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9" r:id="rId4"/>
    <p:sldId id="281" r:id="rId5"/>
    <p:sldId id="282" r:id="rId6"/>
    <p:sldId id="265" r:id="rId7"/>
    <p:sldId id="266" r:id="rId8"/>
    <p:sldId id="267" r:id="rId9"/>
    <p:sldId id="268" r:id="rId10"/>
    <p:sldId id="269" r:id="rId11"/>
    <p:sldId id="274" r:id="rId12"/>
    <p:sldId id="275" r:id="rId13"/>
    <p:sldId id="287" r:id="rId14"/>
    <p:sldId id="288" r:id="rId15"/>
    <p:sldId id="291" r:id="rId16"/>
    <p:sldId id="292" r:id="rId17"/>
    <p:sldId id="290" r:id="rId18"/>
    <p:sldId id="270" r:id="rId19"/>
    <p:sldId id="273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 snapToGrid="0" snapToObjects="1">
      <p:cViewPr varScale="1">
        <p:scale>
          <a:sx n="72" d="100"/>
          <a:sy n="72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8"/>
    </p:cViewPr>
  </p:sorterViewPr>
  <p:notesViewPr>
    <p:cSldViewPr snapToGrid="0" snapToObjects="1">
      <p:cViewPr varScale="1">
        <p:scale>
          <a:sx n="51" d="100"/>
          <a:sy n="51" d="100"/>
        </p:scale>
        <p:origin x="-299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70A2-993B-EA4D-A7B9-8DE27AD3974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E7A34-C89C-4D4A-AA2E-967C7EEE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6AF03-ACAD-49FC-9A2B-2F48A8D732A1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333" y="4716023"/>
            <a:ext cx="5439010" cy="4467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29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5" y="9429729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DB3C3-805E-4DF8-8183-208AD38A7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8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B3C3-805E-4DF8-8183-208AD38A7CA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6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101763"/>
            <a:ext cx="7583488" cy="1792696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50000"/>
                  </a:schemeClr>
                </a:solidFill>
                <a:effectLst/>
              </a:rPr>
              <a:t>Parent Assisted </a:t>
            </a:r>
            <a:r>
              <a:rPr lang="en-AU" i="1" dirty="0">
                <a:solidFill>
                  <a:schemeClr val="accent1">
                    <a:lumMod val="50000"/>
                  </a:schemeClr>
                </a:solidFill>
                <a:effectLst/>
              </a:rPr>
              <a:t>Immersive </a:t>
            </a:r>
            <a:r>
              <a:rPr lang="en-AU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Reading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025176"/>
            <a:ext cx="7583487" cy="2004024"/>
          </a:xfrm>
        </p:spPr>
        <p:txBody>
          <a:bodyPr>
            <a:noAutofit/>
          </a:bodyPr>
          <a:lstStyle/>
          <a:p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 </a:t>
            </a:r>
            <a:r>
              <a:rPr lang="en-A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P.A.I.R.</a:t>
            </a:r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)</a:t>
            </a:r>
          </a:p>
          <a:p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At </a:t>
            </a:r>
            <a:r>
              <a:rPr lang="en-AU" sz="2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Perryfields</a:t>
            </a:r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Infant School</a:t>
            </a:r>
            <a:endParaRPr lang="en-A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AU" sz="14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Immersive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Reading</a:t>
            </a:r>
            <a:endParaRPr lang="en-A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deeply engage the child in the reading experience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through rich conversation, using multiple techniques.</a:t>
            </a:r>
            <a:endParaRPr lang="en-AU" sz="20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15" y="336075"/>
            <a:ext cx="1324221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66" y="89647"/>
            <a:ext cx="7993121" cy="1143000"/>
          </a:xfrm>
        </p:spPr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The parent is guided …</a:t>
            </a:r>
            <a:endParaRPr lang="en-US" dirty="0">
              <a:solidFill>
                <a:srgbClr val="2455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9099" r="-69099"/>
          <a:stretch>
            <a:fillRect/>
          </a:stretch>
        </p:blipFill>
        <p:spPr>
          <a:xfrm>
            <a:off x="1130301" y="1600200"/>
            <a:ext cx="7232650" cy="42910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4208912"/>
            <a:ext cx="971999" cy="168230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130301" y="1836015"/>
            <a:ext cx="1652011" cy="485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Literal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074615" y="5405691"/>
            <a:ext cx="1652011" cy="485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Decontextualised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853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Read-Aloud session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45566"/>
                </a:solidFill>
                <a:effectLst/>
              </a:rPr>
              <a:t>Firstly, read the whole book through to your child. </a:t>
            </a:r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The second time read one question from each of the yellow boxes. </a:t>
            </a:r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Discuss </a:t>
            </a:r>
            <a:r>
              <a:rPr lang="en-US" dirty="0">
                <a:solidFill>
                  <a:srgbClr val="245566"/>
                </a:solidFill>
                <a:effectLst/>
              </a:rPr>
              <a:t>one word from the vocabulary builder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  <a:endParaRPr lang="en-US" dirty="0"/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Repeat this process ideally everyday. </a:t>
            </a:r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Video - </a:t>
            </a:r>
            <a:r>
              <a:rPr lang="en-A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Website -  http://pisceanpublishing.com/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rgbClr val="245566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4720278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Key notes for parents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  <a:effectLst/>
              </a:rPr>
              <a:t>ENCOURAGEMENT</a:t>
            </a:r>
          </a:p>
          <a:p>
            <a:r>
              <a:rPr lang="en-US" sz="3200" b="1" dirty="0" smtClean="0">
                <a:solidFill>
                  <a:srgbClr val="245566"/>
                </a:solidFill>
                <a:effectLst/>
              </a:rPr>
              <a:t>The parent must give their child </a:t>
            </a:r>
            <a:r>
              <a:rPr lang="en-US" sz="3200" b="1" i="1" dirty="0">
                <a:solidFill>
                  <a:srgbClr val="245566"/>
                </a:solidFill>
                <a:effectLst/>
              </a:rPr>
              <a:t>time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 and lots of </a:t>
            </a:r>
            <a:r>
              <a:rPr lang="en-US" sz="3200" b="1" i="1" dirty="0">
                <a:solidFill>
                  <a:srgbClr val="245566"/>
                </a:solidFill>
                <a:effectLst/>
              </a:rPr>
              <a:t>encouragement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, when responding to the questions and prompts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45566"/>
                </a:solidFill>
              </a:rPr>
              <a:t>Key notes for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  <a:effectLst/>
              </a:rPr>
              <a:t>MODIFY or MAKE UP QUESTIONS</a:t>
            </a:r>
          </a:p>
          <a:p>
            <a:r>
              <a:rPr lang="en-US" sz="3200" b="1" dirty="0" smtClean="0">
                <a:solidFill>
                  <a:srgbClr val="245566"/>
                </a:solidFill>
                <a:effectLst/>
              </a:rPr>
              <a:t>If 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find that the child struggles with any question or suggested activity,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should feel free to modify or even make up a question that is more suitable to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your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child’s needs and understandings.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know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your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child best.</a:t>
            </a:r>
            <a:endParaRPr lang="en-AU" sz="3200" b="1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45566"/>
                </a:solidFill>
              </a:rPr>
              <a:t>Key notes for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  <a:effectLst/>
              </a:rPr>
              <a:t>ITS ABOUT THE CONVERSATION</a:t>
            </a:r>
          </a:p>
          <a:p>
            <a:r>
              <a:rPr lang="en-US" sz="3200" b="1" dirty="0" smtClean="0">
                <a:solidFill>
                  <a:srgbClr val="245566"/>
                </a:solidFill>
                <a:effectLst/>
              </a:rPr>
              <a:t>Always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remember – there are no wrong answers, just answers that might need more support or prompting. The </a:t>
            </a:r>
            <a:r>
              <a:rPr lang="en-US" sz="3200" b="1" i="1" dirty="0">
                <a:solidFill>
                  <a:srgbClr val="245566"/>
                </a:solidFill>
                <a:effectLst/>
              </a:rPr>
              <a:t>conversation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 is the critical thing. When discussing the story with the child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should always value their input.</a:t>
            </a:r>
            <a:endParaRPr lang="en-AU" sz="3200" b="1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P.A.I.R Vision at </a:t>
            </a:r>
            <a:r>
              <a:rPr lang="en-US" dirty="0" err="1" smtClean="0"/>
              <a:t>Perryfields</a:t>
            </a:r>
            <a:r>
              <a:rPr lang="en-US" dirty="0" smtClean="0"/>
              <a:t> Infants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50618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our second year of running the project and we have adapted it slightly to take account of feedback last year.</a:t>
            </a:r>
          </a:p>
          <a:p>
            <a:r>
              <a:rPr lang="en-US" dirty="0" smtClean="0"/>
              <a:t>This week - Parents to fill out pre – project questionnaire. </a:t>
            </a:r>
          </a:p>
          <a:p>
            <a:r>
              <a:rPr lang="en-US" dirty="0" smtClean="0"/>
              <a:t>This term (Ruby class) – All children take home a blue bag with the first book – ‘Sniff Goes Camping’. They will NOT bring a school reading book.</a:t>
            </a:r>
          </a:p>
          <a:p>
            <a:r>
              <a:rPr lang="en-US" dirty="0" smtClean="0"/>
              <a:t>Read book everyday with your child using question prompts. </a:t>
            </a:r>
          </a:p>
          <a:p>
            <a:r>
              <a:rPr lang="en-US" dirty="0" smtClean="0"/>
              <a:t>All books to be returned by Monday of following week in named blue bag.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P.A.I.R Vision at </a:t>
            </a:r>
            <a:r>
              <a:rPr lang="en-US" dirty="0" err="1" smtClean="0"/>
              <a:t>Perryfields</a:t>
            </a:r>
            <a:r>
              <a:rPr lang="en-US" dirty="0" smtClean="0"/>
              <a:t> Infants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9022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Week 2 – Children to take home a normal school reading book using some of the new P.A.I.R techniques. </a:t>
            </a:r>
          </a:p>
          <a:p>
            <a:r>
              <a:rPr lang="en-US" dirty="0" smtClean="0"/>
              <a:t>Week 3 – Children take home next P.A.I.R reading book and repeat questioning process. </a:t>
            </a:r>
          </a:p>
          <a:p>
            <a:r>
              <a:rPr lang="en-US" dirty="0" smtClean="0"/>
              <a:t>This process  to continue for 9 weeks – then the other class will take over. </a:t>
            </a:r>
          </a:p>
          <a:p>
            <a:r>
              <a:rPr lang="en-US" dirty="0" smtClean="0"/>
              <a:t>Parents to fill out post project questionnaire. </a:t>
            </a:r>
          </a:p>
          <a:p>
            <a:r>
              <a:rPr lang="en-US" dirty="0" smtClean="0"/>
              <a:t>Please note that one of the books is a wordless book but there is guidance to show how to get the best from this book in the parent guidance/ on the website.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Key findings…</a:t>
            </a:r>
            <a:endParaRPr lang="en-US" dirty="0">
              <a:solidFill>
                <a:srgbClr val="368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positive change in the way reading is done at home –        after one week !!!</a:t>
            </a:r>
          </a:p>
          <a:p>
            <a:r>
              <a:rPr lang="en-US" dirty="0" smtClean="0"/>
              <a:t>children were more ‘switched on’ to reading</a:t>
            </a:r>
          </a:p>
          <a:p>
            <a:r>
              <a:rPr lang="en-US" dirty="0" smtClean="0"/>
              <a:t>Improved school-parent and parent-school relationships</a:t>
            </a:r>
          </a:p>
          <a:p>
            <a:r>
              <a:rPr lang="en-US" dirty="0" smtClean="0"/>
              <a:t>100% of parents in the trials stated “I would recommend PAIR books to other parents”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45566"/>
                </a:solidFill>
              </a:rPr>
              <a:t>P</a:t>
            </a:r>
            <a:r>
              <a:rPr lang="en-US" sz="4000" dirty="0" smtClean="0">
                <a:solidFill>
                  <a:srgbClr val="245566"/>
                </a:solidFill>
              </a:rPr>
              <a:t>arent’s comments..</a:t>
            </a:r>
            <a:endParaRPr lang="en-US" sz="4000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It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was a fun easy read.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The large book means the text and images are easily identifiable.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</a:rPr>
              <a:t>(My son) was engaged in the story from the start.</a:t>
            </a:r>
            <a:endParaRPr lang="en-AU" dirty="0">
              <a:solidFill>
                <a:srgbClr val="FF0000"/>
              </a:solidFill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</a:rPr>
              <a:t>(The corner questions) were great </a:t>
            </a:r>
            <a:r>
              <a:rPr lang="en-US" i="1" dirty="0" smtClean="0">
                <a:solidFill>
                  <a:srgbClr val="FF0000"/>
                </a:solidFill>
                <a:effectLst/>
              </a:rPr>
              <a:t>which </a:t>
            </a:r>
            <a:r>
              <a:rPr lang="en-US" i="1" dirty="0">
                <a:solidFill>
                  <a:srgbClr val="FF0000"/>
                </a:solidFill>
                <a:effectLst/>
              </a:rPr>
              <a:t>usually led to further discussions.</a:t>
            </a:r>
            <a:endParaRPr lang="en-AU" dirty="0">
              <a:solidFill>
                <a:srgbClr val="FF0000"/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(The paw section) made the conversation about the book smooth and coherent.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</a:rPr>
              <a:t>(The vocabulary section) was fantastic. It made my job as a parent a lot easier.</a:t>
            </a:r>
            <a:endParaRPr lang="en-AU" dirty="0">
              <a:solidFill>
                <a:srgbClr val="FF0000"/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I would most definitely (recommend P.A.I.R.) to other parents. It makes reading fun and engaging.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When can we get another book?</a:t>
            </a:r>
            <a:r>
              <a:rPr lang="en-AU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en-AU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None/>
            </a:pPr>
            <a:r>
              <a:rPr lang="en-A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Website -  http://pisceanpublishing.com/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245566"/>
                </a:solidFill>
              </a:rPr>
              <a:t>P.A.I.R</a:t>
            </a:r>
            <a:r>
              <a:rPr lang="en-US" dirty="0" smtClean="0">
                <a:solidFill>
                  <a:srgbClr val="245566"/>
                </a:solidFill>
              </a:rPr>
              <a:t> will …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245566"/>
                </a:solidFill>
              </a:rPr>
              <a:t>Engage</a:t>
            </a:r>
            <a:r>
              <a:rPr lang="en-US" dirty="0" smtClean="0">
                <a:solidFill>
                  <a:srgbClr val="245566"/>
                </a:solidFill>
              </a:rPr>
              <a:t> children</a:t>
            </a:r>
          </a:p>
          <a:p>
            <a:pPr algn="ctr"/>
            <a:endParaRPr lang="en-US" dirty="0">
              <a:solidFill>
                <a:srgbClr val="245566"/>
              </a:solidFill>
            </a:endParaRPr>
          </a:p>
          <a:p>
            <a:pPr algn="ctr"/>
            <a:r>
              <a:rPr lang="en-US" i="1" dirty="0" smtClean="0">
                <a:solidFill>
                  <a:srgbClr val="245566"/>
                </a:solidFill>
              </a:rPr>
              <a:t>Enrich</a:t>
            </a:r>
            <a:r>
              <a:rPr lang="en-US" dirty="0" smtClean="0">
                <a:solidFill>
                  <a:srgbClr val="245566"/>
                </a:solidFill>
              </a:rPr>
              <a:t> literacy</a:t>
            </a:r>
          </a:p>
          <a:p>
            <a:pPr algn="ctr"/>
            <a:endParaRPr lang="en-US" dirty="0">
              <a:solidFill>
                <a:srgbClr val="245566"/>
              </a:solidFill>
            </a:endParaRPr>
          </a:p>
          <a:p>
            <a:pPr algn="ctr"/>
            <a:r>
              <a:rPr lang="en-US" i="1" dirty="0" smtClean="0">
                <a:solidFill>
                  <a:srgbClr val="245566"/>
                </a:solidFill>
              </a:rPr>
              <a:t>Enable</a:t>
            </a:r>
            <a:r>
              <a:rPr lang="en-US" dirty="0" smtClean="0">
                <a:solidFill>
                  <a:srgbClr val="245566"/>
                </a:solidFill>
              </a:rPr>
              <a:t> learning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Questions 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245566"/>
                </a:solidFill>
              </a:rPr>
              <a:t>Inspired by Finland</a:t>
            </a:r>
            <a:endParaRPr lang="en-US" sz="4000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45566"/>
                </a:solidFill>
              </a:rPr>
              <a:t>Finland’s children have regularly outperformed the world in Reading tests …</a:t>
            </a:r>
          </a:p>
          <a:p>
            <a:r>
              <a:rPr lang="en-US" b="1" dirty="0" smtClean="0">
                <a:solidFill>
                  <a:srgbClr val="245566"/>
                </a:solidFill>
              </a:rPr>
              <a:t>1</a:t>
            </a:r>
            <a:r>
              <a:rPr lang="en-US" b="1" baseline="30000" dirty="0" smtClean="0">
                <a:solidFill>
                  <a:srgbClr val="245566"/>
                </a:solidFill>
              </a:rPr>
              <a:t>st</a:t>
            </a:r>
            <a:r>
              <a:rPr lang="en-US" b="1" dirty="0" smtClean="0">
                <a:solidFill>
                  <a:srgbClr val="245566"/>
                </a:solidFill>
              </a:rPr>
              <a:t> in 2000       1</a:t>
            </a:r>
            <a:r>
              <a:rPr lang="en-US" b="1" baseline="30000" dirty="0" smtClean="0">
                <a:solidFill>
                  <a:srgbClr val="245566"/>
                </a:solidFill>
              </a:rPr>
              <a:t>st</a:t>
            </a:r>
            <a:r>
              <a:rPr lang="en-US" b="1" dirty="0" smtClean="0">
                <a:solidFill>
                  <a:srgbClr val="245566"/>
                </a:solidFill>
              </a:rPr>
              <a:t> in 2003</a:t>
            </a:r>
            <a:r>
              <a:rPr lang="en-US" dirty="0">
                <a:solidFill>
                  <a:srgbClr val="245566"/>
                </a:solidFill>
              </a:rPr>
              <a:t> </a:t>
            </a:r>
            <a:r>
              <a:rPr lang="en-US" dirty="0" smtClean="0">
                <a:solidFill>
                  <a:srgbClr val="245566"/>
                </a:solidFill>
              </a:rPr>
              <a:t>       </a:t>
            </a:r>
            <a:r>
              <a:rPr lang="en-US" b="1" dirty="0" smtClean="0">
                <a:solidFill>
                  <a:srgbClr val="245566"/>
                </a:solidFill>
              </a:rPr>
              <a:t>2nd in 2006</a:t>
            </a:r>
          </a:p>
          <a:p>
            <a:endParaRPr lang="en-US" b="1" dirty="0">
              <a:solidFill>
                <a:srgbClr val="245566"/>
              </a:solidFill>
            </a:endParaRPr>
          </a:p>
          <a:p>
            <a:r>
              <a:rPr lang="en-US" dirty="0" smtClean="0">
                <a:solidFill>
                  <a:srgbClr val="245566"/>
                </a:solidFill>
              </a:rPr>
              <a:t>Yet children </a:t>
            </a:r>
            <a:r>
              <a:rPr lang="en-US" dirty="0">
                <a:solidFill>
                  <a:srgbClr val="245566"/>
                </a:solidFill>
              </a:rPr>
              <a:t>in Finland don’t start school until they turn 6 or </a:t>
            </a:r>
            <a:r>
              <a:rPr lang="en-US" dirty="0" smtClean="0">
                <a:solidFill>
                  <a:srgbClr val="245566"/>
                </a:solidFill>
              </a:rPr>
              <a:t>or even 7 </a:t>
            </a:r>
            <a:r>
              <a:rPr lang="en-US" dirty="0">
                <a:solidFill>
                  <a:srgbClr val="245566"/>
                </a:solidFill>
              </a:rPr>
              <a:t>!!</a:t>
            </a:r>
            <a:r>
              <a:rPr lang="en-US" dirty="0" smtClean="0">
                <a:solidFill>
                  <a:srgbClr val="245566"/>
                </a:solidFill>
              </a:rPr>
              <a:t>!</a:t>
            </a:r>
          </a:p>
          <a:p>
            <a:r>
              <a:rPr lang="en-US" dirty="0" smtClean="0">
                <a:solidFill>
                  <a:srgbClr val="245566"/>
                </a:solidFill>
              </a:rPr>
              <a:t>Why ?</a:t>
            </a:r>
            <a:endParaRPr lang="en-US" dirty="0">
              <a:solidFill>
                <a:srgbClr val="24556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45566"/>
              </a:solidFill>
            </a:endParaRPr>
          </a:p>
          <a:p>
            <a:endParaRPr lang="en-US" dirty="0" smtClean="0">
              <a:solidFill>
                <a:srgbClr val="2455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The Main Reason?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5" y="1600200"/>
            <a:ext cx="7456036" cy="4291013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245566"/>
                </a:solidFill>
              </a:rPr>
              <a:t>Finnish parents …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</a:rPr>
              <a:t>read and read and read                                </a:t>
            </a:r>
            <a:r>
              <a:rPr lang="en-US" sz="3200" b="1" u="sng" dirty="0" smtClean="0">
                <a:solidFill>
                  <a:srgbClr val="245566"/>
                </a:solidFill>
              </a:rPr>
              <a:t>to</a:t>
            </a:r>
            <a:r>
              <a:rPr lang="en-US" sz="3200" b="1" dirty="0" smtClean="0">
                <a:solidFill>
                  <a:srgbClr val="245566"/>
                </a:solidFill>
              </a:rPr>
              <a:t> their children.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245566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245566"/>
                </a:solidFill>
              </a:rPr>
              <a:t>There is a wealth of research that says reading TO your child has a major impact on their performance, not just at primary school but far beyond… even up to GCSE!</a:t>
            </a:r>
            <a:endParaRPr lang="en-US" sz="2800" b="1" dirty="0">
              <a:solidFill>
                <a:srgbClr val="245566"/>
              </a:solidFill>
            </a:endParaRPr>
          </a:p>
        </p:txBody>
      </p:sp>
      <p:pic>
        <p:nvPicPr>
          <p:cNvPr id="4" name="Picture 3" descr="Mother-and-child-reading-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2" y="2137567"/>
            <a:ext cx="2273978" cy="1490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175756"/>
            <a:ext cx="7583488" cy="1143000"/>
          </a:xfrm>
        </p:spPr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How do parents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read aloud to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their children ?</a:t>
            </a:r>
            <a:endParaRPr lang="en-US" dirty="0">
              <a:solidFill>
                <a:srgbClr val="368099"/>
              </a:solidFill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2540000" y="3244632"/>
            <a:ext cx="4065710" cy="24121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The researchers say …</a:t>
            </a:r>
            <a:endParaRPr lang="en-US" dirty="0">
              <a:solidFill>
                <a:srgbClr val="368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68099"/>
                </a:solidFill>
              </a:rPr>
              <a:t>t</a:t>
            </a:r>
            <a:r>
              <a:rPr lang="en-US" b="1" dirty="0" smtClean="0">
                <a:solidFill>
                  <a:srgbClr val="368099"/>
                </a:solidFill>
              </a:rPr>
              <a:t>hat parents read aloud in different ways …</a:t>
            </a:r>
          </a:p>
          <a:p>
            <a:endParaRPr lang="en-US" dirty="0">
              <a:solidFill>
                <a:srgbClr val="3680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68099"/>
                </a:solidFill>
              </a:rPr>
              <a:t>- the ‘Describer’ reader</a:t>
            </a:r>
          </a:p>
          <a:p>
            <a:pPr marL="0" indent="0">
              <a:buNone/>
            </a:pPr>
            <a:endParaRPr lang="en-US" dirty="0">
              <a:solidFill>
                <a:srgbClr val="3680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68099"/>
                </a:solidFill>
              </a:rPr>
              <a:t>- the ‘</a:t>
            </a:r>
            <a:r>
              <a:rPr lang="en-US" b="1" dirty="0" err="1" smtClean="0">
                <a:solidFill>
                  <a:srgbClr val="368099"/>
                </a:solidFill>
              </a:rPr>
              <a:t>Comprehender</a:t>
            </a:r>
            <a:r>
              <a:rPr lang="en-US" b="1" dirty="0" smtClean="0">
                <a:solidFill>
                  <a:srgbClr val="368099"/>
                </a:solidFill>
              </a:rPr>
              <a:t>’ reader</a:t>
            </a:r>
          </a:p>
          <a:p>
            <a:pPr>
              <a:buFontTx/>
              <a:buChar char="-"/>
            </a:pPr>
            <a:endParaRPr lang="en-US" dirty="0">
              <a:solidFill>
                <a:srgbClr val="3680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68099"/>
                </a:solidFill>
              </a:rPr>
              <a:t>- the ‘Performance Orientated’ reader</a:t>
            </a:r>
            <a:endParaRPr lang="en-US" b="1" dirty="0">
              <a:solidFill>
                <a:srgbClr val="368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4208912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How P.A.I.R. can help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5566"/>
                </a:solidFill>
                <a:effectLst/>
              </a:rPr>
              <a:t>P</a:t>
            </a:r>
            <a:r>
              <a:rPr lang="en-US" dirty="0">
                <a:solidFill>
                  <a:srgbClr val="245566"/>
                </a:solidFill>
                <a:effectLst/>
              </a:rPr>
              <a:t>arent </a:t>
            </a:r>
            <a:r>
              <a:rPr lang="en-US" b="1" dirty="0">
                <a:solidFill>
                  <a:srgbClr val="245566"/>
                </a:solidFill>
                <a:effectLst/>
              </a:rPr>
              <a:t>A</a:t>
            </a:r>
            <a:r>
              <a:rPr lang="en-US" dirty="0">
                <a:solidFill>
                  <a:srgbClr val="245566"/>
                </a:solidFill>
                <a:effectLst/>
              </a:rPr>
              <a:t>ssisted </a:t>
            </a:r>
            <a:r>
              <a:rPr lang="en-US" b="1" dirty="0">
                <a:solidFill>
                  <a:srgbClr val="245566"/>
                </a:solidFill>
                <a:effectLst/>
              </a:rPr>
              <a:t>I</a:t>
            </a:r>
            <a:r>
              <a:rPr lang="en-US" dirty="0">
                <a:solidFill>
                  <a:srgbClr val="245566"/>
                </a:solidFill>
                <a:effectLst/>
              </a:rPr>
              <a:t>mmersive </a:t>
            </a:r>
            <a:r>
              <a:rPr lang="en-US" b="1" dirty="0">
                <a:solidFill>
                  <a:srgbClr val="245566"/>
                </a:solidFill>
                <a:effectLst/>
              </a:rPr>
              <a:t>R</a:t>
            </a:r>
            <a:r>
              <a:rPr lang="en-US" dirty="0">
                <a:solidFill>
                  <a:srgbClr val="245566"/>
                </a:solidFill>
                <a:effectLst/>
              </a:rPr>
              <a:t>eading </a:t>
            </a:r>
            <a:r>
              <a:rPr lang="en-US" i="1" dirty="0">
                <a:solidFill>
                  <a:srgbClr val="245566"/>
                </a:solidFill>
                <a:effectLst/>
              </a:rPr>
              <a:t>(P.A.I.R.)</a:t>
            </a:r>
            <a:r>
              <a:rPr lang="en-US" dirty="0">
                <a:solidFill>
                  <a:srgbClr val="245566"/>
                </a:solidFill>
                <a:effectLst/>
              </a:rPr>
              <a:t> is built on a wealth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of international </a:t>
            </a:r>
            <a:r>
              <a:rPr lang="en-US" dirty="0">
                <a:solidFill>
                  <a:srgbClr val="245566"/>
                </a:solidFill>
                <a:effectLst/>
              </a:rPr>
              <a:t>research. Its purpose and structure is underpinned by the work of some of the world’s leading educators. </a:t>
            </a: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245566"/>
                </a:solidFill>
                <a:effectLst/>
              </a:rPr>
              <a:t>P.A.I.R</a:t>
            </a:r>
            <a:r>
              <a:rPr lang="en-US" i="1" dirty="0">
                <a:solidFill>
                  <a:srgbClr val="245566"/>
                </a:solidFill>
                <a:effectLst/>
              </a:rPr>
              <a:t>.</a:t>
            </a:r>
            <a:r>
              <a:rPr lang="en-US" dirty="0">
                <a:solidFill>
                  <a:srgbClr val="245566"/>
                </a:solidFill>
                <a:effectLst/>
              </a:rPr>
              <a:t> is designed to help parents create an environment where their child can become ‘reading ready’. It does this by providing simple, time effective techniques for parents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</a:p>
          <a:p>
            <a:pPr algn="ctr" fontAlgn="base">
              <a:buNone/>
            </a:pPr>
            <a:r>
              <a:rPr lang="en-GB" b="1" dirty="0" smtClean="0"/>
              <a:t>The PAIR Mission</a:t>
            </a:r>
          </a:p>
          <a:p>
            <a:pPr fontAlgn="base"/>
            <a:r>
              <a:rPr lang="en-GB" dirty="0" smtClean="0"/>
              <a:t>To </a:t>
            </a:r>
            <a:r>
              <a:rPr lang="en-GB" i="1" dirty="0" smtClean="0"/>
              <a:t>engage</a:t>
            </a:r>
            <a:r>
              <a:rPr lang="en-GB" dirty="0" smtClean="0"/>
              <a:t> children in quality, read-aloud conversations that </a:t>
            </a:r>
            <a:r>
              <a:rPr lang="en-GB" i="1" dirty="0" smtClean="0"/>
              <a:t>enrich</a:t>
            </a:r>
            <a:r>
              <a:rPr lang="en-GB" dirty="0" smtClean="0"/>
              <a:t> their literacy experience and </a:t>
            </a:r>
            <a:r>
              <a:rPr lang="en-GB" i="1" dirty="0" smtClean="0"/>
              <a:t>enable</a:t>
            </a:r>
            <a:r>
              <a:rPr lang="en-GB" dirty="0" smtClean="0"/>
              <a:t> their future learning.</a:t>
            </a:r>
          </a:p>
          <a:p>
            <a:pPr marL="0" indent="0">
              <a:buNone/>
            </a:pP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What is P.A.I.R. ?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668" y="2018376"/>
            <a:ext cx="4901281" cy="4159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45566"/>
                </a:solidFill>
                <a:effectLst/>
              </a:rPr>
              <a:t>P.A.I.R. is a series of books with prompts on the corners designed to support parents when reading with their children. </a:t>
            </a:r>
          </a:p>
          <a:p>
            <a:pPr marL="0" indent="0">
              <a:buNone/>
            </a:pP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45566"/>
                </a:solidFill>
                <a:effectLst/>
              </a:rPr>
              <a:t>The </a:t>
            </a:r>
            <a:r>
              <a:rPr lang="en-US" dirty="0">
                <a:solidFill>
                  <a:srgbClr val="245566"/>
                </a:solidFill>
                <a:effectLst/>
              </a:rPr>
              <a:t>book’s text (story)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is designed </a:t>
            </a:r>
            <a:r>
              <a:rPr lang="en-US" dirty="0">
                <a:solidFill>
                  <a:srgbClr val="245566"/>
                </a:solidFill>
                <a:effectLst/>
              </a:rPr>
              <a:t>to be </a:t>
            </a:r>
            <a:r>
              <a:rPr lang="en-US" b="1" dirty="0">
                <a:solidFill>
                  <a:srgbClr val="245566"/>
                </a:solidFill>
                <a:effectLst/>
              </a:rPr>
              <a:t>read </a:t>
            </a:r>
            <a:r>
              <a:rPr lang="en-US" b="1" dirty="0" smtClean="0">
                <a:solidFill>
                  <a:srgbClr val="245566"/>
                </a:solidFill>
                <a:effectLst/>
              </a:rPr>
              <a:t>aloud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by </a:t>
            </a:r>
            <a:r>
              <a:rPr lang="en-US" dirty="0">
                <a:solidFill>
                  <a:srgbClr val="245566"/>
                </a:solidFill>
                <a:effectLst/>
              </a:rPr>
              <a:t>the parent.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3" y="2162298"/>
            <a:ext cx="3033556" cy="38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How P.A.I.R. works</a:t>
            </a:r>
            <a:endParaRPr lang="en-US" dirty="0">
              <a:solidFill>
                <a:srgbClr val="2455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45566"/>
                </a:solidFill>
                <a:effectLst/>
              </a:rPr>
              <a:t>P.A.I.R. provides parents with the vital prompts and questions that will help the child engage in valuable conversation around the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book using all the different reading styles...</a:t>
            </a:r>
          </a:p>
          <a:p>
            <a:pPr marL="0" indent="0">
              <a:buNone/>
            </a:pP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45566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8075" y="1600200"/>
            <a:ext cx="7232650" cy="4916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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lang="en-US" sz="2400" b="1" dirty="0"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the ‘Describer’ reader – drawing attention to pictures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the ‘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Comprehender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’ reader – explaining vocabulary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‘Performance Orientated’ reader – opportunities for different voices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nd all in contexts to which the child will relate.</a:t>
            </a:r>
            <a:endParaRPr kumimoji="0" lang="en-US" sz="31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53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Simple but powerful …</a:t>
            </a:r>
            <a:endParaRPr lang="en-US" dirty="0">
              <a:solidFill>
                <a:srgbClr val="2455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69648" r="-69648"/>
          <a:stretch>
            <a:fillRect/>
          </a:stretch>
        </p:blipFill>
        <p:spPr/>
      </p:pic>
      <p:sp>
        <p:nvSpPr>
          <p:cNvPr id="11" name="Left Arrow 10"/>
          <p:cNvSpPr/>
          <p:nvPr/>
        </p:nvSpPr>
        <p:spPr>
          <a:xfrm>
            <a:off x="6293649" y="1753018"/>
            <a:ext cx="1492428" cy="48393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Inferential</a:t>
            </a:r>
            <a:endParaRPr lang="en-US" sz="1100" dirty="0"/>
          </a:p>
        </p:txBody>
      </p:sp>
      <p:sp>
        <p:nvSpPr>
          <p:cNvPr id="7" name="Right Arrow 6"/>
          <p:cNvSpPr/>
          <p:nvPr/>
        </p:nvSpPr>
        <p:spPr>
          <a:xfrm>
            <a:off x="1074615" y="5405691"/>
            <a:ext cx="1652011" cy="485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46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1793</TotalTime>
  <Words>911</Words>
  <Application>Microsoft Office PowerPoint</Application>
  <PresentationFormat>On-screen Show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</vt:lpstr>
      <vt:lpstr>Summer</vt:lpstr>
      <vt:lpstr>Parent Assisted Immersive Reading</vt:lpstr>
      <vt:lpstr>Inspired by Finland</vt:lpstr>
      <vt:lpstr>The Main Reason?</vt:lpstr>
      <vt:lpstr>How do parents read aloud to their children ?</vt:lpstr>
      <vt:lpstr>The researchers say …</vt:lpstr>
      <vt:lpstr>How P.A.I.R. can help</vt:lpstr>
      <vt:lpstr>What is P.A.I.R. ?</vt:lpstr>
      <vt:lpstr>How P.A.I.R. works</vt:lpstr>
      <vt:lpstr>Simple but powerful …</vt:lpstr>
      <vt:lpstr>The parent is guided …</vt:lpstr>
      <vt:lpstr>The Read-Aloud session</vt:lpstr>
      <vt:lpstr>Key notes for parents</vt:lpstr>
      <vt:lpstr>Key notes for parents</vt:lpstr>
      <vt:lpstr>Key notes for parents</vt:lpstr>
      <vt:lpstr>P.A.I.R Vision at Perryfields Infants </vt:lpstr>
      <vt:lpstr>P.A.I.R Vision at Perryfields Infants </vt:lpstr>
      <vt:lpstr>Key findings…</vt:lpstr>
      <vt:lpstr>Parent’s comments..</vt:lpstr>
      <vt:lpstr>P.A.I.R will …</vt:lpstr>
    </vt:vector>
  </TitlesOfParts>
  <Company>Fish Tails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are the Key</dc:title>
  <dc:creator>John Walters</dc:creator>
  <cp:lastModifiedBy>sfairbanks</cp:lastModifiedBy>
  <cp:revision>86</cp:revision>
  <cp:lastPrinted>2017-01-11T13:31:09Z</cp:lastPrinted>
  <dcterms:created xsi:type="dcterms:W3CDTF">2015-02-24T23:00:09Z</dcterms:created>
  <dcterms:modified xsi:type="dcterms:W3CDTF">2018-01-23T10:37:13Z</dcterms:modified>
</cp:coreProperties>
</file>