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15"/>
  </p:notesMasterIdLst>
  <p:sldIdLst>
    <p:sldId id="257" r:id="rId2"/>
    <p:sldId id="268" r:id="rId3"/>
    <p:sldId id="273" r:id="rId4"/>
    <p:sldId id="274" r:id="rId5"/>
    <p:sldId id="275" r:id="rId6"/>
    <p:sldId id="272" r:id="rId7"/>
    <p:sldId id="276" r:id="rId8"/>
    <p:sldId id="277" r:id="rId9"/>
    <p:sldId id="278" r:id="rId10"/>
    <p:sldId id="279" r:id="rId11"/>
    <p:sldId id="280" r:id="rId12"/>
    <p:sldId id="269" r:id="rId13"/>
    <p:sldId id="270" r:id="rId1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68" d="100"/>
          <a:sy n="68" d="100"/>
        </p:scale>
        <p:origin x="90" y="16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945A39DC-AD55-4875-958D-0258BF12486C}" type="datetimeFigureOut">
              <a:rPr lang="en-GB" smtClean="0"/>
              <a:t>07/11/2021</a:t>
            </a:fld>
            <a:endParaRPr lang="en-GB"/>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20BEE2AA-11E3-4F49-AC41-225C3D0649DE}" type="slidenum">
              <a:rPr lang="en-GB" smtClean="0"/>
              <a:t>‹#›</a:t>
            </a:fld>
            <a:endParaRPr lang="en-GB"/>
          </a:p>
        </p:txBody>
      </p:sp>
    </p:spTree>
    <p:extLst>
      <p:ext uri="{BB962C8B-B14F-4D97-AF65-F5344CB8AC3E}">
        <p14:creationId xmlns:p14="http://schemas.microsoft.com/office/powerpoint/2010/main" val="124986903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Slide Image Placeholder 1">
            <a:extLst>
              <a:ext uri="{FF2B5EF4-FFF2-40B4-BE49-F238E27FC236}">
                <a16:creationId xmlns:a16="http://schemas.microsoft.com/office/drawing/2014/main" id="{7C95B128-E962-4B8A-8988-38B78FEFC53E}"/>
              </a:ext>
            </a:extLst>
          </p:cNvPr>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4099" name="Notes Placeholder 2">
            <a:extLst>
              <a:ext uri="{FF2B5EF4-FFF2-40B4-BE49-F238E27FC236}">
                <a16:creationId xmlns:a16="http://schemas.microsoft.com/office/drawing/2014/main" id="{F4587C4B-70A4-43B0-865C-06E38BC687CF}"/>
              </a:ext>
            </a:extLst>
          </p:cNvPr>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dirty="0"/>
          </a:p>
        </p:txBody>
      </p:sp>
      <p:sp>
        <p:nvSpPr>
          <p:cNvPr id="4100" name="Slide Number Placeholder 3">
            <a:extLst>
              <a:ext uri="{FF2B5EF4-FFF2-40B4-BE49-F238E27FC236}">
                <a16:creationId xmlns:a16="http://schemas.microsoft.com/office/drawing/2014/main" id="{2A8CFBA8-B0E4-476E-8B71-C593540AA06D}"/>
              </a:ext>
            </a:extLst>
          </p:cNvPr>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spcBef>
                <a:spcPct val="30000"/>
              </a:spcBef>
              <a:defRPr sz="1200">
                <a:solidFill>
                  <a:schemeClr val="tx1"/>
                </a:solidFill>
                <a:latin typeface="Calibri" panose="020F0502020204030204" pitchFamily="34" charset="0"/>
              </a:defRPr>
            </a:lvl1pPr>
            <a:lvl2pPr marL="742950" indent="-285750">
              <a:spcBef>
                <a:spcPct val="30000"/>
              </a:spcBef>
              <a:defRPr sz="1200">
                <a:solidFill>
                  <a:schemeClr val="tx1"/>
                </a:solidFill>
                <a:latin typeface="Calibri" panose="020F0502020204030204" pitchFamily="34" charset="0"/>
              </a:defRPr>
            </a:lvl2pPr>
            <a:lvl3pPr marL="1143000" indent="-228600">
              <a:spcBef>
                <a:spcPct val="30000"/>
              </a:spcBef>
              <a:defRPr sz="1200">
                <a:solidFill>
                  <a:schemeClr val="tx1"/>
                </a:solidFill>
                <a:latin typeface="Calibri" panose="020F0502020204030204" pitchFamily="34" charset="0"/>
              </a:defRPr>
            </a:lvl3pPr>
            <a:lvl4pPr marL="1600200" indent="-228600">
              <a:spcBef>
                <a:spcPct val="30000"/>
              </a:spcBef>
              <a:defRPr sz="1200">
                <a:solidFill>
                  <a:schemeClr val="tx1"/>
                </a:solidFill>
                <a:latin typeface="Calibri" panose="020F0502020204030204" pitchFamily="34" charset="0"/>
              </a:defRPr>
            </a:lvl4pPr>
            <a:lvl5pPr marL="2057400" indent="-228600">
              <a:spcBef>
                <a:spcPct val="30000"/>
              </a:spcBef>
              <a:defRPr sz="1200">
                <a:solidFill>
                  <a:schemeClr val="tx1"/>
                </a:solidFill>
                <a:latin typeface="Calibri" panose="020F0502020204030204" pitchFamily="34" charset="0"/>
              </a:defRPr>
            </a:lvl5pPr>
            <a:lvl6pPr marL="2514600" indent="-228600" eaLnBrk="0" fontAlgn="base" hangingPunct="0">
              <a:spcBef>
                <a:spcPct val="30000"/>
              </a:spcBef>
              <a:spcAft>
                <a:spcPct val="0"/>
              </a:spcAft>
              <a:defRPr sz="1200">
                <a:solidFill>
                  <a:schemeClr val="tx1"/>
                </a:solidFill>
                <a:latin typeface="Calibri" panose="020F0502020204030204" pitchFamily="34" charset="0"/>
              </a:defRPr>
            </a:lvl6pPr>
            <a:lvl7pPr marL="2971800" indent="-228600" eaLnBrk="0" fontAlgn="base" hangingPunct="0">
              <a:spcBef>
                <a:spcPct val="30000"/>
              </a:spcBef>
              <a:spcAft>
                <a:spcPct val="0"/>
              </a:spcAft>
              <a:defRPr sz="1200">
                <a:solidFill>
                  <a:schemeClr val="tx1"/>
                </a:solidFill>
                <a:latin typeface="Calibri" panose="020F0502020204030204" pitchFamily="34" charset="0"/>
              </a:defRPr>
            </a:lvl7pPr>
            <a:lvl8pPr marL="3429000" indent="-228600" eaLnBrk="0" fontAlgn="base" hangingPunct="0">
              <a:spcBef>
                <a:spcPct val="30000"/>
              </a:spcBef>
              <a:spcAft>
                <a:spcPct val="0"/>
              </a:spcAft>
              <a:defRPr sz="1200">
                <a:solidFill>
                  <a:schemeClr val="tx1"/>
                </a:solidFill>
                <a:latin typeface="Calibri" panose="020F0502020204030204" pitchFamily="34" charset="0"/>
              </a:defRPr>
            </a:lvl8pPr>
            <a:lvl9pPr marL="3886200" indent="-228600" eaLnBrk="0" fontAlgn="base" hangingPunct="0">
              <a:spcBef>
                <a:spcPct val="30000"/>
              </a:spcBef>
              <a:spcAft>
                <a:spcPct val="0"/>
              </a:spcAft>
              <a:defRPr sz="1200">
                <a:solidFill>
                  <a:schemeClr val="tx1"/>
                </a:solidFill>
                <a:latin typeface="Calibri" panose="020F0502020204030204" pitchFamily="34" charset="0"/>
              </a:defRPr>
            </a:lvl9pPr>
          </a:lstStyle>
          <a:p>
            <a:pPr>
              <a:spcBef>
                <a:spcPct val="0"/>
              </a:spcBef>
            </a:pPr>
            <a:fld id="{59D107EC-00C1-4491-8AD2-34A1D5532C78}" type="slidenum">
              <a:rPr lang="en-GB" altLang="en-US">
                <a:latin typeface="Arial" panose="020B0604020202020204" pitchFamily="34" charset="0"/>
              </a:rPr>
              <a:pPr>
                <a:spcBef>
                  <a:spcPct val="0"/>
                </a:spcBef>
              </a:pPr>
              <a:t>1</a:t>
            </a:fld>
            <a:endParaRPr lang="en-GB" altLang="en-US" dirty="0">
              <a:latin typeface="Arial" panose="020B0604020202020204" pitchFamily="34"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C05F90B-5A0F-47E2-B908-B49D8E783A1D}"/>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GB"/>
          </a:p>
        </p:txBody>
      </p:sp>
      <p:sp>
        <p:nvSpPr>
          <p:cNvPr id="3" name="Subtitle 2">
            <a:extLst>
              <a:ext uri="{FF2B5EF4-FFF2-40B4-BE49-F238E27FC236}">
                <a16:creationId xmlns:a16="http://schemas.microsoft.com/office/drawing/2014/main" id="{5B135CDC-C5C8-493C-A9D5-6B6C9229855D}"/>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GB"/>
          </a:p>
        </p:txBody>
      </p:sp>
      <p:sp>
        <p:nvSpPr>
          <p:cNvPr id="4" name="Date Placeholder 3">
            <a:extLst>
              <a:ext uri="{FF2B5EF4-FFF2-40B4-BE49-F238E27FC236}">
                <a16:creationId xmlns:a16="http://schemas.microsoft.com/office/drawing/2014/main" id="{969D3FF3-76CB-4741-804D-4DBF7AA24D3E}"/>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CA4DE583-816E-4880-8A02-AD0B905AB6C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ED89AE74-832B-40C1-9125-91FD28C38B1D}"/>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95626176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F65E5F-9967-486F-AA10-2E54F2FDCB07}"/>
              </a:ext>
            </a:extLst>
          </p:cNvPr>
          <p:cNvSpPr>
            <a:spLocks noGrp="1"/>
          </p:cNvSpPr>
          <p:nvPr>
            <p:ph type="title"/>
          </p:nvPr>
        </p:nvSpPr>
        <p:spPr/>
        <p:txBody>
          <a:bodyPr/>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CDF3EFF1-D5C4-41E2-9FE5-403C811FA994}"/>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4B2B4CA9-B69C-4705-B3DB-81D88693D538}"/>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339F3F2B-6ABB-4CF9-A053-2CE621F96EFA}"/>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4EC9693B-DCE7-4742-AE16-41421D28D355}"/>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9328126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A9F1F200-299E-4C43-AD48-2C67AE043287}"/>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GB"/>
          </a:p>
        </p:txBody>
      </p:sp>
      <p:sp>
        <p:nvSpPr>
          <p:cNvPr id="3" name="Vertical Text Placeholder 2">
            <a:extLst>
              <a:ext uri="{FF2B5EF4-FFF2-40B4-BE49-F238E27FC236}">
                <a16:creationId xmlns:a16="http://schemas.microsoft.com/office/drawing/2014/main" id="{85FB1EA0-5BC1-491C-813F-54A5112F5836}"/>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3182A49B-49E1-4A06-92DF-BEEE709BB813}"/>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26D13A52-662D-4AF6-9867-FF70DECC2C48}"/>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2C403E4F-8545-4AD1-A289-4F84CD7A3CF6}"/>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22601403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919627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54150642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4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37079042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5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11532746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6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4843216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7_Title and Content">
    <p:spTree>
      <p:nvGrpSpPr>
        <p:cNvPr id="1" name=""/>
        <p:cNvGrpSpPr/>
        <p:nvPr/>
      </p:nvGrpSpPr>
      <p:grpSpPr>
        <a:xfrm>
          <a:off x="0" y="0"/>
          <a:ext cx="0" cy="0"/>
          <a:chOff x="0" y="0"/>
          <a:chExt cx="0" cy="0"/>
        </a:xfrm>
      </p:grpSpPr>
      <p:sp>
        <p:nvSpPr>
          <p:cNvPr id="5" name="Rounded Rectangle 4"/>
          <p:cNvSpPr/>
          <p:nvPr userDrawn="1"/>
        </p:nvSpPr>
        <p:spPr bwMode="auto">
          <a:xfrm>
            <a:off x="609598" y="438152"/>
            <a:ext cx="10960100" cy="5957887"/>
          </a:xfrm>
          <a:prstGeom prst="roundRect">
            <a:avLst>
              <a:gd name="adj" fmla="val 2649"/>
            </a:avLst>
          </a:prstGeom>
          <a:solidFill>
            <a:schemeClr val="bg1"/>
          </a:solidFill>
          <a:ln w="25400" cap="rnd">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r>
              <a:rPr lang="en-GB" sz="1350" dirty="0">
                <a:latin typeface="Twinkl" pitchFamily="50" charset="0"/>
              </a:rPr>
              <a:t> </a:t>
            </a:r>
          </a:p>
        </p:txBody>
      </p:sp>
      <p:sp>
        <p:nvSpPr>
          <p:cNvPr id="8" name="Title 5"/>
          <p:cNvSpPr>
            <a:spLocks noGrp="1"/>
          </p:cNvSpPr>
          <p:nvPr>
            <p:ph type="title"/>
          </p:nvPr>
        </p:nvSpPr>
        <p:spPr>
          <a:xfrm>
            <a:off x="609598" y="478895"/>
            <a:ext cx="10960100" cy="994306"/>
          </a:xfrm>
        </p:spPr>
        <p:txBody>
          <a:bodyPr>
            <a:noAutofit/>
          </a:bodyPr>
          <a:lstStyle>
            <a:lvl1pPr>
              <a:defRPr>
                <a:latin typeface="Twinkl" pitchFamily="2" charset="0"/>
              </a:defRPr>
            </a:lvl1pPr>
          </a:lstStyle>
          <a:p>
            <a:r>
              <a:rPr lang="en-US"/>
              <a:t>Click to edit Master title style</a:t>
            </a:r>
            <a:endParaRPr lang="en-GB" dirty="0"/>
          </a:p>
        </p:txBody>
      </p:sp>
    </p:spTree>
    <p:extLst>
      <p:ext uri="{BB962C8B-B14F-4D97-AF65-F5344CB8AC3E}">
        <p14:creationId xmlns:p14="http://schemas.microsoft.com/office/powerpoint/2010/main" val="228867198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208B3C-3516-4DE0-A340-FD85E1476E20}"/>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CB531449-C788-4655-B12B-6E6F1D90E12C}"/>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692F34CC-3812-409D-AD10-113B762D5392}"/>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4EF7D291-2931-4D41-868F-ABA981F3B629}"/>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DE397FCC-358D-482D-B121-BD3C935AC859}"/>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308583171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ACDA398-2CB8-45E0-B351-5361C5532415}"/>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GB"/>
          </a:p>
        </p:txBody>
      </p:sp>
      <p:sp>
        <p:nvSpPr>
          <p:cNvPr id="3" name="Text Placeholder 2">
            <a:extLst>
              <a:ext uri="{FF2B5EF4-FFF2-40B4-BE49-F238E27FC236}">
                <a16:creationId xmlns:a16="http://schemas.microsoft.com/office/drawing/2014/main" id="{1D04F58E-D119-4095-B071-9556303FDAE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B345DBE0-A988-4E8F-AC21-384EF728E082}"/>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2E34160A-73F8-408F-BFAF-525D37214115}"/>
              </a:ext>
            </a:extLst>
          </p:cNvPr>
          <p:cNvSpPr>
            <a:spLocks noGrp="1"/>
          </p:cNvSpPr>
          <p:nvPr>
            <p:ph type="ftr" sz="quarter" idx="11"/>
          </p:nvPr>
        </p:nvSpPr>
        <p:spPr/>
        <p:txBody>
          <a:bodyPr/>
          <a:lstStyle/>
          <a:p>
            <a:endParaRPr lang="en-GB"/>
          </a:p>
        </p:txBody>
      </p:sp>
      <p:sp>
        <p:nvSpPr>
          <p:cNvPr id="6" name="Slide Number Placeholder 5">
            <a:extLst>
              <a:ext uri="{FF2B5EF4-FFF2-40B4-BE49-F238E27FC236}">
                <a16:creationId xmlns:a16="http://schemas.microsoft.com/office/drawing/2014/main" id="{65FFD193-24A5-4F57-8A6C-231C8777A91B}"/>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332950078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1848B09-14E7-430E-AD5D-BABAA924A236}"/>
              </a:ext>
            </a:extLst>
          </p:cNvPr>
          <p:cNvSpPr>
            <a:spLocks noGrp="1"/>
          </p:cNvSpPr>
          <p:nvPr>
            <p:ph type="title"/>
          </p:nvPr>
        </p:nvSpPr>
        <p:spPr/>
        <p:txBody>
          <a:bodyPr/>
          <a:lstStyle/>
          <a:p>
            <a:r>
              <a:rPr lang="en-US"/>
              <a:t>Click to edit Master title style</a:t>
            </a:r>
            <a:endParaRPr lang="en-GB"/>
          </a:p>
        </p:txBody>
      </p:sp>
      <p:sp>
        <p:nvSpPr>
          <p:cNvPr id="3" name="Content Placeholder 2">
            <a:extLst>
              <a:ext uri="{FF2B5EF4-FFF2-40B4-BE49-F238E27FC236}">
                <a16:creationId xmlns:a16="http://schemas.microsoft.com/office/drawing/2014/main" id="{6B4CFD8F-3F7E-4A28-B5C7-678404D0733C}"/>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Content Placeholder 3">
            <a:extLst>
              <a:ext uri="{FF2B5EF4-FFF2-40B4-BE49-F238E27FC236}">
                <a16:creationId xmlns:a16="http://schemas.microsoft.com/office/drawing/2014/main" id="{6770766D-CF09-46B2-B1C1-3F33B471217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Date Placeholder 4">
            <a:extLst>
              <a:ext uri="{FF2B5EF4-FFF2-40B4-BE49-F238E27FC236}">
                <a16:creationId xmlns:a16="http://schemas.microsoft.com/office/drawing/2014/main" id="{82D3566E-9083-446E-8256-D05E0FE2C2FD}"/>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6" name="Footer Placeholder 5">
            <a:extLst>
              <a:ext uri="{FF2B5EF4-FFF2-40B4-BE49-F238E27FC236}">
                <a16:creationId xmlns:a16="http://schemas.microsoft.com/office/drawing/2014/main" id="{33F8807F-D6E0-49B8-AF34-2CE18A4CE452}"/>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239B0461-B8E1-4A4C-B50F-74EADE33B4E5}"/>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365422050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C05A073-C513-4AE2-850E-1FE906ED26FB}"/>
              </a:ext>
            </a:extLst>
          </p:cNvPr>
          <p:cNvSpPr>
            <a:spLocks noGrp="1"/>
          </p:cNvSpPr>
          <p:nvPr>
            <p:ph type="title"/>
          </p:nvPr>
        </p:nvSpPr>
        <p:spPr>
          <a:xfrm>
            <a:off x="839788" y="365125"/>
            <a:ext cx="10515600" cy="1325563"/>
          </a:xfrm>
        </p:spPr>
        <p:txBody>
          <a:bodyPr/>
          <a:lstStyle/>
          <a:p>
            <a:r>
              <a:rPr lang="en-US"/>
              <a:t>Click to edit Master title style</a:t>
            </a:r>
            <a:endParaRPr lang="en-GB"/>
          </a:p>
        </p:txBody>
      </p:sp>
      <p:sp>
        <p:nvSpPr>
          <p:cNvPr id="3" name="Text Placeholder 2">
            <a:extLst>
              <a:ext uri="{FF2B5EF4-FFF2-40B4-BE49-F238E27FC236}">
                <a16:creationId xmlns:a16="http://schemas.microsoft.com/office/drawing/2014/main" id="{97A5CE19-7D08-4FC9-A342-116C3ACB80B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444DF203-32EB-468B-A93A-685C92504938}"/>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5" name="Text Placeholder 4">
            <a:extLst>
              <a:ext uri="{FF2B5EF4-FFF2-40B4-BE49-F238E27FC236}">
                <a16:creationId xmlns:a16="http://schemas.microsoft.com/office/drawing/2014/main" id="{5C2375A8-FE80-498B-9654-6C72803CB0B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08094F25-C4D5-4EC6-8A97-12F9D7ECFB41}"/>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7" name="Date Placeholder 6">
            <a:extLst>
              <a:ext uri="{FF2B5EF4-FFF2-40B4-BE49-F238E27FC236}">
                <a16:creationId xmlns:a16="http://schemas.microsoft.com/office/drawing/2014/main" id="{FA3DF33B-5EAA-4FAB-8F62-214FF3B62A8E}"/>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8" name="Footer Placeholder 7">
            <a:extLst>
              <a:ext uri="{FF2B5EF4-FFF2-40B4-BE49-F238E27FC236}">
                <a16:creationId xmlns:a16="http://schemas.microsoft.com/office/drawing/2014/main" id="{966181CC-5678-4756-848F-6D8C352A3275}"/>
              </a:ext>
            </a:extLst>
          </p:cNvPr>
          <p:cNvSpPr>
            <a:spLocks noGrp="1"/>
          </p:cNvSpPr>
          <p:nvPr>
            <p:ph type="ftr" sz="quarter" idx="11"/>
          </p:nvPr>
        </p:nvSpPr>
        <p:spPr/>
        <p:txBody>
          <a:bodyPr/>
          <a:lstStyle/>
          <a:p>
            <a:endParaRPr lang="en-GB"/>
          </a:p>
        </p:txBody>
      </p:sp>
      <p:sp>
        <p:nvSpPr>
          <p:cNvPr id="9" name="Slide Number Placeholder 8">
            <a:extLst>
              <a:ext uri="{FF2B5EF4-FFF2-40B4-BE49-F238E27FC236}">
                <a16:creationId xmlns:a16="http://schemas.microsoft.com/office/drawing/2014/main" id="{C9EA3CBC-ACB5-436F-98B0-6E8D11784065}"/>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147129814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AE03418-3915-4187-97D1-7065D9B7402F}"/>
              </a:ext>
            </a:extLst>
          </p:cNvPr>
          <p:cNvSpPr>
            <a:spLocks noGrp="1"/>
          </p:cNvSpPr>
          <p:nvPr>
            <p:ph type="title"/>
          </p:nvPr>
        </p:nvSpPr>
        <p:spPr/>
        <p:txBody>
          <a:bodyPr/>
          <a:lstStyle/>
          <a:p>
            <a:r>
              <a:rPr lang="en-US"/>
              <a:t>Click to edit Master title style</a:t>
            </a:r>
            <a:endParaRPr lang="en-GB"/>
          </a:p>
        </p:txBody>
      </p:sp>
      <p:sp>
        <p:nvSpPr>
          <p:cNvPr id="3" name="Date Placeholder 2">
            <a:extLst>
              <a:ext uri="{FF2B5EF4-FFF2-40B4-BE49-F238E27FC236}">
                <a16:creationId xmlns:a16="http://schemas.microsoft.com/office/drawing/2014/main" id="{37911656-ABDC-41F3-8E96-0C086DCDBBE6}"/>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4" name="Footer Placeholder 3">
            <a:extLst>
              <a:ext uri="{FF2B5EF4-FFF2-40B4-BE49-F238E27FC236}">
                <a16:creationId xmlns:a16="http://schemas.microsoft.com/office/drawing/2014/main" id="{DA7DB229-B970-4AF3-BAC0-B3DEAE720338}"/>
              </a:ext>
            </a:extLst>
          </p:cNvPr>
          <p:cNvSpPr>
            <a:spLocks noGrp="1"/>
          </p:cNvSpPr>
          <p:nvPr>
            <p:ph type="ftr" sz="quarter" idx="11"/>
          </p:nvPr>
        </p:nvSpPr>
        <p:spPr/>
        <p:txBody>
          <a:bodyPr/>
          <a:lstStyle/>
          <a:p>
            <a:endParaRPr lang="en-GB"/>
          </a:p>
        </p:txBody>
      </p:sp>
      <p:sp>
        <p:nvSpPr>
          <p:cNvPr id="5" name="Slide Number Placeholder 4">
            <a:extLst>
              <a:ext uri="{FF2B5EF4-FFF2-40B4-BE49-F238E27FC236}">
                <a16:creationId xmlns:a16="http://schemas.microsoft.com/office/drawing/2014/main" id="{BC6885B9-313E-4B0D-8173-27175D191A2E}"/>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3769915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017AA2B8-624B-4D25-B228-0A7A1FD0639D}"/>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3" name="Footer Placeholder 2">
            <a:extLst>
              <a:ext uri="{FF2B5EF4-FFF2-40B4-BE49-F238E27FC236}">
                <a16:creationId xmlns:a16="http://schemas.microsoft.com/office/drawing/2014/main" id="{F91A8897-3EFA-4621-9A83-981E055A52C3}"/>
              </a:ext>
            </a:extLst>
          </p:cNvPr>
          <p:cNvSpPr>
            <a:spLocks noGrp="1"/>
          </p:cNvSpPr>
          <p:nvPr>
            <p:ph type="ftr" sz="quarter" idx="11"/>
          </p:nvPr>
        </p:nvSpPr>
        <p:spPr/>
        <p:txBody>
          <a:bodyPr/>
          <a:lstStyle/>
          <a:p>
            <a:endParaRPr lang="en-GB"/>
          </a:p>
        </p:txBody>
      </p:sp>
      <p:sp>
        <p:nvSpPr>
          <p:cNvPr id="4" name="Slide Number Placeholder 3">
            <a:extLst>
              <a:ext uri="{FF2B5EF4-FFF2-40B4-BE49-F238E27FC236}">
                <a16:creationId xmlns:a16="http://schemas.microsoft.com/office/drawing/2014/main" id="{9FC798CD-7170-4200-9288-DC6BC6E18742}"/>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294900849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2F352B0-24D9-4BC7-BC50-EE971684C49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Content Placeholder 2">
            <a:extLst>
              <a:ext uri="{FF2B5EF4-FFF2-40B4-BE49-F238E27FC236}">
                <a16:creationId xmlns:a16="http://schemas.microsoft.com/office/drawing/2014/main" id="{70FBBE05-257E-45CB-A8E1-16BB8D6EE6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Text Placeholder 3">
            <a:extLst>
              <a:ext uri="{FF2B5EF4-FFF2-40B4-BE49-F238E27FC236}">
                <a16:creationId xmlns:a16="http://schemas.microsoft.com/office/drawing/2014/main" id="{93B02576-256A-4C79-8102-FE5B0C3A4B0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673753A4-5B66-41BD-BFB9-54130540AE70}"/>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6" name="Footer Placeholder 5">
            <a:extLst>
              <a:ext uri="{FF2B5EF4-FFF2-40B4-BE49-F238E27FC236}">
                <a16:creationId xmlns:a16="http://schemas.microsoft.com/office/drawing/2014/main" id="{B650B510-DA33-4536-9D08-7EC95970EF93}"/>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4FE6E0F-5E5E-45FD-93B8-BCABDAE59DC6}"/>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6762761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D3CAF71-5E56-425C-90FA-B9305553354E}"/>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GB"/>
          </a:p>
        </p:txBody>
      </p:sp>
      <p:sp>
        <p:nvSpPr>
          <p:cNvPr id="3" name="Picture Placeholder 2">
            <a:extLst>
              <a:ext uri="{FF2B5EF4-FFF2-40B4-BE49-F238E27FC236}">
                <a16:creationId xmlns:a16="http://schemas.microsoft.com/office/drawing/2014/main" id="{FE5A4B45-A95A-43FB-B538-39AA67DF55D3}"/>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a:extLst>
              <a:ext uri="{FF2B5EF4-FFF2-40B4-BE49-F238E27FC236}">
                <a16:creationId xmlns:a16="http://schemas.microsoft.com/office/drawing/2014/main" id="{E26490D0-F46E-482A-B785-935B542FDF80}"/>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D12DA1FC-BA65-43F3-AC0A-7FDEEF31BFCE}"/>
              </a:ext>
            </a:extLst>
          </p:cNvPr>
          <p:cNvSpPr>
            <a:spLocks noGrp="1"/>
          </p:cNvSpPr>
          <p:nvPr>
            <p:ph type="dt" sz="half" idx="10"/>
          </p:nvPr>
        </p:nvSpPr>
        <p:spPr/>
        <p:txBody>
          <a:bodyPr/>
          <a:lstStyle/>
          <a:p>
            <a:fld id="{6348650B-F44A-4646-B9FB-9D1BA70E3FF4}" type="datetimeFigureOut">
              <a:rPr lang="en-GB" smtClean="0"/>
              <a:t>07/11/2021</a:t>
            </a:fld>
            <a:endParaRPr lang="en-GB"/>
          </a:p>
        </p:txBody>
      </p:sp>
      <p:sp>
        <p:nvSpPr>
          <p:cNvPr id="6" name="Footer Placeholder 5">
            <a:extLst>
              <a:ext uri="{FF2B5EF4-FFF2-40B4-BE49-F238E27FC236}">
                <a16:creationId xmlns:a16="http://schemas.microsoft.com/office/drawing/2014/main" id="{6B532ADD-29D2-4AE2-B63B-BEBBDA2D6DEF}"/>
              </a:ext>
            </a:extLst>
          </p:cNvPr>
          <p:cNvSpPr>
            <a:spLocks noGrp="1"/>
          </p:cNvSpPr>
          <p:nvPr>
            <p:ph type="ftr" sz="quarter" idx="11"/>
          </p:nvPr>
        </p:nvSpPr>
        <p:spPr/>
        <p:txBody>
          <a:bodyPr/>
          <a:lstStyle/>
          <a:p>
            <a:endParaRPr lang="en-GB"/>
          </a:p>
        </p:txBody>
      </p:sp>
      <p:sp>
        <p:nvSpPr>
          <p:cNvPr id="7" name="Slide Number Placeholder 6">
            <a:extLst>
              <a:ext uri="{FF2B5EF4-FFF2-40B4-BE49-F238E27FC236}">
                <a16:creationId xmlns:a16="http://schemas.microsoft.com/office/drawing/2014/main" id="{63A1DE8D-3C57-468F-AEB7-FFDE87A69367}"/>
              </a:ext>
            </a:extLst>
          </p:cNvPr>
          <p:cNvSpPr>
            <a:spLocks noGrp="1"/>
          </p:cNvSpPr>
          <p:nvPr>
            <p:ph type="sldNum" sz="quarter" idx="12"/>
          </p:nvPr>
        </p:nvSpPr>
        <p:spPr/>
        <p:txBody>
          <a:bodyPr/>
          <a:lstStyle/>
          <a:p>
            <a:fld id="{9C91B771-14F9-4C61-B8DB-379A35F7FC52}" type="slidenum">
              <a:rPr lang="en-GB" smtClean="0"/>
              <a:t>‹#›</a:t>
            </a:fld>
            <a:endParaRPr lang="en-GB"/>
          </a:p>
        </p:txBody>
      </p:sp>
    </p:spTree>
    <p:extLst>
      <p:ext uri="{BB962C8B-B14F-4D97-AF65-F5344CB8AC3E}">
        <p14:creationId xmlns:p14="http://schemas.microsoft.com/office/powerpoint/2010/main" val="211744615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CCCC"/>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ACACB572-FEAE-444E-8976-713077B4DF96}"/>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GB"/>
          </a:p>
        </p:txBody>
      </p:sp>
      <p:sp>
        <p:nvSpPr>
          <p:cNvPr id="3" name="Text Placeholder 2">
            <a:extLst>
              <a:ext uri="{FF2B5EF4-FFF2-40B4-BE49-F238E27FC236}">
                <a16:creationId xmlns:a16="http://schemas.microsoft.com/office/drawing/2014/main" id="{4EA69AC5-907A-4C23-948F-DADCEA426861}"/>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4" name="Date Placeholder 3">
            <a:extLst>
              <a:ext uri="{FF2B5EF4-FFF2-40B4-BE49-F238E27FC236}">
                <a16:creationId xmlns:a16="http://schemas.microsoft.com/office/drawing/2014/main" id="{9407DC17-21DB-45F9-A7A6-BF38D6A97272}"/>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348650B-F44A-4646-B9FB-9D1BA70E3FF4}" type="datetimeFigureOut">
              <a:rPr lang="en-GB" smtClean="0"/>
              <a:t>07/11/2021</a:t>
            </a:fld>
            <a:endParaRPr lang="en-GB"/>
          </a:p>
        </p:txBody>
      </p:sp>
      <p:sp>
        <p:nvSpPr>
          <p:cNvPr id="5" name="Footer Placeholder 4">
            <a:extLst>
              <a:ext uri="{FF2B5EF4-FFF2-40B4-BE49-F238E27FC236}">
                <a16:creationId xmlns:a16="http://schemas.microsoft.com/office/drawing/2014/main" id="{9C97A13F-E7E7-488A-85EE-1EB62E7B162D}"/>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a:extLst>
              <a:ext uri="{FF2B5EF4-FFF2-40B4-BE49-F238E27FC236}">
                <a16:creationId xmlns:a16="http://schemas.microsoft.com/office/drawing/2014/main" id="{9BA9C429-8DDC-4372-AB4D-D8178260C1A8}"/>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9C91B771-14F9-4C61-B8DB-379A35F7FC52}" type="slidenum">
              <a:rPr lang="en-GB" smtClean="0"/>
              <a:t>‹#›</a:t>
            </a:fld>
            <a:endParaRPr lang="en-GB"/>
          </a:p>
        </p:txBody>
      </p:sp>
    </p:spTree>
    <p:extLst>
      <p:ext uri="{BB962C8B-B14F-4D97-AF65-F5344CB8AC3E}">
        <p14:creationId xmlns:p14="http://schemas.microsoft.com/office/powerpoint/2010/main" val="193898558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2" r:id="rId13"/>
    <p:sldLayoutId id="2147483663" r:id="rId14"/>
    <p:sldLayoutId id="2147483664" r:id="rId15"/>
    <p:sldLayoutId id="2147483665" r:id="rId16"/>
    <p:sldLayoutId id="2147483666"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4.png"/><Relationship Id="rId1" Type="http://schemas.openxmlformats.org/officeDocument/2006/relationships/slideLayout" Target="../slideLayouts/slideLayout12.xml"/></Relationships>
</file>

<file path=ppt/slides/_rels/slide11.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7.png"/></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2.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Layout" Target="../slideLayouts/slideLayout14.xml"/></Relationships>
</file>

<file path=ppt/slides/_rels/slide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5.xml"/></Relationships>
</file>

<file path=ppt/slides/_rels/slide5.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16.xml"/></Relationships>
</file>

<file path=ppt/slides/_rels/slide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7.xml"/></Relationships>
</file>

<file path=ppt/slides/_rels/slide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4.png"/><Relationship Id="rId1" Type="http://schemas.openxmlformats.org/officeDocument/2006/relationships/slideLayout" Target="../slideLayouts/slideLayout12.xml"/><Relationship Id="rId4" Type="http://schemas.openxmlformats.org/officeDocument/2006/relationships/image" Target="../media/image13.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4.png"/><Relationship Id="rId1" Type="http://schemas.openxmlformats.org/officeDocument/2006/relationships/slideLayout" Target="../slideLayouts/slideLayout1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2">
            <a:extLst>
              <a:ext uri="{FF2B5EF4-FFF2-40B4-BE49-F238E27FC236}">
                <a16:creationId xmlns:a16="http://schemas.microsoft.com/office/drawing/2014/main" id="{36BA5A8A-CA83-4003-A8BE-1B262B3F43AA}"/>
              </a:ext>
            </a:extLst>
          </p:cNvPr>
          <p:cNvSpPr>
            <a:spLocks noGrp="1" noChangeArrowheads="1"/>
          </p:cNvSpPr>
          <p:nvPr>
            <p:ph type="ctrTitle"/>
          </p:nvPr>
        </p:nvSpPr>
        <p:spPr>
          <a:xfrm>
            <a:off x="731428" y="2395282"/>
            <a:ext cx="7772400" cy="3182484"/>
          </a:xfrm>
        </p:spPr>
        <p:txBody>
          <a:bodyPr>
            <a:normAutofit fontScale="90000"/>
          </a:bodyPr>
          <a:lstStyle/>
          <a:p>
            <a:pPr eaLnBrk="1" hangingPunct="1"/>
            <a:br>
              <a:rPr lang="en-GB" altLang="en-US" sz="5300" b="1" dirty="0"/>
            </a:br>
            <a:br>
              <a:rPr lang="en-GB" altLang="en-US" sz="5300" b="1" dirty="0"/>
            </a:br>
            <a:r>
              <a:rPr lang="en-GB" altLang="en-US" sz="5300" b="1" dirty="0"/>
              <a:t>Perryfields Infant School </a:t>
            </a:r>
            <a:br>
              <a:rPr lang="en-GB" altLang="en-US" sz="5300" b="1" dirty="0"/>
            </a:br>
            <a:br>
              <a:rPr lang="en-GB" altLang="en-US" sz="5300" b="1" dirty="0"/>
            </a:br>
            <a:br>
              <a:rPr lang="en-GB" altLang="en-US" sz="5300" b="1" dirty="0"/>
            </a:br>
            <a:r>
              <a:rPr lang="en-GB" altLang="en-US" sz="5300" b="1" dirty="0"/>
              <a:t>A Parent’s Guide to the </a:t>
            </a:r>
            <a:br>
              <a:rPr lang="en-GB" altLang="en-US" sz="5300" b="1" dirty="0"/>
            </a:br>
            <a:r>
              <a:rPr lang="en-GB" altLang="en-US" sz="5300" b="1" dirty="0"/>
              <a:t>Early Years Foundation Stage</a:t>
            </a:r>
            <a:br>
              <a:rPr lang="en-GB" altLang="en-US" sz="5300" b="1" dirty="0"/>
            </a:br>
            <a:r>
              <a:rPr lang="en-GB" altLang="en-US" sz="5300" b="1" dirty="0"/>
              <a:t>November </a:t>
            </a:r>
            <a:br>
              <a:rPr lang="en-GB" altLang="en-US" sz="5300" b="1" dirty="0"/>
            </a:br>
            <a:r>
              <a:rPr lang="en-GB" altLang="en-US" sz="5300" b="1" dirty="0"/>
              <a:t>2021</a:t>
            </a:r>
            <a:br>
              <a:rPr lang="en-GB" altLang="en-US" sz="4000" dirty="0"/>
            </a:br>
            <a:endParaRPr lang="en-GB" altLang="en-US" sz="2000" dirty="0"/>
          </a:p>
        </p:txBody>
      </p:sp>
      <p:pic>
        <p:nvPicPr>
          <p:cNvPr id="5" name="Picture 4" descr="O:\Logo\Tree Logo (Jpeg).jpg"/>
          <p:cNvPicPr/>
          <p:nvPr/>
        </p:nvPicPr>
        <p:blipFill rotWithShape="1">
          <a:blip r:embed="rId3" cstate="hqprint">
            <a:extLst>
              <a:ext uri="{28A0092B-C50C-407E-A947-70E740481C1C}">
                <a14:useLocalDpi xmlns:a14="http://schemas.microsoft.com/office/drawing/2010/main" val="0"/>
              </a:ext>
            </a:extLst>
          </a:blip>
          <a:srcRect l="8375" t="16338" r="8375" b="12131"/>
          <a:stretch/>
        </p:blipFill>
        <p:spPr bwMode="auto">
          <a:xfrm>
            <a:off x="10444541" y="534034"/>
            <a:ext cx="1008112" cy="1224136"/>
          </a:xfrm>
          <a:prstGeom prst="rect">
            <a:avLst/>
          </a:prstGeom>
          <a:noFill/>
          <a:ln>
            <a:noFill/>
          </a:ln>
        </p:spPr>
      </p:pic>
      <p:pic>
        <p:nvPicPr>
          <p:cNvPr id="4" name="Picture 3">
            <a:extLst>
              <a:ext uri="{FF2B5EF4-FFF2-40B4-BE49-F238E27FC236}">
                <a16:creationId xmlns:a16="http://schemas.microsoft.com/office/drawing/2014/main" id="{F5F2ADA0-5520-4285-9E5E-E73CF7EF96C5}"/>
              </a:ext>
            </a:extLst>
          </p:cNvPr>
          <p:cNvPicPr>
            <a:picLocks noChangeAspect="1"/>
          </p:cNvPicPr>
          <p:nvPr/>
        </p:nvPicPr>
        <p:blipFill>
          <a:blip r:embed="rId4"/>
          <a:stretch>
            <a:fillRect/>
          </a:stretch>
        </p:blipFill>
        <p:spPr>
          <a:xfrm>
            <a:off x="8503828" y="2981506"/>
            <a:ext cx="2133785" cy="3139712"/>
          </a:xfrm>
          <a:prstGeom prst="rect">
            <a:avLst/>
          </a:prstGeom>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8311" y="737351"/>
            <a:ext cx="10960100" cy="994306"/>
          </a:xfrm>
        </p:spPr>
        <p:txBody>
          <a:bodyPr/>
          <a:lstStyle/>
          <a:p>
            <a:pPr algn="ctr"/>
            <a:br>
              <a:rPr lang="en-GB" sz="3600" b="1" dirty="0">
                <a:solidFill>
                  <a:srgbClr val="45A0D9"/>
                </a:solidFill>
                <a:latin typeface="Roboto"/>
                <a:ea typeface="Roboto"/>
                <a:cs typeface="Roboto"/>
                <a:sym typeface="Roboto"/>
              </a:rPr>
            </a:br>
            <a:r>
              <a:rPr lang="en-GB" sz="3600" b="1" dirty="0">
                <a:solidFill>
                  <a:srgbClr val="45A0D9"/>
                </a:solidFill>
                <a:latin typeface="Roboto"/>
                <a:ea typeface="Roboto"/>
                <a:cs typeface="Roboto"/>
                <a:sym typeface="Roboto"/>
              </a:rPr>
              <a:t>Literacy – Writing  </a:t>
            </a:r>
            <a:br>
              <a:rPr lang="en-GB" sz="1400" b="1" dirty="0">
                <a:solidFill>
                  <a:srgbClr val="45A0D9"/>
                </a:solidFill>
                <a:latin typeface="Roboto"/>
                <a:ea typeface="Roboto"/>
                <a:cs typeface="Roboto"/>
                <a:sym typeface="Roboto"/>
              </a:rPr>
            </a:br>
            <a:endParaRPr lang="en-GB" sz="3600"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F4E4F7CE-D2A9-48D9-888A-27DCC0E7D15F}"/>
              </a:ext>
            </a:extLst>
          </p:cNvPr>
          <p:cNvPicPr>
            <a:picLocks noChangeAspect="1"/>
          </p:cNvPicPr>
          <p:nvPr/>
        </p:nvPicPr>
        <p:blipFill>
          <a:blip r:embed="rId2"/>
          <a:stretch>
            <a:fillRect/>
          </a:stretch>
        </p:blipFill>
        <p:spPr>
          <a:xfrm>
            <a:off x="10232484" y="648813"/>
            <a:ext cx="1005927" cy="1225402"/>
          </a:xfrm>
          <a:prstGeom prst="rect">
            <a:avLst/>
          </a:prstGeom>
        </p:spPr>
      </p:pic>
      <p:pic>
        <p:nvPicPr>
          <p:cNvPr id="3" name="Picture 2">
            <a:extLst>
              <a:ext uri="{FF2B5EF4-FFF2-40B4-BE49-F238E27FC236}">
                <a16:creationId xmlns:a16="http://schemas.microsoft.com/office/drawing/2014/main" id="{2BA5010A-DE2A-4F70-86A3-EE2BF9DD31DA}"/>
              </a:ext>
            </a:extLst>
          </p:cNvPr>
          <p:cNvPicPr>
            <a:picLocks noChangeAspect="1"/>
          </p:cNvPicPr>
          <p:nvPr/>
        </p:nvPicPr>
        <p:blipFill>
          <a:blip r:embed="rId3"/>
          <a:stretch>
            <a:fillRect/>
          </a:stretch>
        </p:blipFill>
        <p:spPr>
          <a:xfrm>
            <a:off x="8665699" y="3742614"/>
            <a:ext cx="2441207" cy="2441207"/>
          </a:xfrm>
          <a:prstGeom prst="rect">
            <a:avLst/>
          </a:prstGeom>
        </p:spPr>
      </p:pic>
    </p:spTree>
    <p:extLst>
      <p:ext uri="{BB962C8B-B14F-4D97-AF65-F5344CB8AC3E}">
        <p14:creationId xmlns:p14="http://schemas.microsoft.com/office/powerpoint/2010/main" val="340250974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8311" y="737351"/>
            <a:ext cx="10960100" cy="994306"/>
          </a:xfrm>
        </p:spPr>
        <p:txBody>
          <a:bodyPr/>
          <a:lstStyle/>
          <a:p>
            <a:pPr algn="ctr"/>
            <a:br>
              <a:rPr lang="en-GB" sz="3600" b="1" dirty="0">
                <a:solidFill>
                  <a:srgbClr val="45A0D9"/>
                </a:solidFill>
                <a:latin typeface="Roboto"/>
                <a:ea typeface="Roboto"/>
                <a:cs typeface="Roboto"/>
                <a:sym typeface="Roboto"/>
              </a:rPr>
            </a:br>
            <a:r>
              <a:rPr lang="en-GB" sz="3600" b="1" dirty="0">
                <a:solidFill>
                  <a:srgbClr val="45A0D9"/>
                </a:solidFill>
                <a:latin typeface="Roboto"/>
                <a:ea typeface="Roboto"/>
                <a:cs typeface="Roboto"/>
                <a:sym typeface="Roboto"/>
              </a:rPr>
              <a:t>Maths </a:t>
            </a:r>
            <a:br>
              <a:rPr lang="en-GB" sz="1400" b="1" dirty="0">
                <a:solidFill>
                  <a:srgbClr val="45A0D9"/>
                </a:solidFill>
                <a:latin typeface="Roboto"/>
                <a:ea typeface="Roboto"/>
                <a:cs typeface="Roboto"/>
                <a:sym typeface="Roboto"/>
              </a:rPr>
            </a:br>
            <a:endParaRPr lang="en-GB" sz="3600"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F4E4F7CE-D2A9-48D9-888A-27DCC0E7D15F}"/>
              </a:ext>
            </a:extLst>
          </p:cNvPr>
          <p:cNvPicPr>
            <a:picLocks noChangeAspect="1"/>
          </p:cNvPicPr>
          <p:nvPr/>
        </p:nvPicPr>
        <p:blipFill>
          <a:blip r:embed="rId2"/>
          <a:stretch>
            <a:fillRect/>
          </a:stretch>
        </p:blipFill>
        <p:spPr>
          <a:xfrm>
            <a:off x="10232484" y="648813"/>
            <a:ext cx="1005927" cy="1225402"/>
          </a:xfrm>
          <a:prstGeom prst="rect">
            <a:avLst/>
          </a:prstGeom>
        </p:spPr>
      </p:pic>
      <p:pic>
        <p:nvPicPr>
          <p:cNvPr id="6" name="Picture 5">
            <a:extLst>
              <a:ext uri="{FF2B5EF4-FFF2-40B4-BE49-F238E27FC236}">
                <a16:creationId xmlns:a16="http://schemas.microsoft.com/office/drawing/2014/main" id="{401A4719-3C2E-4240-A15B-91E55D828164}"/>
              </a:ext>
            </a:extLst>
          </p:cNvPr>
          <p:cNvPicPr>
            <a:picLocks noChangeAspect="1"/>
          </p:cNvPicPr>
          <p:nvPr/>
        </p:nvPicPr>
        <p:blipFill>
          <a:blip r:embed="rId3"/>
          <a:stretch>
            <a:fillRect/>
          </a:stretch>
        </p:blipFill>
        <p:spPr>
          <a:xfrm>
            <a:off x="8221741" y="3980381"/>
            <a:ext cx="2810500" cy="1682642"/>
          </a:xfrm>
          <a:prstGeom prst="rect">
            <a:avLst/>
          </a:prstGeom>
        </p:spPr>
      </p:pic>
      <p:pic>
        <p:nvPicPr>
          <p:cNvPr id="7" name="Picture 6">
            <a:extLst>
              <a:ext uri="{FF2B5EF4-FFF2-40B4-BE49-F238E27FC236}">
                <a16:creationId xmlns:a16="http://schemas.microsoft.com/office/drawing/2014/main" id="{1D65E0D8-D2CB-4F74-99C7-166D2D3BDCE8}"/>
              </a:ext>
            </a:extLst>
          </p:cNvPr>
          <p:cNvPicPr>
            <a:picLocks noChangeAspect="1"/>
          </p:cNvPicPr>
          <p:nvPr/>
        </p:nvPicPr>
        <p:blipFill>
          <a:blip r:embed="rId4"/>
          <a:stretch>
            <a:fillRect/>
          </a:stretch>
        </p:blipFill>
        <p:spPr>
          <a:xfrm>
            <a:off x="8325382" y="3564648"/>
            <a:ext cx="2706859" cy="2066723"/>
          </a:xfrm>
          <a:prstGeom prst="rect">
            <a:avLst/>
          </a:prstGeom>
        </p:spPr>
      </p:pic>
    </p:spTree>
    <p:extLst>
      <p:ext uri="{BB962C8B-B14F-4D97-AF65-F5344CB8AC3E}">
        <p14:creationId xmlns:p14="http://schemas.microsoft.com/office/powerpoint/2010/main" val="611094307"/>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CDC2F-036D-481D-9F44-1B8571D8A9C5}"/>
              </a:ext>
            </a:extLst>
          </p:cNvPr>
          <p:cNvPicPr>
            <a:picLocks noChangeAspect="1"/>
          </p:cNvPicPr>
          <p:nvPr/>
        </p:nvPicPr>
        <p:blipFill>
          <a:blip r:embed="rId2"/>
          <a:stretch>
            <a:fillRect/>
          </a:stretch>
        </p:blipFill>
        <p:spPr>
          <a:xfrm>
            <a:off x="10854353" y="255979"/>
            <a:ext cx="1005927" cy="1225402"/>
          </a:xfrm>
          <a:prstGeom prst="rect">
            <a:avLst/>
          </a:prstGeom>
        </p:spPr>
      </p:pic>
    </p:spTree>
    <p:extLst>
      <p:ext uri="{BB962C8B-B14F-4D97-AF65-F5344CB8AC3E}">
        <p14:creationId xmlns:p14="http://schemas.microsoft.com/office/powerpoint/2010/main" val="36171927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BE3CDC2F-036D-481D-9F44-1B8571D8A9C5}"/>
              </a:ext>
            </a:extLst>
          </p:cNvPr>
          <p:cNvPicPr>
            <a:picLocks noChangeAspect="1"/>
          </p:cNvPicPr>
          <p:nvPr/>
        </p:nvPicPr>
        <p:blipFill>
          <a:blip r:embed="rId2"/>
          <a:stretch>
            <a:fillRect/>
          </a:stretch>
        </p:blipFill>
        <p:spPr>
          <a:xfrm>
            <a:off x="10854353" y="255979"/>
            <a:ext cx="1005927" cy="1225402"/>
          </a:xfrm>
          <a:prstGeom prst="rect">
            <a:avLst/>
          </a:prstGeom>
        </p:spPr>
      </p:pic>
    </p:spTree>
    <p:extLst>
      <p:ext uri="{BB962C8B-B14F-4D97-AF65-F5344CB8AC3E}">
        <p14:creationId xmlns:p14="http://schemas.microsoft.com/office/powerpoint/2010/main" val="25059896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Oval 14">
            <a:extLst>
              <a:ext uri="{FF2B5EF4-FFF2-40B4-BE49-F238E27FC236}">
                <a16:creationId xmlns:a16="http://schemas.microsoft.com/office/drawing/2014/main" id="{DAA4C7D1-5EA6-A04A-A160-E9CBA1E265B1}"/>
              </a:ext>
            </a:extLst>
          </p:cNvPr>
          <p:cNvSpPr/>
          <p:nvPr/>
        </p:nvSpPr>
        <p:spPr>
          <a:xfrm>
            <a:off x="8171828" y="5577264"/>
            <a:ext cx="3066583" cy="68022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pPr algn="ctr"/>
            <a:r>
              <a:rPr lang="en-GB" sz="3600" dirty="0">
                <a:latin typeface="Roboto" panose="02000000000000000000" pitchFamily="2" charset="0"/>
                <a:ea typeface="Roboto" panose="02000000000000000000" pitchFamily="2" charset="0"/>
              </a:rPr>
              <a:t>What Is the EYFS?</a:t>
            </a:r>
          </a:p>
        </p:txBody>
      </p:sp>
      <p:sp>
        <p:nvSpPr>
          <p:cNvPr id="5" name="Rectangle 4"/>
          <p:cNvSpPr/>
          <p:nvPr/>
        </p:nvSpPr>
        <p:spPr>
          <a:xfrm>
            <a:off x="1741248" y="1377889"/>
            <a:ext cx="7632700" cy="3490186"/>
          </a:xfrm>
          <a:prstGeom prst="rect">
            <a:avLst/>
          </a:prstGeom>
        </p:spPr>
        <p:txBody>
          <a:bodyPr wrap="square" lIns="0" tIns="0" rIns="0" bIns="0" anchor="t">
            <a:spAutoFit/>
          </a:bodyPr>
          <a:lstStyle/>
          <a:p>
            <a:pPr marL="228600" indent="-114300">
              <a:lnSpc>
                <a:spcPct val="90000"/>
              </a:lnSpc>
              <a:buClr>
                <a:srgbClr val="1C1C1C"/>
              </a:buClr>
              <a:buSzPts val="1800"/>
            </a:pPr>
            <a:r>
              <a:rPr lang="en-GB" b="1" dirty="0">
                <a:solidFill>
                  <a:srgbClr val="1C1C1C"/>
                </a:solidFill>
                <a:latin typeface="Roboto"/>
                <a:ea typeface="Roboto"/>
                <a:cs typeface="Roboto"/>
                <a:sym typeface="Roboto"/>
              </a:rPr>
              <a:t>The Early Years Foundation Stage </a:t>
            </a:r>
            <a:r>
              <a:rPr lang="en-GB" dirty="0">
                <a:solidFill>
                  <a:srgbClr val="1C1C1C"/>
                </a:solidFill>
                <a:latin typeface="Roboto"/>
                <a:ea typeface="Roboto"/>
                <a:cs typeface="Roboto"/>
                <a:sym typeface="Roboto"/>
              </a:rPr>
              <a:t>cov</a:t>
            </a:r>
            <a:r>
              <a:rPr lang="en-GB" dirty="0">
                <a:latin typeface="Roboto"/>
                <a:ea typeface="Roboto"/>
                <a:cs typeface="Roboto"/>
                <a:sym typeface="Roboto"/>
              </a:rPr>
              <a:t>ers the first stage of a child’s care</a:t>
            </a:r>
          </a:p>
          <a:p>
            <a:pPr marL="228600" indent="-114300">
              <a:lnSpc>
                <a:spcPct val="90000"/>
              </a:lnSpc>
              <a:buClr>
                <a:srgbClr val="1C1C1C"/>
              </a:buClr>
              <a:buSzPts val="1800"/>
            </a:pPr>
            <a:r>
              <a:rPr lang="en-GB" dirty="0">
                <a:latin typeface="Roboto"/>
                <a:ea typeface="Roboto"/>
                <a:cs typeface="Roboto"/>
                <a:sym typeface="Roboto"/>
              </a:rPr>
              <a:t>from birth to five years old. It sets </a:t>
            </a:r>
            <a:r>
              <a:rPr lang="en-GB" dirty="0">
                <a:solidFill>
                  <a:srgbClr val="1C1C1C"/>
                </a:solidFill>
                <a:latin typeface="Roboto"/>
                <a:ea typeface="Roboto"/>
                <a:cs typeface="Roboto"/>
                <a:sym typeface="Roboto"/>
              </a:rPr>
              <a:t>the standards to ensure that all children</a:t>
            </a:r>
          </a:p>
          <a:p>
            <a:pPr marL="228600" indent="-114300">
              <a:lnSpc>
                <a:spcPct val="90000"/>
              </a:lnSpc>
              <a:buClr>
                <a:srgbClr val="1C1C1C"/>
              </a:buClr>
              <a:buSzPts val="1800"/>
            </a:pPr>
            <a:r>
              <a:rPr lang="en-GB" dirty="0">
                <a:solidFill>
                  <a:srgbClr val="1C1C1C"/>
                </a:solidFill>
                <a:latin typeface="Roboto"/>
                <a:ea typeface="Roboto"/>
                <a:cs typeface="Roboto"/>
                <a:sym typeface="Roboto"/>
              </a:rPr>
              <a:t>learn and develop, as well as keeping them healthy and safe.   </a:t>
            </a:r>
            <a:endParaRPr lang="en-GB" dirty="0">
              <a:latin typeface="Roboto"/>
              <a:ea typeface="Roboto"/>
              <a:cs typeface="Roboto"/>
              <a:sym typeface="Roboto"/>
            </a:endParaRPr>
          </a:p>
          <a:p>
            <a:pPr marL="228600" indent="-114300">
              <a:lnSpc>
                <a:spcPct val="90000"/>
              </a:lnSpc>
              <a:buClr>
                <a:srgbClr val="1C1C1C"/>
              </a:buClr>
              <a:buSzPts val="1800"/>
            </a:pPr>
            <a:endParaRPr lang="en-GB" dirty="0">
              <a:latin typeface="Roboto"/>
              <a:ea typeface="Roboto"/>
              <a:cs typeface="Roboto"/>
              <a:sym typeface="Roboto"/>
            </a:endParaRPr>
          </a:p>
          <a:p>
            <a:pPr marL="228600" indent="-114300">
              <a:lnSpc>
                <a:spcPct val="90000"/>
              </a:lnSpc>
              <a:buClr>
                <a:srgbClr val="1C1C1C"/>
              </a:buClr>
              <a:buSzPts val="1800"/>
            </a:pPr>
            <a:r>
              <a:rPr lang="en-GB" dirty="0">
                <a:solidFill>
                  <a:srgbClr val="1C1C1C"/>
                </a:solidFill>
                <a:latin typeface="Roboto"/>
                <a:ea typeface="Roboto"/>
                <a:cs typeface="Roboto"/>
                <a:sym typeface="Roboto"/>
              </a:rPr>
              <a:t>All schools in England must follow the EYFS. </a:t>
            </a:r>
            <a:endParaRPr lang="en-GB" dirty="0">
              <a:latin typeface="Roboto"/>
              <a:ea typeface="Roboto"/>
              <a:cs typeface="Roboto"/>
              <a:sym typeface="Roboto"/>
            </a:endParaRPr>
          </a:p>
          <a:p>
            <a:pPr marL="228600" indent="-114300">
              <a:lnSpc>
                <a:spcPct val="90000"/>
              </a:lnSpc>
              <a:buClr>
                <a:srgbClr val="1C1C1C"/>
              </a:buClr>
              <a:buSzPts val="1800"/>
            </a:pPr>
            <a:endParaRPr lang="en-GB" dirty="0">
              <a:latin typeface="Roboto"/>
              <a:ea typeface="Roboto"/>
              <a:cs typeface="Roboto"/>
              <a:sym typeface="Roboto"/>
            </a:endParaRPr>
          </a:p>
          <a:p>
            <a:pPr marL="228600" indent="-114300">
              <a:lnSpc>
                <a:spcPct val="90000"/>
              </a:lnSpc>
              <a:buClr>
                <a:srgbClr val="1C1C1C"/>
              </a:buClr>
              <a:buSzPts val="1800"/>
            </a:pPr>
            <a:r>
              <a:rPr lang="en-GB" dirty="0">
                <a:latin typeface="Roboto"/>
                <a:ea typeface="Roboto"/>
                <a:cs typeface="Roboto"/>
                <a:sym typeface="Roboto"/>
              </a:rPr>
              <a:t>Also included in the EYFS are the</a:t>
            </a:r>
            <a:r>
              <a:rPr lang="en-GB" dirty="0">
                <a:solidFill>
                  <a:srgbClr val="1C1C1C"/>
                </a:solidFill>
                <a:latin typeface="Roboto"/>
                <a:ea typeface="Roboto"/>
                <a:cs typeface="Roboto"/>
                <a:sym typeface="Roboto"/>
              </a:rPr>
              <a:t> </a:t>
            </a:r>
            <a:r>
              <a:rPr lang="en-GB" b="1" dirty="0">
                <a:latin typeface="Roboto"/>
                <a:ea typeface="Roboto"/>
                <a:cs typeface="Roboto"/>
                <a:sym typeface="Roboto"/>
              </a:rPr>
              <a:t>seven</a:t>
            </a:r>
            <a:r>
              <a:rPr lang="en-GB" b="1" dirty="0">
                <a:solidFill>
                  <a:srgbClr val="1C1C1C"/>
                </a:solidFill>
                <a:latin typeface="Roboto"/>
                <a:ea typeface="Roboto"/>
                <a:cs typeface="Roboto"/>
                <a:sym typeface="Roboto"/>
              </a:rPr>
              <a:t> </a:t>
            </a:r>
            <a:r>
              <a:rPr lang="en-GB" b="1" dirty="0">
                <a:latin typeface="Roboto"/>
                <a:ea typeface="Roboto"/>
                <a:cs typeface="Roboto"/>
                <a:sym typeface="Roboto"/>
              </a:rPr>
              <a:t>A</a:t>
            </a:r>
            <a:r>
              <a:rPr lang="en-GB" b="1" dirty="0">
                <a:solidFill>
                  <a:srgbClr val="1C1C1C"/>
                </a:solidFill>
                <a:latin typeface="Roboto"/>
                <a:ea typeface="Roboto"/>
                <a:cs typeface="Roboto"/>
                <a:sym typeface="Roboto"/>
              </a:rPr>
              <a:t>reas of </a:t>
            </a:r>
            <a:r>
              <a:rPr lang="en-GB" b="1" dirty="0">
                <a:latin typeface="Roboto"/>
                <a:ea typeface="Roboto"/>
                <a:cs typeface="Roboto"/>
                <a:sym typeface="Roboto"/>
              </a:rPr>
              <a:t>L</a:t>
            </a:r>
            <a:r>
              <a:rPr lang="en-GB" b="1" dirty="0">
                <a:solidFill>
                  <a:srgbClr val="1C1C1C"/>
                </a:solidFill>
                <a:latin typeface="Roboto"/>
                <a:ea typeface="Roboto"/>
                <a:cs typeface="Roboto"/>
                <a:sym typeface="Roboto"/>
              </a:rPr>
              <a:t>earning</a:t>
            </a:r>
            <a:r>
              <a:rPr lang="en-GB" dirty="0">
                <a:latin typeface="Roboto"/>
                <a:ea typeface="Roboto"/>
                <a:cs typeface="Roboto"/>
                <a:sym typeface="Roboto"/>
              </a:rPr>
              <a:t>. They are:</a:t>
            </a:r>
            <a:r>
              <a:rPr lang="en-GB" dirty="0">
                <a:solidFill>
                  <a:srgbClr val="1C1C1C"/>
                </a:solidFill>
                <a:latin typeface="Roboto"/>
                <a:ea typeface="Roboto"/>
                <a:cs typeface="Roboto"/>
                <a:sym typeface="Roboto"/>
              </a:rPr>
              <a:t> </a:t>
            </a:r>
            <a:endParaRPr lang="en-GB" dirty="0">
              <a:latin typeface="Roboto"/>
              <a:ea typeface="Roboto"/>
              <a:cs typeface="Roboto"/>
              <a:sym typeface="Roboto"/>
            </a:endParaRPr>
          </a:p>
          <a:p>
            <a:pPr marL="914400" lvl="1" indent="-342900">
              <a:lnSpc>
                <a:spcPct val="90000"/>
              </a:lnSpc>
              <a:buClr>
                <a:srgbClr val="1C1C1C"/>
              </a:buClr>
              <a:buSzPts val="1800"/>
              <a:buFont typeface="Roboto"/>
              <a:buChar char="•"/>
            </a:pPr>
            <a:r>
              <a:rPr lang="en-GB" b="1" dirty="0">
                <a:solidFill>
                  <a:srgbClr val="45A0D9"/>
                </a:solidFill>
                <a:latin typeface="Roboto"/>
                <a:ea typeface="Roboto"/>
                <a:cs typeface="Roboto"/>
                <a:sym typeface="Roboto"/>
              </a:rPr>
              <a:t>Communication and Language</a:t>
            </a:r>
          </a:p>
          <a:p>
            <a:pPr marL="914400" lvl="1" indent="-342900">
              <a:lnSpc>
                <a:spcPct val="90000"/>
              </a:lnSpc>
              <a:buClr>
                <a:srgbClr val="1C1C1C"/>
              </a:buClr>
              <a:buSzPts val="1800"/>
              <a:buFont typeface="Roboto"/>
              <a:buChar char="•"/>
            </a:pPr>
            <a:r>
              <a:rPr lang="en-GB" b="1" dirty="0">
                <a:solidFill>
                  <a:srgbClr val="DE225C"/>
                </a:solidFill>
                <a:latin typeface="Roboto"/>
                <a:ea typeface="Roboto"/>
                <a:cs typeface="Roboto"/>
                <a:sym typeface="Roboto"/>
              </a:rPr>
              <a:t>Personal, Social and Emotional Development</a:t>
            </a:r>
          </a:p>
          <a:p>
            <a:pPr marL="914400" lvl="1" indent="-342900">
              <a:lnSpc>
                <a:spcPct val="90000"/>
              </a:lnSpc>
              <a:buClr>
                <a:srgbClr val="1C1C1C"/>
              </a:buClr>
              <a:buSzPts val="1800"/>
              <a:buFont typeface="Roboto"/>
              <a:buChar char="•"/>
            </a:pPr>
            <a:r>
              <a:rPr lang="en-GB" b="1" dirty="0">
                <a:solidFill>
                  <a:srgbClr val="F4CB4C"/>
                </a:solidFill>
                <a:latin typeface="Roboto"/>
                <a:ea typeface="Roboto"/>
                <a:cs typeface="Roboto"/>
                <a:sym typeface="Roboto"/>
              </a:rPr>
              <a:t>Physical Development</a:t>
            </a:r>
          </a:p>
          <a:p>
            <a:pPr marL="914400" lvl="1" indent="-342900">
              <a:lnSpc>
                <a:spcPct val="90000"/>
              </a:lnSpc>
              <a:buClr>
                <a:srgbClr val="1C1C1C"/>
              </a:buClr>
              <a:buSzPts val="1800"/>
              <a:buFont typeface="Roboto"/>
              <a:buChar char="•"/>
            </a:pPr>
            <a:r>
              <a:rPr lang="en-GB" b="1" dirty="0">
                <a:solidFill>
                  <a:srgbClr val="95C238"/>
                </a:solidFill>
                <a:latin typeface="Roboto"/>
                <a:ea typeface="Roboto"/>
                <a:cs typeface="Roboto"/>
                <a:sym typeface="Roboto"/>
              </a:rPr>
              <a:t>Literacy</a:t>
            </a:r>
          </a:p>
          <a:p>
            <a:pPr marL="914400" lvl="1" indent="-342900">
              <a:lnSpc>
                <a:spcPct val="90000"/>
              </a:lnSpc>
              <a:buClr>
                <a:srgbClr val="1C1C1C"/>
              </a:buClr>
              <a:buSzPts val="1800"/>
              <a:buFont typeface="Roboto"/>
              <a:buChar char="•"/>
            </a:pPr>
            <a:r>
              <a:rPr lang="en-GB" b="1" dirty="0">
                <a:solidFill>
                  <a:srgbClr val="F07E17"/>
                </a:solidFill>
                <a:latin typeface="Roboto"/>
                <a:ea typeface="Roboto"/>
                <a:cs typeface="Roboto"/>
                <a:sym typeface="Roboto"/>
              </a:rPr>
              <a:t>Mathematics</a:t>
            </a:r>
          </a:p>
          <a:p>
            <a:pPr marL="914400" lvl="1" indent="-342900">
              <a:lnSpc>
                <a:spcPct val="90000"/>
              </a:lnSpc>
              <a:buClr>
                <a:srgbClr val="1C1C1C"/>
              </a:buClr>
              <a:buSzPts val="1800"/>
              <a:buFont typeface="Roboto"/>
              <a:buChar char="•"/>
            </a:pPr>
            <a:r>
              <a:rPr lang="en-GB" b="1" dirty="0">
                <a:solidFill>
                  <a:srgbClr val="5B2987"/>
                </a:solidFill>
                <a:latin typeface="Roboto"/>
                <a:ea typeface="Roboto"/>
                <a:cs typeface="Roboto"/>
                <a:sym typeface="Roboto"/>
              </a:rPr>
              <a:t>Understanding the World</a:t>
            </a:r>
          </a:p>
          <a:p>
            <a:pPr marL="914400" lvl="1" indent="-342900">
              <a:lnSpc>
                <a:spcPct val="90000"/>
              </a:lnSpc>
              <a:buClr>
                <a:srgbClr val="1C1C1C"/>
              </a:buClr>
              <a:buSzPts val="1800"/>
              <a:buFont typeface="Roboto"/>
              <a:buChar char="•"/>
            </a:pPr>
            <a:r>
              <a:rPr lang="en-GB" b="1" dirty="0">
                <a:solidFill>
                  <a:srgbClr val="00AE97"/>
                </a:solidFill>
                <a:latin typeface="Roboto"/>
                <a:ea typeface="Roboto"/>
                <a:cs typeface="Roboto"/>
                <a:sym typeface="Roboto"/>
              </a:rPr>
              <a:t>Expressive Arts and Design</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314820" y="3404688"/>
            <a:ext cx="2873777" cy="2737641"/>
          </a:xfrm>
          <a:prstGeom prst="rect">
            <a:avLst/>
          </a:prstGeom>
        </p:spPr>
      </p:pic>
      <p:sp>
        <p:nvSpPr>
          <p:cNvPr id="7" name="Rectangle 6">
            <a:extLst>
              <a:ext uri="{FF2B5EF4-FFF2-40B4-BE49-F238E27FC236}">
                <a16:creationId xmlns:a16="http://schemas.microsoft.com/office/drawing/2014/main" id="{2C58AEA7-C700-8F4F-BED8-02EEE8F73EE1}"/>
              </a:ext>
            </a:extLst>
          </p:cNvPr>
          <p:cNvSpPr/>
          <p:nvPr/>
        </p:nvSpPr>
        <p:spPr>
          <a:xfrm>
            <a:off x="953589" y="5384057"/>
            <a:ext cx="5644159" cy="716707"/>
          </a:xfrm>
          <a:prstGeom prst="rect">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lIns="108000" tIns="108000" rIns="108000" bIns="108000" rtlCol="0" anchor="ctr">
            <a:spAutoFit/>
          </a:bodyPr>
          <a:lstStyle/>
          <a:p>
            <a:pPr marL="114300">
              <a:lnSpc>
                <a:spcPct val="90000"/>
              </a:lnSpc>
              <a:buClr>
                <a:srgbClr val="1C1C1C"/>
              </a:buClr>
              <a:buSzPts val="1800"/>
            </a:pPr>
            <a:r>
              <a:rPr lang="en-GB" dirty="0">
                <a:latin typeface="Roboto"/>
                <a:ea typeface="Roboto"/>
                <a:cs typeface="Roboto"/>
                <a:sym typeface="Roboto"/>
              </a:rPr>
              <a:t>At the end of the EYFS, there are </a:t>
            </a:r>
            <a:r>
              <a:rPr lang="en-GB" b="1" dirty="0">
                <a:latin typeface="Roboto"/>
                <a:ea typeface="Roboto"/>
                <a:cs typeface="Roboto"/>
                <a:sym typeface="Roboto"/>
              </a:rPr>
              <a:t>17 Early Learning Goals </a:t>
            </a:r>
            <a:r>
              <a:rPr lang="en-GB" dirty="0">
                <a:latin typeface="Roboto"/>
                <a:ea typeface="Roboto"/>
                <a:cs typeface="Roboto"/>
                <a:sym typeface="Roboto"/>
              </a:rPr>
              <a:t>that children are expected to achieve. </a:t>
            </a:r>
            <a:endParaRPr lang="en-GB" dirty="0">
              <a:solidFill>
                <a:srgbClr val="1C1C1C"/>
              </a:solidFill>
              <a:latin typeface="Roboto"/>
              <a:ea typeface="Roboto"/>
              <a:cs typeface="Roboto"/>
              <a:sym typeface="Roboto"/>
            </a:endParaRPr>
          </a:p>
        </p:txBody>
      </p:sp>
      <p:pic>
        <p:nvPicPr>
          <p:cNvPr id="2" name="Picture 1">
            <a:extLst>
              <a:ext uri="{FF2B5EF4-FFF2-40B4-BE49-F238E27FC236}">
                <a16:creationId xmlns:a16="http://schemas.microsoft.com/office/drawing/2014/main" id="{F4E4F7CE-D2A9-48D9-888A-27DCC0E7D15F}"/>
              </a:ext>
            </a:extLst>
          </p:cNvPr>
          <p:cNvPicPr>
            <a:picLocks noChangeAspect="1"/>
          </p:cNvPicPr>
          <p:nvPr/>
        </p:nvPicPr>
        <p:blipFill>
          <a:blip r:embed="rId3"/>
          <a:stretch>
            <a:fillRect/>
          </a:stretch>
        </p:blipFill>
        <p:spPr>
          <a:xfrm>
            <a:off x="10232484" y="648813"/>
            <a:ext cx="1005927" cy="1225402"/>
          </a:xfrm>
          <a:prstGeom prst="rect">
            <a:avLst/>
          </a:prstGeom>
        </p:spPr>
      </p:pic>
    </p:spTree>
    <p:extLst>
      <p:ext uri="{BB962C8B-B14F-4D97-AF65-F5344CB8AC3E}">
        <p14:creationId xmlns:p14="http://schemas.microsoft.com/office/powerpoint/2010/main" val="2953456480"/>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Oval 4">
            <a:extLst>
              <a:ext uri="{FF2B5EF4-FFF2-40B4-BE49-F238E27FC236}">
                <a16:creationId xmlns:a16="http://schemas.microsoft.com/office/drawing/2014/main" id="{B35B0033-BC09-8248-9F38-C2F31A038D3D}"/>
              </a:ext>
            </a:extLst>
          </p:cNvPr>
          <p:cNvSpPr/>
          <p:nvPr/>
        </p:nvSpPr>
        <p:spPr>
          <a:xfrm>
            <a:off x="3007113" y="3836020"/>
            <a:ext cx="2810107" cy="1683834"/>
          </a:xfrm>
          <a:prstGeom prst="ellipse">
            <a:avLst/>
          </a:prstGeom>
          <a:solidFill>
            <a:srgbClr val="45A0D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7" name="Oval 6">
            <a:extLst>
              <a:ext uri="{FF2B5EF4-FFF2-40B4-BE49-F238E27FC236}">
                <a16:creationId xmlns:a16="http://schemas.microsoft.com/office/drawing/2014/main" id="{4776E65D-6CF4-0246-A1E1-7C16BA34D9A9}"/>
              </a:ext>
            </a:extLst>
          </p:cNvPr>
          <p:cNvSpPr/>
          <p:nvPr/>
        </p:nvSpPr>
        <p:spPr>
          <a:xfrm>
            <a:off x="6140607" y="5229922"/>
            <a:ext cx="2843560" cy="680224"/>
          </a:xfrm>
          <a:prstGeom prst="ellipse">
            <a:avLst/>
          </a:prstGeom>
          <a:solidFill>
            <a:srgbClr val="EF73A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pPr algn="ctr"/>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3079853" y="3772435"/>
            <a:ext cx="2703913" cy="2065683"/>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2315737" y="1349298"/>
            <a:ext cx="7504770" cy="2308324"/>
          </a:xfrm>
          <a:prstGeom prst="rect">
            <a:avLst/>
          </a:prstGeom>
          <a:noFill/>
        </p:spPr>
        <p:txBody>
          <a:bodyPr wrap="square" rtlCol="0">
            <a:spAutoFit/>
          </a:bodyPr>
          <a:lstStyle/>
          <a:p>
            <a:r>
              <a:rPr lang="en-GB" b="1" dirty="0">
                <a:latin typeface="Roboto"/>
                <a:ea typeface="Roboto"/>
                <a:cs typeface="Roboto"/>
                <a:sym typeface="Roboto"/>
              </a:rPr>
              <a:t>1. There is more of an emphasis on the importance of developing    communication and language skills. </a:t>
            </a:r>
            <a:r>
              <a:rPr lang="en-US" b="1" dirty="0">
                <a:latin typeface="Roboto" panose="02000000000000000000" pitchFamily="2" charset="0"/>
                <a:ea typeface="Roboto" panose="02000000000000000000" pitchFamily="2" charset="0"/>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should be supported in building up vocabulary by increasing the amount of words they know and can use.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Encourage more conversations between adults and children, but also children and their peers.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Good language skills are the basis for all other learning and social interaction, so this is vital to focus on.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6330177" y="3805888"/>
            <a:ext cx="2435459" cy="2003859"/>
          </a:xfrm>
          <a:prstGeom prst="rect">
            <a:avLst/>
          </a:prstGeom>
        </p:spPr>
      </p:pic>
    </p:spTree>
    <p:extLst>
      <p:ext uri="{BB962C8B-B14F-4D97-AF65-F5344CB8AC3E}">
        <p14:creationId xmlns:p14="http://schemas.microsoft.com/office/powerpoint/2010/main" val="164481780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4C6F289A-62AA-6A44-9E94-934CB54500B3}"/>
              </a:ext>
            </a:extLst>
          </p:cNvPr>
          <p:cNvSpPr/>
          <p:nvPr/>
        </p:nvSpPr>
        <p:spPr>
          <a:xfrm>
            <a:off x="7679474" y="5464097"/>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pPr algn="ctr"/>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2315737" y="1349298"/>
            <a:ext cx="7504770" cy="2862322"/>
          </a:xfrm>
          <a:prstGeom prst="rect">
            <a:avLst/>
          </a:prstGeom>
          <a:noFill/>
        </p:spPr>
        <p:txBody>
          <a:bodyPr wrap="square" rtlCol="0">
            <a:spAutoFit/>
          </a:bodyPr>
          <a:lstStyle/>
          <a:p>
            <a:r>
              <a:rPr lang="en-GB" b="1" dirty="0">
                <a:latin typeface="Roboto"/>
                <a:ea typeface="Roboto"/>
                <a:cs typeface="Roboto"/>
                <a:sym typeface="Roboto"/>
              </a:rPr>
              <a:t>2. There is a focus on how reading stories is important to help children develop in all of Areas of Learning.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Daily reading of stories encourages an enjoyment of reading from a young 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Lots of other learning opportunities happen when looking at books, for example comparisons of culture or the past.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Listening to stories develops imagination, ideas and language.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Reading is an essential skill and so should be shown to children, as well as </a:t>
            </a:r>
            <a:r>
              <a:rPr lang="en-US" dirty="0" err="1">
                <a:latin typeface="Roboto" panose="02000000000000000000" pitchFamily="2" charset="0"/>
                <a:ea typeface="Roboto" panose="02000000000000000000" pitchFamily="2" charset="0"/>
              </a:rPr>
              <a:t>practised</a:t>
            </a:r>
            <a:r>
              <a:rPr lang="en-US" dirty="0">
                <a:latin typeface="Roboto" panose="02000000000000000000" pitchFamily="2" charset="0"/>
                <a:ea typeface="Roboto" panose="02000000000000000000" pitchFamily="2" charset="0"/>
              </a:rPr>
              <a:t> by them regularly.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Children are also encouraged to use story ideas in their play.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7981965" y="3973156"/>
            <a:ext cx="1860847" cy="2252311"/>
          </a:xfrm>
          <a:prstGeom prst="rect">
            <a:avLst/>
          </a:prstGeom>
        </p:spPr>
      </p:pic>
    </p:spTree>
    <p:extLst>
      <p:ext uri="{BB962C8B-B14F-4D97-AF65-F5344CB8AC3E}">
        <p14:creationId xmlns:p14="http://schemas.microsoft.com/office/powerpoint/2010/main" val="256373502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Oval 7">
            <a:extLst>
              <a:ext uri="{FF2B5EF4-FFF2-40B4-BE49-F238E27FC236}">
                <a16:creationId xmlns:a16="http://schemas.microsoft.com/office/drawing/2014/main" id="{FD9794BD-FBEB-8A45-861E-268A82815132}"/>
              </a:ext>
            </a:extLst>
          </p:cNvPr>
          <p:cNvSpPr/>
          <p:nvPr/>
        </p:nvSpPr>
        <p:spPr>
          <a:xfrm>
            <a:off x="3096324" y="5296831"/>
            <a:ext cx="3278459" cy="624467"/>
          </a:xfrm>
          <a:prstGeom prst="ellipse">
            <a:avLst/>
          </a:prstGeom>
          <a:solidFill>
            <a:srgbClr val="00AE9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pPr algn="ctr"/>
            <a:r>
              <a:rPr lang="en-GB" sz="3600" dirty="0">
                <a:latin typeface="Roboto" panose="02000000000000000000" pitchFamily="2" charset="0"/>
                <a:ea typeface="Roboto" panose="02000000000000000000" pitchFamily="2" charset="0"/>
              </a:rPr>
              <a:t>Some Key Changes</a:t>
            </a:r>
          </a:p>
        </p:txBody>
      </p:sp>
      <p:sp>
        <p:nvSpPr>
          <p:cNvPr id="2" name="TextBox 1">
            <a:extLst>
              <a:ext uri="{FF2B5EF4-FFF2-40B4-BE49-F238E27FC236}">
                <a16:creationId xmlns:a16="http://schemas.microsoft.com/office/drawing/2014/main" id="{ECA16FFD-D7CC-6145-96EA-BACDDB04265D}"/>
              </a:ext>
            </a:extLst>
          </p:cNvPr>
          <p:cNvSpPr txBox="1"/>
          <p:nvPr/>
        </p:nvSpPr>
        <p:spPr>
          <a:xfrm>
            <a:off x="2293434" y="1349298"/>
            <a:ext cx="7605132" cy="2308324"/>
          </a:xfrm>
          <a:prstGeom prst="rect">
            <a:avLst/>
          </a:prstGeom>
          <a:noFill/>
        </p:spPr>
        <p:txBody>
          <a:bodyPr wrap="square" rtlCol="0">
            <a:spAutoFit/>
          </a:bodyPr>
          <a:lstStyle/>
          <a:p>
            <a:r>
              <a:rPr lang="en-GB" b="1" dirty="0">
                <a:latin typeface="Roboto"/>
                <a:ea typeface="Roboto"/>
                <a:cs typeface="Roboto"/>
                <a:sym typeface="Roboto"/>
              </a:rPr>
              <a:t>3. There is a focus on encouraging healthy choices overall and an understanding of oral health.</a:t>
            </a:r>
            <a:r>
              <a:rPr lang="en-GB" b="1" dirty="0">
                <a:solidFill>
                  <a:srgbClr val="1C1C1C"/>
                </a:solidFill>
                <a:latin typeface="Roboto"/>
                <a:ea typeface="Roboto"/>
                <a:cs typeface="Roboto"/>
                <a:sym typeface="Roboto"/>
              </a:rPr>
              <a:t>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Required to teach children the importance of brushing teeth.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Supervised toothbrushing is not expected in settings and schools.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Focus on helping children to understand which choices to make that will help them to be healthy, for example which foods to eat and why.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Getting into good routines from a young age is important as these often continue into adult life. </a:t>
            </a:r>
          </a:p>
        </p:txBody>
      </p:sp>
      <p:pic>
        <p:nvPicPr>
          <p:cNvPr id="6" name="Picture 5">
            <a:extLst>
              <a:ext uri="{FF2B5EF4-FFF2-40B4-BE49-F238E27FC236}">
                <a16:creationId xmlns:a16="http://schemas.microsoft.com/office/drawing/2014/main" id="{C5E79D13-A12E-C94A-B890-00B26572F987}"/>
              </a:ext>
            </a:extLst>
          </p:cNvPr>
          <p:cNvPicPr>
            <a:picLocks noChangeAspect="1"/>
          </p:cNvPicPr>
          <p:nvPr/>
        </p:nvPicPr>
        <p:blipFill rotWithShape="1">
          <a:blip r:embed="rId2" cstate="screen">
            <a:extLst>
              <a:ext uri="{28A0092B-C50C-407E-A947-70E740481C1C}">
                <a14:useLocalDpi xmlns:a14="http://schemas.microsoft.com/office/drawing/2010/main"/>
              </a:ext>
            </a:extLst>
          </a:blip>
          <a:srcRect t="-4486" r="-12762"/>
          <a:stretch/>
        </p:blipFill>
        <p:spPr>
          <a:xfrm>
            <a:off x="7043854" y="3727372"/>
            <a:ext cx="1982167" cy="2011489"/>
          </a:xfrm>
          <a:prstGeom prst="ellipse">
            <a:avLst/>
          </a:prstGeom>
          <a:ln w="38100">
            <a:solidFill>
              <a:srgbClr val="00AE97"/>
            </a:solidFill>
          </a:ln>
        </p:spPr>
      </p:pic>
      <p:pic>
        <p:nvPicPr>
          <p:cNvPr id="7" name="Picture 6">
            <a:extLst>
              <a:ext uri="{FF2B5EF4-FFF2-40B4-BE49-F238E27FC236}">
                <a16:creationId xmlns:a16="http://schemas.microsoft.com/office/drawing/2014/main" id="{2D5850A3-8CC8-8348-A23E-ACE28A1A9E36}"/>
              </a:ext>
            </a:extLst>
          </p:cNvPr>
          <p:cNvPicPr>
            <a:picLocks noChangeAspect="1"/>
          </p:cNvPicPr>
          <p:nvPr/>
        </p:nvPicPr>
        <p:blipFill>
          <a:blip r:embed="rId3" cstate="screen">
            <a:extLst>
              <a:ext uri="{28A0092B-C50C-407E-A947-70E740481C1C}">
                <a14:useLocalDpi xmlns:a14="http://schemas.microsoft.com/office/drawing/2010/main"/>
              </a:ext>
            </a:extLst>
          </a:blip>
          <a:srcRect/>
          <a:stretch/>
        </p:blipFill>
        <p:spPr>
          <a:xfrm>
            <a:off x="3294442" y="3615046"/>
            <a:ext cx="2879617" cy="2216086"/>
          </a:xfrm>
          <a:prstGeom prst="rect">
            <a:avLst/>
          </a:prstGeom>
        </p:spPr>
      </p:pic>
    </p:spTree>
    <p:extLst>
      <p:ext uri="{BB962C8B-B14F-4D97-AF65-F5344CB8AC3E}">
        <p14:creationId xmlns:p14="http://schemas.microsoft.com/office/powerpoint/2010/main" val="111422159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Oval 8">
            <a:extLst>
              <a:ext uri="{FF2B5EF4-FFF2-40B4-BE49-F238E27FC236}">
                <a16:creationId xmlns:a16="http://schemas.microsoft.com/office/drawing/2014/main" id="{AE909A69-C504-B644-9283-3EDC439A2B85}"/>
              </a:ext>
            </a:extLst>
          </p:cNvPr>
          <p:cNvSpPr/>
          <p:nvPr/>
        </p:nvSpPr>
        <p:spPr>
          <a:xfrm>
            <a:off x="8541034" y="4753961"/>
            <a:ext cx="3011299" cy="1625144"/>
          </a:xfrm>
          <a:prstGeom prst="ellipse">
            <a:avLst/>
          </a:prstGeom>
          <a:solidFill>
            <a:srgbClr val="5B298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sp>
        <p:nvSpPr>
          <p:cNvPr id="21" name="Title 20"/>
          <p:cNvSpPr>
            <a:spLocks noGrp="1"/>
          </p:cNvSpPr>
          <p:nvPr>
            <p:ph type="title"/>
          </p:nvPr>
        </p:nvSpPr>
        <p:spPr/>
        <p:txBody>
          <a:bodyPr/>
          <a:lstStyle/>
          <a:p>
            <a:pPr algn="ctr"/>
            <a:r>
              <a:rPr lang="en-GB" sz="3600" dirty="0">
                <a:latin typeface="Roboto" panose="02000000000000000000" pitchFamily="2" charset="0"/>
                <a:ea typeface="Roboto" panose="02000000000000000000" pitchFamily="2" charset="0"/>
              </a:rPr>
              <a:t>Some Key Changes</a:t>
            </a:r>
          </a:p>
        </p:txBody>
      </p:sp>
      <p:pic>
        <p:nvPicPr>
          <p:cNvPr id="4" name="Picture 3">
            <a:extLst>
              <a:ext uri="{FF2B5EF4-FFF2-40B4-BE49-F238E27FC236}">
                <a16:creationId xmlns:a16="http://schemas.microsoft.com/office/drawing/2014/main" id="{8A72A003-B1E0-354B-8DEC-0963BF968325}"/>
              </a:ext>
            </a:extLst>
          </p:cNvPr>
          <p:cNvPicPr>
            <a:picLocks noChangeAspect="1"/>
          </p:cNvPicPr>
          <p:nvPr/>
        </p:nvPicPr>
        <p:blipFill>
          <a:blip r:embed="rId2" cstate="screen">
            <a:extLst>
              <a:ext uri="{28A0092B-C50C-407E-A947-70E740481C1C}">
                <a14:useLocalDpi xmlns:a14="http://schemas.microsoft.com/office/drawing/2010/main"/>
              </a:ext>
            </a:extLst>
          </a:blip>
          <a:srcRect/>
          <a:stretch/>
        </p:blipFill>
        <p:spPr>
          <a:xfrm>
            <a:off x="8541034" y="3899026"/>
            <a:ext cx="2670458" cy="2075048"/>
          </a:xfrm>
          <a:prstGeom prst="rect">
            <a:avLst/>
          </a:prstGeom>
        </p:spPr>
      </p:pic>
      <p:sp>
        <p:nvSpPr>
          <p:cNvPr id="2" name="TextBox 1">
            <a:extLst>
              <a:ext uri="{FF2B5EF4-FFF2-40B4-BE49-F238E27FC236}">
                <a16:creationId xmlns:a16="http://schemas.microsoft.com/office/drawing/2014/main" id="{ECA16FFD-D7CC-6145-96EA-BACDDB04265D}"/>
              </a:ext>
            </a:extLst>
          </p:cNvPr>
          <p:cNvSpPr txBox="1"/>
          <p:nvPr/>
        </p:nvSpPr>
        <p:spPr>
          <a:xfrm>
            <a:off x="1330998" y="1543920"/>
            <a:ext cx="7504770" cy="3139321"/>
          </a:xfrm>
          <a:prstGeom prst="rect">
            <a:avLst/>
          </a:prstGeom>
          <a:noFill/>
        </p:spPr>
        <p:txBody>
          <a:bodyPr wrap="square" rtlCol="0">
            <a:spAutoFit/>
          </a:bodyPr>
          <a:lstStyle/>
          <a:p>
            <a:r>
              <a:rPr lang="en-US" b="1" dirty="0">
                <a:latin typeface="Roboto" panose="02000000000000000000" pitchFamily="2" charset="0"/>
                <a:ea typeface="Roboto" panose="02000000000000000000" pitchFamily="2" charset="0"/>
              </a:rPr>
              <a:t>4. Reduced the amount of unneeded written recordings and  assessment of children by staff.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means staff do not need to keep a large amount of written evidence that proves children are able to do lots of things.</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Staff still know the abilities and skills of each child, and know how to support them to develop. However, now they do not need to write this down unnecessarily. </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This frees up more time for staff to spend directly with the children.</a:t>
            </a:r>
          </a:p>
          <a:p>
            <a:pPr marL="285750" indent="-285750">
              <a:buFont typeface="Arial" panose="020B0604020202020204" pitchFamily="34" charset="0"/>
              <a:buChar char="•"/>
            </a:pPr>
            <a:r>
              <a:rPr lang="en-US" dirty="0">
                <a:latin typeface="Roboto" panose="02000000000000000000" pitchFamily="2" charset="0"/>
                <a:ea typeface="Roboto" panose="02000000000000000000" pitchFamily="2" charset="0"/>
              </a:rPr>
              <a:t>By taking away the need for constant recording, it helps to develop more natural play, conversations and interaction between adults</a:t>
            </a:r>
            <a:br>
              <a:rPr lang="en-US" dirty="0">
                <a:latin typeface="Roboto" panose="02000000000000000000" pitchFamily="2" charset="0"/>
                <a:ea typeface="Roboto" panose="02000000000000000000" pitchFamily="2" charset="0"/>
              </a:rPr>
            </a:br>
            <a:r>
              <a:rPr lang="en-US" dirty="0">
                <a:latin typeface="Roboto" panose="02000000000000000000" pitchFamily="2" charset="0"/>
                <a:ea typeface="Roboto" panose="02000000000000000000" pitchFamily="2" charset="0"/>
              </a:rPr>
              <a:t>and children. </a:t>
            </a:r>
          </a:p>
        </p:txBody>
      </p:sp>
    </p:spTree>
    <p:extLst>
      <p:ext uri="{BB962C8B-B14F-4D97-AF65-F5344CB8AC3E}">
        <p14:creationId xmlns:p14="http://schemas.microsoft.com/office/powerpoint/2010/main" val="29016609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1914293" y="300476"/>
            <a:ext cx="8353889" cy="994306"/>
          </a:xfrm>
        </p:spPr>
        <p:txBody>
          <a:bodyPr/>
          <a:lstStyle/>
          <a:p>
            <a:r>
              <a:rPr lang="en-GB" sz="2800" dirty="0">
                <a:latin typeface="Roboto" panose="02000000000000000000" pitchFamily="2" charset="0"/>
                <a:ea typeface="Roboto" panose="02000000000000000000" pitchFamily="2" charset="0"/>
              </a:rPr>
              <a:t>Overview of Changes to the Early Learning Goals</a:t>
            </a:r>
          </a:p>
        </p:txBody>
      </p:sp>
      <p:sp>
        <p:nvSpPr>
          <p:cNvPr id="2" name="TextBox 1">
            <a:extLst>
              <a:ext uri="{FF2B5EF4-FFF2-40B4-BE49-F238E27FC236}">
                <a16:creationId xmlns:a16="http://schemas.microsoft.com/office/drawing/2014/main" id="{ECA16FFD-D7CC-6145-96EA-BACDDB04265D}"/>
              </a:ext>
            </a:extLst>
          </p:cNvPr>
          <p:cNvSpPr txBox="1"/>
          <p:nvPr/>
        </p:nvSpPr>
        <p:spPr>
          <a:xfrm>
            <a:off x="998807" y="1025913"/>
            <a:ext cx="9101796" cy="5078313"/>
          </a:xfrm>
          <a:prstGeom prst="rect">
            <a:avLst/>
          </a:prstGeom>
          <a:noFill/>
        </p:spPr>
        <p:txBody>
          <a:bodyPr wrap="square" rtlCol="0">
            <a:spAutoFit/>
          </a:bodyPr>
          <a:lstStyle/>
          <a:p>
            <a:r>
              <a:rPr lang="en-GB" dirty="0">
                <a:latin typeface="Roboto"/>
                <a:ea typeface="Roboto"/>
                <a:cs typeface="Roboto"/>
                <a:sym typeface="Roboto"/>
              </a:rPr>
              <a:t>At the end of the reception year, children are assessed against the </a:t>
            </a:r>
            <a:r>
              <a:rPr lang="en-GB" b="1" dirty="0">
                <a:latin typeface="Roboto"/>
                <a:ea typeface="Roboto"/>
                <a:cs typeface="Roboto"/>
                <a:sym typeface="Roboto"/>
              </a:rPr>
              <a:t>17 Early Learning Goals</a:t>
            </a:r>
            <a:r>
              <a:rPr lang="en-GB" dirty="0">
                <a:latin typeface="Roboto"/>
                <a:ea typeface="Roboto"/>
                <a:cs typeface="Roboto"/>
                <a:sym typeface="Roboto"/>
              </a:rPr>
              <a:t>. </a:t>
            </a:r>
            <a:br>
              <a:rPr lang="en-GB" dirty="0">
                <a:latin typeface="Roboto"/>
                <a:ea typeface="Roboto"/>
                <a:cs typeface="Roboto"/>
                <a:sym typeface="Roboto"/>
              </a:rPr>
            </a:br>
            <a:endParaRPr lang="en-GB" dirty="0">
              <a:latin typeface="Roboto"/>
              <a:ea typeface="Roboto"/>
              <a:cs typeface="Roboto"/>
              <a:sym typeface="Roboto"/>
            </a:endParaRPr>
          </a:p>
          <a:p>
            <a:r>
              <a:rPr lang="en-GB" dirty="0">
                <a:latin typeface="Roboto"/>
                <a:ea typeface="Roboto"/>
                <a:cs typeface="Roboto"/>
                <a:sym typeface="Roboto"/>
              </a:rPr>
              <a:t>It is important to remember that:</a:t>
            </a:r>
          </a:p>
          <a:p>
            <a:pPr marL="742950" lvl="1" indent="-285750">
              <a:buFont typeface="Arial" panose="020B0604020202020204" pitchFamily="34" charset="0"/>
              <a:buChar char="•"/>
            </a:pPr>
            <a:r>
              <a:rPr lang="en-GB" dirty="0">
                <a:latin typeface="Roboto"/>
                <a:ea typeface="Roboto"/>
                <a:cs typeface="Roboto"/>
                <a:sym typeface="Roboto"/>
              </a:rPr>
              <a:t>The ELGs are not a test. Staff will use what they already know about a child to make their decisions.</a:t>
            </a:r>
          </a:p>
          <a:p>
            <a:pPr marL="742950" lvl="1" indent="-285750">
              <a:buFont typeface="Arial" panose="020B0604020202020204" pitchFamily="34" charset="0"/>
              <a:buChar char="•"/>
            </a:pPr>
            <a:r>
              <a:rPr lang="en-GB" dirty="0">
                <a:latin typeface="Roboto"/>
                <a:ea typeface="Roboto"/>
                <a:cs typeface="Roboto"/>
                <a:sym typeface="Roboto"/>
              </a:rPr>
              <a:t>The ELGs are not the EYFS curriculum. They should not be used to be taught to, they are just an end point. </a:t>
            </a:r>
          </a:p>
          <a:p>
            <a:pPr marL="742950" lvl="1" indent="-285750">
              <a:buFont typeface="Arial" panose="020B0604020202020204" pitchFamily="34" charset="0"/>
              <a:buChar char="•"/>
            </a:pPr>
            <a:endParaRPr lang="en-GB" dirty="0">
              <a:latin typeface="Roboto"/>
              <a:ea typeface="Roboto"/>
              <a:cs typeface="Roboto"/>
              <a:sym typeface="Roboto"/>
            </a:endParaRPr>
          </a:p>
          <a:p>
            <a:r>
              <a:rPr lang="en-GB" dirty="0">
                <a:latin typeface="Roboto"/>
                <a:ea typeface="Roboto"/>
                <a:cs typeface="Roboto"/>
                <a:sym typeface="Roboto"/>
              </a:rPr>
              <a:t>Changes have been made to the Early Learning Goals so that they are now clearer, easier to use and understand.</a:t>
            </a:r>
          </a:p>
          <a:p>
            <a:endParaRPr lang="en-GB" dirty="0">
              <a:latin typeface="Roboto"/>
              <a:ea typeface="Roboto"/>
              <a:cs typeface="Roboto"/>
              <a:sym typeface="Roboto"/>
            </a:endParaRPr>
          </a:p>
          <a:p>
            <a:r>
              <a:rPr lang="en-GB" dirty="0">
                <a:latin typeface="Roboto"/>
                <a:ea typeface="Roboto"/>
                <a:cs typeface="Roboto"/>
                <a:sym typeface="Roboto"/>
              </a:rPr>
              <a:t>They have also been adapted to better match up with the national curriculum in year 1. This will help children to be better prepared for their move to the next key stage.</a:t>
            </a:r>
          </a:p>
          <a:p>
            <a:endParaRPr lang="en-GB" dirty="0">
              <a:latin typeface="Roboto"/>
              <a:ea typeface="Roboto"/>
              <a:cs typeface="Roboto"/>
              <a:sym typeface="Roboto"/>
            </a:endParaRPr>
          </a:p>
          <a:p>
            <a:r>
              <a:rPr lang="en-GB" dirty="0">
                <a:latin typeface="Roboto"/>
                <a:ea typeface="Roboto"/>
                <a:cs typeface="Roboto"/>
                <a:sym typeface="Roboto"/>
              </a:rPr>
              <a:t>Exceeding judgements have also been removed. Children are now encouraged and challenged to have a greater depth and understanding of things before moving onto new learning. </a:t>
            </a:r>
          </a:p>
        </p:txBody>
      </p:sp>
      <p:pic>
        <p:nvPicPr>
          <p:cNvPr id="3" name="Picture 2">
            <a:extLst>
              <a:ext uri="{FF2B5EF4-FFF2-40B4-BE49-F238E27FC236}">
                <a16:creationId xmlns:a16="http://schemas.microsoft.com/office/drawing/2014/main" id="{074FD2AF-EE1B-4C27-9284-C2375E0DA794}"/>
              </a:ext>
            </a:extLst>
          </p:cNvPr>
          <p:cNvPicPr>
            <a:picLocks noChangeAspect="1"/>
          </p:cNvPicPr>
          <p:nvPr/>
        </p:nvPicPr>
        <p:blipFill>
          <a:blip r:embed="rId2"/>
          <a:stretch>
            <a:fillRect/>
          </a:stretch>
        </p:blipFill>
        <p:spPr>
          <a:xfrm>
            <a:off x="9762179" y="4904984"/>
            <a:ext cx="2226110" cy="1854206"/>
          </a:xfrm>
          <a:prstGeom prst="rect">
            <a:avLst/>
          </a:prstGeom>
        </p:spPr>
      </p:pic>
    </p:spTree>
    <p:extLst>
      <p:ext uri="{BB962C8B-B14F-4D97-AF65-F5344CB8AC3E}">
        <p14:creationId xmlns:p14="http://schemas.microsoft.com/office/powerpoint/2010/main" val="404564194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8311" y="737351"/>
            <a:ext cx="10960100" cy="994306"/>
          </a:xfrm>
        </p:spPr>
        <p:txBody>
          <a:bodyPr/>
          <a:lstStyle/>
          <a:p>
            <a:pPr algn="ctr"/>
            <a:br>
              <a:rPr lang="en-GB" sz="3600" b="1" dirty="0">
                <a:solidFill>
                  <a:srgbClr val="45A0D9"/>
                </a:solidFill>
                <a:latin typeface="Roboto"/>
                <a:ea typeface="Roboto"/>
                <a:cs typeface="Roboto"/>
                <a:sym typeface="Roboto"/>
              </a:rPr>
            </a:br>
            <a:r>
              <a:rPr lang="en-GB" sz="3600" b="1" dirty="0">
                <a:solidFill>
                  <a:srgbClr val="45A0D9"/>
                </a:solidFill>
                <a:latin typeface="Roboto"/>
                <a:ea typeface="Roboto"/>
                <a:cs typeface="Roboto"/>
                <a:sym typeface="Roboto"/>
              </a:rPr>
              <a:t>Communication and Language</a:t>
            </a:r>
            <a:br>
              <a:rPr lang="en-GB" sz="1400" b="1" dirty="0">
                <a:solidFill>
                  <a:srgbClr val="45A0D9"/>
                </a:solidFill>
                <a:latin typeface="Roboto"/>
                <a:ea typeface="Roboto"/>
                <a:cs typeface="Roboto"/>
                <a:sym typeface="Roboto"/>
              </a:rPr>
            </a:br>
            <a:endParaRPr lang="en-GB" sz="3600"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F4E4F7CE-D2A9-48D9-888A-27DCC0E7D15F}"/>
              </a:ext>
            </a:extLst>
          </p:cNvPr>
          <p:cNvPicPr>
            <a:picLocks noChangeAspect="1"/>
          </p:cNvPicPr>
          <p:nvPr/>
        </p:nvPicPr>
        <p:blipFill>
          <a:blip r:embed="rId2"/>
          <a:stretch>
            <a:fillRect/>
          </a:stretch>
        </p:blipFill>
        <p:spPr>
          <a:xfrm>
            <a:off x="10232484" y="648813"/>
            <a:ext cx="1005927" cy="1225402"/>
          </a:xfrm>
          <a:prstGeom prst="rect">
            <a:avLst/>
          </a:prstGeom>
        </p:spPr>
      </p:pic>
      <p:pic>
        <p:nvPicPr>
          <p:cNvPr id="3" name="Picture 2">
            <a:extLst>
              <a:ext uri="{FF2B5EF4-FFF2-40B4-BE49-F238E27FC236}">
                <a16:creationId xmlns:a16="http://schemas.microsoft.com/office/drawing/2014/main" id="{5056D950-31CB-4269-B6D8-2CFF5977EE29}"/>
              </a:ext>
            </a:extLst>
          </p:cNvPr>
          <p:cNvPicPr>
            <a:picLocks noChangeAspect="1"/>
          </p:cNvPicPr>
          <p:nvPr/>
        </p:nvPicPr>
        <p:blipFill>
          <a:blip r:embed="rId3"/>
          <a:stretch>
            <a:fillRect/>
          </a:stretch>
        </p:blipFill>
        <p:spPr>
          <a:xfrm>
            <a:off x="8020570" y="5356108"/>
            <a:ext cx="2847079" cy="682811"/>
          </a:xfrm>
          <a:prstGeom prst="rect">
            <a:avLst/>
          </a:prstGeom>
        </p:spPr>
      </p:pic>
      <p:pic>
        <p:nvPicPr>
          <p:cNvPr id="6" name="Picture 5">
            <a:extLst>
              <a:ext uri="{FF2B5EF4-FFF2-40B4-BE49-F238E27FC236}">
                <a16:creationId xmlns:a16="http://schemas.microsoft.com/office/drawing/2014/main" id="{AF18E13D-CF69-4D83-8BF1-910C55A46312}"/>
              </a:ext>
            </a:extLst>
          </p:cNvPr>
          <p:cNvPicPr>
            <a:picLocks noChangeAspect="1"/>
          </p:cNvPicPr>
          <p:nvPr/>
        </p:nvPicPr>
        <p:blipFill>
          <a:blip r:embed="rId4"/>
          <a:stretch>
            <a:fillRect/>
          </a:stretch>
        </p:blipFill>
        <p:spPr>
          <a:xfrm>
            <a:off x="8296836" y="3843177"/>
            <a:ext cx="2438611" cy="2005758"/>
          </a:xfrm>
          <a:prstGeom prst="rect">
            <a:avLst/>
          </a:prstGeom>
        </p:spPr>
      </p:pic>
    </p:spTree>
    <p:extLst>
      <p:ext uri="{BB962C8B-B14F-4D97-AF65-F5344CB8AC3E}">
        <p14:creationId xmlns:p14="http://schemas.microsoft.com/office/powerpoint/2010/main" val="50566877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Title 20"/>
          <p:cNvSpPr>
            <a:spLocks noGrp="1"/>
          </p:cNvSpPr>
          <p:nvPr>
            <p:ph type="title"/>
          </p:nvPr>
        </p:nvSpPr>
        <p:spPr>
          <a:xfrm>
            <a:off x="278311" y="737351"/>
            <a:ext cx="10960100" cy="994306"/>
          </a:xfrm>
        </p:spPr>
        <p:txBody>
          <a:bodyPr/>
          <a:lstStyle/>
          <a:p>
            <a:pPr algn="ctr"/>
            <a:br>
              <a:rPr lang="en-GB" sz="3600" b="1" dirty="0">
                <a:solidFill>
                  <a:srgbClr val="45A0D9"/>
                </a:solidFill>
                <a:latin typeface="Roboto"/>
                <a:ea typeface="Roboto"/>
                <a:cs typeface="Roboto"/>
                <a:sym typeface="Roboto"/>
              </a:rPr>
            </a:br>
            <a:r>
              <a:rPr lang="en-GB" sz="3600" b="1" dirty="0">
                <a:solidFill>
                  <a:srgbClr val="45A0D9"/>
                </a:solidFill>
                <a:latin typeface="Roboto"/>
                <a:ea typeface="Roboto"/>
                <a:cs typeface="Roboto"/>
                <a:sym typeface="Roboto"/>
              </a:rPr>
              <a:t>Literacy – Reading and Phonics </a:t>
            </a:r>
            <a:br>
              <a:rPr lang="en-GB" sz="1400" b="1" dirty="0">
                <a:solidFill>
                  <a:srgbClr val="45A0D9"/>
                </a:solidFill>
                <a:latin typeface="Roboto"/>
                <a:ea typeface="Roboto"/>
                <a:cs typeface="Roboto"/>
                <a:sym typeface="Roboto"/>
              </a:rPr>
            </a:br>
            <a:endParaRPr lang="en-GB" sz="3600" dirty="0">
              <a:latin typeface="Roboto" panose="02000000000000000000" pitchFamily="2" charset="0"/>
              <a:ea typeface="Roboto" panose="02000000000000000000" pitchFamily="2" charset="0"/>
            </a:endParaRPr>
          </a:p>
        </p:txBody>
      </p:sp>
      <p:pic>
        <p:nvPicPr>
          <p:cNvPr id="2" name="Picture 1">
            <a:extLst>
              <a:ext uri="{FF2B5EF4-FFF2-40B4-BE49-F238E27FC236}">
                <a16:creationId xmlns:a16="http://schemas.microsoft.com/office/drawing/2014/main" id="{F4E4F7CE-D2A9-48D9-888A-27DCC0E7D15F}"/>
              </a:ext>
            </a:extLst>
          </p:cNvPr>
          <p:cNvPicPr>
            <a:picLocks noChangeAspect="1"/>
          </p:cNvPicPr>
          <p:nvPr/>
        </p:nvPicPr>
        <p:blipFill>
          <a:blip r:embed="rId2"/>
          <a:stretch>
            <a:fillRect/>
          </a:stretch>
        </p:blipFill>
        <p:spPr>
          <a:xfrm>
            <a:off x="10232484" y="648813"/>
            <a:ext cx="1005927" cy="1225402"/>
          </a:xfrm>
          <a:prstGeom prst="rect">
            <a:avLst/>
          </a:prstGeom>
        </p:spPr>
      </p:pic>
      <p:sp>
        <p:nvSpPr>
          <p:cNvPr id="6" name="Oval 5">
            <a:extLst>
              <a:ext uri="{FF2B5EF4-FFF2-40B4-BE49-F238E27FC236}">
                <a16:creationId xmlns:a16="http://schemas.microsoft.com/office/drawing/2014/main" id="{F0ABF3B1-E4A6-4667-8048-6E8716DAA279}"/>
              </a:ext>
            </a:extLst>
          </p:cNvPr>
          <p:cNvSpPr/>
          <p:nvPr/>
        </p:nvSpPr>
        <p:spPr>
          <a:xfrm>
            <a:off x="8751688" y="5378967"/>
            <a:ext cx="2486723" cy="887223"/>
          </a:xfrm>
          <a:prstGeom prst="ellipse">
            <a:avLst/>
          </a:prstGeom>
          <a:solidFill>
            <a:srgbClr val="95C23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RO"/>
          </a:p>
        </p:txBody>
      </p:sp>
      <p:pic>
        <p:nvPicPr>
          <p:cNvPr id="3" name="Picture 2">
            <a:extLst>
              <a:ext uri="{FF2B5EF4-FFF2-40B4-BE49-F238E27FC236}">
                <a16:creationId xmlns:a16="http://schemas.microsoft.com/office/drawing/2014/main" id="{9A56ADEB-92BF-4C07-A4D6-1630F35B6481}"/>
              </a:ext>
            </a:extLst>
          </p:cNvPr>
          <p:cNvPicPr>
            <a:picLocks noChangeAspect="1"/>
          </p:cNvPicPr>
          <p:nvPr/>
        </p:nvPicPr>
        <p:blipFill>
          <a:blip r:embed="rId3"/>
          <a:stretch>
            <a:fillRect/>
          </a:stretch>
        </p:blipFill>
        <p:spPr>
          <a:xfrm>
            <a:off x="9062280" y="3739160"/>
            <a:ext cx="1865538" cy="2249619"/>
          </a:xfrm>
          <a:prstGeom prst="rect">
            <a:avLst/>
          </a:prstGeom>
        </p:spPr>
      </p:pic>
    </p:spTree>
    <p:extLst>
      <p:ext uri="{BB962C8B-B14F-4D97-AF65-F5344CB8AC3E}">
        <p14:creationId xmlns:p14="http://schemas.microsoft.com/office/powerpoint/2010/main" val="151792152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26</TotalTime>
  <Words>704</Words>
  <Application>Microsoft Office PowerPoint</Application>
  <PresentationFormat>Widescreen</PresentationFormat>
  <Paragraphs>57</Paragraphs>
  <Slides>13</Slides>
  <Notes>1</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13</vt:i4>
      </vt:variant>
    </vt:vector>
  </HeadingPairs>
  <TitlesOfParts>
    <vt:vector size="19" baseType="lpstr">
      <vt:lpstr>Arial</vt:lpstr>
      <vt:lpstr>Calibri</vt:lpstr>
      <vt:lpstr>Calibri Light</vt:lpstr>
      <vt:lpstr>Roboto</vt:lpstr>
      <vt:lpstr>Twinkl</vt:lpstr>
      <vt:lpstr>Office Theme</vt:lpstr>
      <vt:lpstr>  Perryfields Infant School    A Parent’s Guide to the  Early Years Foundation Stage November  2021 </vt:lpstr>
      <vt:lpstr>What Is the EYFS?</vt:lpstr>
      <vt:lpstr>Some Key Changes</vt:lpstr>
      <vt:lpstr>Some Key Changes</vt:lpstr>
      <vt:lpstr>Some Key Changes</vt:lpstr>
      <vt:lpstr>Some Key Changes</vt:lpstr>
      <vt:lpstr>Overview of Changes to the Early Learning Goals</vt:lpstr>
      <vt:lpstr> Communication and Language </vt:lpstr>
      <vt:lpstr> Literacy – Reading and Phonics  </vt:lpstr>
      <vt:lpstr> Literacy – Writing   </vt:lpstr>
      <vt:lpstr> Maths  </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  Perryfields Infant School    A Parent’s Guide to the  Early Years Foundation Stage November  2021 </dc:title>
  <dc:creator>Bethan Williams</dc:creator>
  <cp:lastModifiedBy>Bethan Williams</cp:lastModifiedBy>
  <cp:revision>1</cp:revision>
  <dcterms:created xsi:type="dcterms:W3CDTF">2021-11-07T17:29:47Z</dcterms:created>
  <dcterms:modified xsi:type="dcterms:W3CDTF">2021-11-07T17:56:44Z</dcterms:modified>
</cp:coreProperties>
</file>