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handoutMasterIdLst>
    <p:handoutMasterId r:id="rId29"/>
  </p:handoutMasterIdLst>
  <p:sldIdLst>
    <p:sldId id="256" r:id="rId2"/>
    <p:sldId id="257" r:id="rId3"/>
    <p:sldId id="259" r:id="rId4"/>
    <p:sldId id="279" r:id="rId5"/>
    <p:sldId id="280" r:id="rId6"/>
    <p:sldId id="260" r:id="rId7"/>
    <p:sldId id="261" r:id="rId8"/>
    <p:sldId id="262" r:id="rId9"/>
    <p:sldId id="286" r:id="rId10"/>
    <p:sldId id="263" r:id="rId11"/>
    <p:sldId id="264" r:id="rId12"/>
    <p:sldId id="281" r:id="rId13"/>
    <p:sldId id="282" r:id="rId14"/>
    <p:sldId id="265" r:id="rId15"/>
    <p:sldId id="266" r:id="rId16"/>
    <p:sldId id="267" r:id="rId17"/>
    <p:sldId id="268" r:id="rId18"/>
    <p:sldId id="269" r:id="rId19"/>
    <p:sldId id="274" r:id="rId20"/>
    <p:sldId id="275" r:id="rId21"/>
    <p:sldId id="287" r:id="rId22"/>
    <p:sldId id="288" r:id="rId23"/>
    <p:sldId id="291" r:id="rId24"/>
    <p:sldId id="292" r:id="rId25"/>
    <p:sldId id="290" r:id="rId26"/>
    <p:sldId id="270" r:id="rId27"/>
    <p:sldId id="273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746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570A2-993B-EA4D-A7B9-8DE27AD3974E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E7A34-C89C-4D4A-AA2E-967C7EEEB2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48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AU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101763"/>
            <a:ext cx="7583488" cy="1792696"/>
          </a:xfrm>
        </p:spPr>
        <p:txBody>
          <a:bodyPr/>
          <a:lstStyle/>
          <a:p>
            <a:r>
              <a:rPr lang="en-AU" dirty="0">
                <a:solidFill>
                  <a:schemeClr val="accent1">
                    <a:lumMod val="50000"/>
                  </a:schemeClr>
                </a:solidFill>
                <a:effectLst/>
              </a:rPr>
              <a:t>Parent Assisted </a:t>
            </a:r>
            <a:r>
              <a:rPr lang="en-AU" i="1" dirty="0">
                <a:solidFill>
                  <a:schemeClr val="accent1">
                    <a:lumMod val="50000"/>
                  </a:schemeClr>
                </a:solidFill>
                <a:effectLst/>
              </a:rPr>
              <a:t>Immersive </a:t>
            </a:r>
            <a:r>
              <a:rPr lang="en-AU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Reading</a:t>
            </a:r>
            <a:endParaRPr lang="en-AU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025176"/>
            <a:ext cx="7583487" cy="2004024"/>
          </a:xfrm>
        </p:spPr>
        <p:txBody>
          <a:bodyPr>
            <a:noAutofit/>
          </a:bodyPr>
          <a:lstStyle/>
          <a:p>
            <a:r>
              <a:rPr lang="en-AU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( </a:t>
            </a:r>
            <a:r>
              <a:rPr lang="en-AU" sz="28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P.A.I.R.</a:t>
            </a:r>
            <a:r>
              <a:rPr lang="en-AU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)</a:t>
            </a:r>
            <a:endParaRPr lang="en-AU" sz="280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endParaRPr lang="en-AU" sz="140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effectLst/>
              </a:rPr>
              <a:t>Immersive 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Reading</a:t>
            </a:r>
            <a:endParaRPr lang="en-AU" sz="280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endParaRPr lang="en-US" sz="2000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to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</a:rPr>
              <a:t>deeply engage the child in the reading experience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</a:rPr>
              <a:t>through rich conversation, using multiple techniques.</a:t>
            </a:r>
            <a:endParaRPr lang="en-AU" sz="200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5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5566"/>
                </a:solidFill>
              </a:rPr>
              <a:t>First year at school</a:t>
            </a:r>
            <a:endParaRPr lang="en-US" dirty="0">
              <a:solidFill>
                <a:srgbClr val="2455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600200"/>
            <a:ext cx="7232650" cy="464643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effectLst/>
              </a:rPr>
              <a:t>The </a:t>
            </a:r>
            <a:r>
              <a:rPr lang="en-US" sz="2000" dirty="0" err="1">
                <a:effectLst/>
              </a:rPr>
              <a:t>Programme</a:t>
            </a:r>
            <a:r>
              <a:rPr lang="en-US" sz="2000" dirty="0">
                <a:effectLst/>
              </a:rPr>
              <a:t> for International Student Assessment (PISA</a:t>
            </a:r>
            <a:r>
              <a:rPr lang="en-US" sz="2000" dirty="0" smtClean="0">
                <a:effectLst/>
              </a:rPr>
              <a:t>) 2009 </a:t>
            </a:r>
            <a:r>
              <a:rPr lang="en-US" sz="2000" dirty="0">
                <a:effectLst/>
              </a:rPr>
              <a:t>…</a:t>
            </a:r>
            <a:endParaRPr lang="en-AU" sz="2000" dirty="0">
              <a:effectLst/>
            </a:endParaRPr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“Fifteen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ffectLst/>
              </a:rPr>
              <a:t>-year-old students whose parents often read books with them during their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effectLst/>
              </a:rPr>
              <a:t>first year of primary school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ffectLst/>
              </a:rPr>
              <a:t> show markedly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effectLst/>
              </a:rPr>
              <a:t>higher scores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ffectLst/>
              </a:rPr>
              <a:t>in PISA 2009 than students whose parents read with them infrequently or not at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all”</a:t>
            </a:r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Also … “the performance advantage among students whose parents read to them in their early school years is evident regardless of the family’s socio-economic background.”</a:t>
            </a:r>
            <a:endParaRPr lang="en-AU" sz="200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5566"/>
                </a:solidFill>
              </a:rPr>
              <a:t>NAPLAN results go up</a:t>
            </a:r>
            <a:endParaRPr lang="en-US" dirty="0">
              <a:solidFill>
                <a:srgbClr val="2455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A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recent Australian study concluded that …</a:t>
            </a:r>
            <a:endParaRPr lang="en-AU" sz="800" dirty="0">
              <a:effectLst/>
            </a:endParaRPr>
          </a:p>
          <a:p>
            <a:pPr marL="0" indent="0">
              <a:buNone/>
            </a:pPr>
            <a:r>
              <a:rPr lang="en-US" sz="800" dirty="0">
                <a:effectLst/>
              </a:rPr>
              <a:t> </a:t>
            </a:r>
            <a:endParaRPr lang="en-AU" sz="800" dirty="0">
              <a:effectLst/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245566"/>
                </a:solidFill>
                <a:effectLst/>
              </a:rPr>
              <a:t>Children read to more frequently at age 4-5 achieved </a:t>
            </a:r>
            <a:r>
              <a:rPr lang="en-US" b="1" i="1" dirty="0">
                <a:solidFill>
                  <a:srgbClr val="245566"/>
                </a:solidFill>
                <a:effectLst/>
              </a:rPr>
              <a:t>higher scores </a:t>
            </a:r>
            <a:r>
              <a:rPr lang="en-US" i="1" dirty="0">
                <a:solidFill>
                  <a:srgbClr val="245566"/>
                </a:solidFill>
                <a:effectLst/>
              </a:rPr>
              <a:t>on the National Assessment Program – Literacy and Numeracy (</a:t>
            </a:r>
            <a:r>
              <a:rPr lang="en-US" b="1" i="1" dirty="0">
                <a:solidFill>
                  <a:srgbClr val="245566"/>
                </a:solidFill>
                <a:effectLst/>
              </a:rPr>
              <a:t>NAPLAN tests</a:t>
            </a:r>
            <a:r>
              <a:rPr lang="en-US" i="1" dirty="0">
                <a:solidFill>
                  <a:srgbClr val="245566"/>
                </a:solidFill>
                <a:effectLst/>
              </a:rPr>
              <a:t>) for </a:t>
            </a:r>
            <a:r>
              <a:rPr lang="en-US" b="1" i="1" dirty="0">
                <a:solidFill>
                  <a:srgbClr val="245566"/>
                </a:solidFill>
                <a:effectLst/>
              </a:rPr>
              <a:t>both Reading and Numeracy</a:t>
            </a:r>
            <a:r>
              <a:rPr lang="en-US" i="1" dirty="0">
                <a:solidFill>
                  <a:srgbClr val="245566"/>
                </a:solidFill>
                <a:effectLst/>
              </a:rPr>
              <a:t> in Year 3 (age 8 to 9)</a:t>
            </a:r>
            <a:endParaRPr lang="en-AU" dirty="0">
              <a:solidFill>
                <a:srgbClr val="245566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891" y="4393238"/>
            <a:ext cx="1623092" cy="1206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98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175756"/>
            <a:ext cx="7583488" cy="1143000"/>
          </a:xfrm>
        </p:spPr>
        <p:txBody>
          <a:bodyPr/>
          <a:lstStyle/>
          <a:p>
            <a:r>
              <a:rPr lang="en-US" dirty="0" smtClean="0">
                <a:solidFill>
                  <a:srgbClr val="368099"/>
                </a:solidFill>
              </a:rPr>
              <a:t>How do parents</a:t>
            </a:r>
            <a:br>
              <a:rPr lang="en-US" dirty="0" smtClean="0">
                <a:solidFill>
                  <a:srgbClr val="368099"/>
                </a:solidFill>
              </a:rPr>
            </a:br>
            <a:r>
              <a:rPr lang="en-US" dirty="0" smtClean="0">
                <a:solidFill>
                  <a:srgbClr val="368099"/>
                </a:solidFill>
              </a:rPr>
              <a:t>read aloud to</a:t>
            </a:r>
            <a:br>
              <a:rPr lang="en-US" dirty="0" smtClean="0">
                <a:solidFill>
                  <a:srgbClr val="368099"/>
                </a:solidFill>
              </a:rPr>
            </a:br>
            <a:r>
              <a:rPr lang="en-US" dirty="0" smtClean="0">
                <a:solidFill>
                  <a:srgbClr val="368099"/>
                </a:solidFill>
              </a:rPr>
              <a:t>their children ?</a:t>
            </a:r>
            <a:endParaRPr lang="en-US" dirty="0">
              <a:solidFill>
                <a:srgbClr val="368099"/>
              </a:solidFill>
            </a:endParaRPr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4" b="11104"/>
          <a:stretch>
            <a:fillRect/>
          </a:stretch>
        </p:blipFill>
        <p:spPr>
          <a:xfrm>
            <a:off x="2540000" y="3244632"/>
            <a:ext cx="4065710" cy="24121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68099"/>
                </a:solidFill>
              </a:rPr>
              <a:t>The researchers say …</a:t>
            </a:r>
            <a:endParaRPr lang="en-US" dirty="0">
              <a:solidFill>
                <a:srgbClr val="368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368099"/>
                </a:solidFill>
              </a:rPr>
              <a:t>t</a:t>
            </a:r>
            <a:r>
              <a:rPr lang="en-US" b="1" dirty="0" smtClean="0">
                <a:solidFill>
                  <a:srgbClr val="368099"/>
                </a:solidFill>
              </a:rPr>
              <a:t>hat parents read aloud in different ways …</a:t>
            </a:r>
          </a:p>
          <a:p>
            <a:endParaRPr lang="en-US" dirty="0">
              <a:solidFill>
                <a:srgbClr val="368099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368099"/>
                </a:solidFill>
              </a:rPr>
              <a:t>- the ‘Describer’ reader</a:t>
            </a:r>
          </a:p>
          <a:p>
            <a:pPr marL="0" indent="0">
              <a:buNone/>
            </a:pPr>
            <a:endParaRPr lang="en-US" dirty="0">
              <a:solidFill>
                <a:srgbClr val="368099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368099"/>
                </a:solidFill>
              </a:rPr>
              <a:t>- the ‘</a:t>
            </a:r>
            <a:r>
              <a:rPr lang="en-US" b="1" dirty="0" err="1" smtClean="0">
                <a:solidFill>
                  <a:srgbClr val="368099"/>
                </a:solidFill>
              </a:rPr>
              <a:t>Comprehender</a:t>
            </a:r>
            <a:r>
              <a:rPr lang="en-US" b="1" dirty="0" smtClean="0">
                <a:solidFill>
                  <a:srgbClr val="368099"/>
                </a:solidFill>
              </a:rPr>
              <a:t>’ reader</a:t>
            </a:r>
          </a:p>
          <a:p>
            <a:pPr>
              <a:buFontTx/>
              <a:buChar char="-"/>
            </a:pPr>
            <a:endParaRPr lang="en-US" dirty="0">
              <a:solidFill>
                <a:srgbClr val="368099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368099"/>
                </a:solidFill>
              </a:rPr>
              <a:t>- the ‘Performance Orientated’ reader</a:t>
            </a:r>
            <a:endParaRPr lang="en-US" b="1" dirty="0">
              <a:solidFill>
                <a:srgbClr val="3680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4208912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1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5566"/>
                </a:solidFill>
              </a:rPr>
              <a:t>How parents can help</a:t>
            </a:r>
            <a:endParaRPr lang="en-US" dirty="0">
              <a:solidFill>
                <a:srgbClr val="2455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45566"/>
                </a:solidFill>
                <a:effectLst/>
              </a:rPr>
              <a:t>P</a:t>
            </a:r>
            <a:r>
              <a:rPr lang="en-US" dirty="0">
                <a:solidFill>
                  <a:srgbClr val="245566"/>
                </a:solidFill>
                <a:effectLst/>
              </a:rPr>
              <a:t>arent </a:t>
            </a:r>
            <a:r>
              <a:rPr lang="en-US" b="1" dirty="0">
                <a:solidFill>
                  <a:srgbClr val="245566"/>
                </a:solidFill>
                <a:effectLst/>
              </a:rPr>
              <a:t>A</a:t>
            </a:r>
            <a:r>
              <a:rPr lang="en-US" dirty="0">
                <a:solidFill>
                  <a:srgbClr val="245566"/>
                </a:solidFill>
                <a:effectLst/>
              </a:rPr>
              <a:t>ssisted </a:t>
            </a:r>
            <a:r>
              <a:rPr lang="en-US" b="1" dirty="0">
                <a:solidFill>
                  <a:srgbClr val="245566"/>
                </a:solidFill>
                <a:effectLst/>
              </a:rPr>
              <a:t>I</a:t>
            </a:r>
            <a:r>
              <a:rPr lang="en-US" dirty="0">
                <a:solidFill>
                  <a:srgbClr val="245566"/>
                </a:solidFill>
                <a:effectLst/>
              </a:rPr>
              <a:t>mmersive </a:t>
            </a:r>
            <a:r>
              <a:rPr lang="en-US" b="1" dirty="0">
                <a:solidFill>
                  <a:srgbClr val="245566"/>
                </a:solidFill>
                <a:effectLst/>
              </a:rPr>
              <a:t>R</a:t>
            </a:r>
            <a:r>
              <a:rPr lang="en-US" dirty="0">
                <a:solidFill>
                  <a:srgbClr val="245566"/>
                </a:solidFill>
                <a:effectLst/>
              </a:rPr>
              <a:t>eading </a:t>
            </a:r>
            <a:r>
              <a:rPr lang="en-US" i="1" dirty="0">
                <a:solidFill>
                  <a:srgbClr val="245566"/>
                </a:solidFill>
                <a:effectLst/>
              </a:rPr>
              <a:t>(P.A.I.R.)</a:t>
            </a:r>
            <a:r>
              <a:rPr lang="en-US" dirty="0">
                <a:solidFill>
                  <a:srgbClr val="245566"/>
                </a:solidFill>
                <a:effectLst/>
              </a:rPr>
              <a:t> is built on a wealth </a:t>
            </a:r>
            <a:r>
              <a:rPr lang="en-US" dirty="0" smtClean="0">
                <a:solidFill>
                  <a:srgbClr val="245566"/>
                </a:solidFill>
                <a:effectLst/>
              </a:rPr>
              <a:t>of international </a:t>
            </a:r>
            <a:r>
              <a:rPr lang="en-US" dirty="0">
                <a:solidFill>
                  <a:srgbClr val="245566"/>
                </a:solidFill>
                <a:effectLst/>
              </a:rPr>
              <a:t>research. Its purpose and structure is underpinned by the work of some of the world’s leading educators. </a:t>
            </a:r>
            <a:endParaRPr lang="en-US" dirty="0" smtClean="0">
              <a:solidFill>
                <a:srgbClr val="245566"/>
              </a:solidFill>
              <a:effectLst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245566"/>
                </a:solidFill>
                <a:effectLst/>
              </a:rPr>
              <a:t>P.A.I.R</a:t>
            </a:r>
            <a:r>
              <a:rPr lang="en-US" i="1" dirty="0">
                <a:solidFill>
                  <a:srgbClr val="245566"/>
                </a:solidFill>
                <a:effectLst/>
              </a:rPr>
              <a:t>.</a:t>
            </a:r>
            <a:r>
              <a:rPr lang="en-US" dirty="0">
                <a:solidFill>
                  <a:srgbClr val="245566"/>
                </a:solidFill>
                <a:effectLst/>
              </a:rPr>
              <a:t> is designed to help parents create an environment where their child can become ‘reading ready’. It does this by providing simple, time effective techniques for parents</a:t>
            </a:r>
            <a:r>
              <a:rPr lang="en-US" dirty="0" smtClean="0">
                <a:solidFill>
                  <a:srgbClr val="245566"/>
                </a:solidFill>
                <a:effectLst/>
              </a:rPr>
              <a:t>.</a:t>
            </a:r>
          </a:p>
          <a:p>
            <a:pPr algn="ctr" fontAlgn="base">
              <a:buNone/>
            </a:pPr>
            <a:r>
              <a:rPr lang="en-GB" b="1" dirty="0" smtClean="0"/>
              <a:t>Our Mission</a:t>
            </a:r>
          </a:p>
          <a:p>
            <a:pPr fontAlgn="base"/>
            <a:r>
              <a:rPr lang="en-GB" dirty="0" smtClean="0"/>
              <a:t>To </a:t>
            </a:r>
            <a:r>
              <a:rPr lang="en-GB" i="1" dirty="0" smtClean="0"/>
              <a:t>engage</a:t>
            </a:r>
            <a:r>
              <a:rPr lang="en-GB" dirty="0" smtClean="0"/>
              <a:t> children in quality, </a:t>
            </a:r>
            <a:r>
              <a:rPr lang="en-GB" smtClean="0"/>
              <a:t>read-aloud conversations that</a:t>
            </a:r>
            <a:r>
              <a:rPr lang="en-GB" dirty="0" smtClean="0"/>
              <a:t> </a:t>
            </a:r>
            <a:r>
              <a:rPr lang="en-GB" i="1" dirty="0" smtClean="0"/>
              <a:t>enrich</a:t>
            </a:r>
            <a:r>
              <a:rPr lang="en-GB" dirty="0" smtClean="0"/>
              <a:t> their literacy experience and </a:t>
            </a:r>
            <a:r>
              <a:rPr lang="en-GB" i="1" dirty="0" smtClean="0"/>
              <a:t>enable</a:t>
            </a:r>
            <a:r>
              <a:rPr lang="en-GB" dirty="0" smtClean="0"/>
              <a:t> their future learning.</a:t>
            </a:r>
          </a:p>
          <a:p>
            <a:pPr marL="0" indent="0">
              <a:buNone/>
            </a:pPr>
            <a:endParaRPr lang="en-AU" dirty="0">
              <a:solidFill>
                <a:srgbClr val="245566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5566"/>
                </a:solidFill>
              </a:rPr>
              <a:t>What is P.A.I.R. ?</a:t>
            </a:r>
            <a:endParaRPr lang="en-US" dirty="0">
              <a:solidFill>
                <a:srgbClr val="2455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668" y="2018376"/>
            <a:ext cx="4901281" cy="4159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245566"/>
                </a:solidFill>
                <a:effectLst/>
              </a:rPr>
              <a:t>P.A.I.R. is a series of books with prompts on the corners designed to support parents when reading with their children. </a:t>
            </a:r>
          </a:p>
          <a:p>
            <a:pPr marL="0" indent="0">
              <a:buNone/>
            </a:pPr>
            <a:endParaRPr lang="en-US" dirty="0" smtClean="0">
              <a:solidFill>
                <a:srgbClr val="245566"/>
              </a:solidFill>
              <a:effectLst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245566"/>
                </a:solidFill>
                <a:effectLst/>
              </a:rPr>
              <a:t>The </a:t>
            </a:r>
            <a:r>
              <a:rPr lang="en-US" dirty="0">
                <a:solidFill>
                  <a:srgbClr val="245566"/>
                </a:solidFill>
                <a:effectLst/>
              </a:rPr>
              <a:t>book’s text (story) </a:t>
            </a:r>
            <a:r>
              <a:rPr lang="en-US" dirty="0" smtClean="0">
                <a:solidFill>
                  <a:srgbClr val="245566"/>
                </a:solidFill>
                <a:effectLst/>
              </a:rPr>
              <a:t>is designed </a:t>
            </a:r>
            <a:r>
              <a:rPr lang="en-US" dirty="0">
                <a:solidFill>
                  <a:srgbClr val="245566"/>
                </a:solidFill>
                <a:effectLst/>
              </a:rPr>
              <a:t>to be </a:t>
            </a:r>
            <a:r>
              <a:rPr lang="en-US" b="1" dirty="0">
                <a:solidFill>
                  <a:srgbClr val="245566"/>
                </a:solidFill>
                <a:effectLst/>
              </a:rPr>
              <a:t>read </a:t>
            </a:r>
            <a:r>
              <a:rPr lang="en-US" b="1" dirty="0" smtClean="0">
                <a:solidFill>
                  <a:srgbClr val="245566"/>
                </a:solidFill>
                <a:effectLst/>
              </a:rPr>
              <a:t>aloud </a:t>
            </a:r>
            <a:r>
              <a:rPr lang="en-US" dirty="0" smtClean="0">
                <a:solidFill>
                  <a:srgbClr val="245566"/>
                </a:solidFill>
                <a:effectLst/>
              </a:rPr>
              <a:t>by </a:t>
            </a:r>
            <a:r>
              <a:rPr lang="en-US" dirty="0">
                <a:solidFill>
                  <a:srgbClr val="245566"/>
                </a:solidFill>
                <a:effectLst/>
              </a:rPr>
              <a:t>the parent.</a:t>
            </a:r>
            <a:endParaRPr lang="en-AU" dirty="0">
              <a:solidFill>
                <a:srgbClr val="245566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463" y="2162298"/>
            <a:ext cx="3033556" cy="384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8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5566"/>
                </a:solidFill>
              </a:rPr>
              <a:t>How P.A.I.R. works</a:t>
            </a:r>
            <a:endParaRPr lang="en-US" dirty="0">
              <a:solidFill>
                <a:srgbClr val="2455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245566"/>
                </a:solidFill>
                <a:effectLst/>
              </a:rPr>
              <a:t>P.A.I.R. provides parents with the vital prompts and questions that will help the child engage in valuable conversation around the book</a:t>
            </a:r>
            <a:r>
              <a:rPr lang="en-US" dirty="0" smtClean="0">
                <a:solidFill>
                  <a:srgbClr val="245566"/>
                </a:solidFill>
                <a:effectLst/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rgbClr val="245566"/>
              </a:solidFill>
              <a:effectLst/>
            </a:endParaRPr>
          </a:p>
          <a:p>
            <a:pPr marL="0" indent="0">
              <a:buNone/>
            </a:pPr>
            <a:endParaRPr lang="en-US" dirty="0" smtClean="0">
              <a:solidFill>
                <a:srgbClr val="245566"/>
              </a:solidFill>
              <a:effectLst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245566"/>
                </a:solidFill>
                <a:effectLst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08075" y="17526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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368099"/>
              </a:solidFill>
              <a:effectLst>
                <a:outerShdw blurRad="101600" dist="12700" dir="360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8099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8099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the ‘Describer’ reader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368099"/>
              </a:solidFill>
              <a:effectLst>
                <a:outerShdw blurRad="101600" dist="12700" dir="360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8099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the ‘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68099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Comprehender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8099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’ reader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368099"/>
              </a:solidFill>
              <a:effectLst>
                <a:outerShdw blurRad="101600" dist="12700" dir="360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8099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the ‘Performance Orientated’ reader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68099"/>
              </a:solidFill>
              <a:effectLst>
                <a:outerShdw blurRad="101600" dist="12700" dir="360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30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5566"/>
                </a:solidFill>
              </a:rPr>
              <a:t>Simple but powerful …</a:t>
            </a:r>
            <a:endParaRPr lang="en-US" dirty="0">
              <a:solidFill>
                <a:srgbClr val="2455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69648" r="-69648"/>
          <a:stretch>
            <a:fillRect/>
          </a:stretch>
        </p:blipFill>
        <p:spPr/>
      </p:pic>
      <p:sp>
        <p:nvSpPr>
          <p:cNvPr id="11" name="Left Arrow 10"/>
          <p:cNvSpPr/>
          <p:nvPr/>
        </p:nvSpPr>
        <p:spPr>
          <a:xfrm>
            <a:off x="6293649" y="1753018"/>
            <a:ext cx="1492428" cy="48393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Inferential</a:t>
            </a:r>
            <a:endParaRPr lang="en-US" sz="1100" dirty="0"/>
          </a:p>
        </p:txBody>
      </p:sp>
      <p:sp>
        <p:nvSpPr>
          <p:cNvPr id="7" name="Right Arrow 6"/>
          <p:cNvSpPr/>
          <p:nvPr/>
        </p:nvSpPr>
        <p:spPr>
          <a:xfrm>
            <a:off x="1074615" y="5405691"/>
            <a:ext cx="1652011" cy="4855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7646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266" y="89647"/>
            <a:ext cx="7993121" cy="1143000"/>
          </a:xfrm>
        </p:spPr>
        <p:txBody>
          <a:bodyPr/>
          <a:lstStyle/>
          <a:p>
            <a:r>
              <a:rPr lang="en-US" dirty="0" smtClean="0">
                <a:solidFill>
                  <a:srgbClr val="245566"/>
                </a:solidFill>
              </a:rPr>
              <a:t>The parent is guided …</a:t>
            </a:r>
            <a:endParaRPr lang="en-US" dirty="0">
              <a:solidFill>
                <a:srgbClr val="245566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69099" r="-69099"/>
          <a:stretch>
            <a:fillRect/>
          </a:stretch>
        </p:blipFill>
        <p:spPr>
          <a:xfrm>
            <a:off x="1130301" y="1600200"/>
            <a:ext cx="7232650" cy="429101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6951" y="4208912"/>
            <a:ext cx="971999" cy="168230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130301" y="1836015"/>
            <a:ext cx="1652011" cy="4855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Literal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074615" y="5405691"/>
            <a:ext cx="1652011" cy="4855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Decontextualised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48533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Read-Aloud session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245566"/>
                </a:solidFill>
                <a:effectLst/>
              </a:rPr>
              <a:t>Firstly, read the whole book through to your child. </a:t>
            </a:r>
          </a:p>
          <a:p>
            <a:r>
              <a:rPr lang="en-US" dirty="0" smtClean="0">
                <a:solidFill>
                  <a:srgbClr val="245566"/>
                </a:solidFill>
                <a:effectLst/>
              </a:rPr>
              <a:t>The second time read one question from each of the yellow boxes. </a:t>
            </a:r>
          </a:p>
          <a:p>
            <a:r>
              <a:rPr lang="en-US" dirty="0" smtClean="0">
                <a:solidFill>
                  <a:srgbClr val="245566"/>
                </a:solidFill>
                <a:effectLst/>
              </a:rPr>
              <a:t>Discuss </a:t>
            </a:r>
            <a:r>
              <a:rPr lang="en-US" dirty="0">
                <a:solidFill>
                  <a:srgbClr val="245566"/>
                </a:solidFill>
                <a:effectLst/>
              </a:rPr>
              <a:t>one word from the vocabulary builder</a:t>
            </a:r>
            <a:r>
              <a:rPr lang="en-US" dirty="0" smtClean="0">
                <a:solidFill>
                  <a:srgbClr val="245566"/>
                </a:solidFill>
                <a:effectLst/>
              </a:rPr>
              <a:t>.</a:t>
            </a:r>
            <a:endParaRPr lang="en-US" dirty="0"/>
          </a:p>
          <a:p>
            <a:r>
              <a:rPr lang="en-US" dirty="0" smtClean="0">
                <a:solidFill>
                  <a:srgbClr val="245566"/>
                </a:solidFill>
                <a:effectLst/>
              </a:rPr>
              <a:t>Repeat this process ideally everyday. </a:t>
            </a:r>
          </a:p>
          <a:p>
            <a:r>
              <a:rPr lang="en-US" dirty="0" smtClean="0">
                <a:solidFill>
                  <a:srgbClr val="245566"/>
                </a:solidFill>
                <a:effectLst/>
              </a:rPr>
              <a:t>Video - </a:t>
            </a:r>
            <a:r>
              <a:rPr lang="en-AU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Website -  http://pisceanpublishing.com/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rgbClr val="245566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4720278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0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245566"/>
                </a:solidFill>
              </a:rPr>
              <a:t>Inspired by Finland</a:t>
            </a:r>
            <a:endParaRPr lang="en-US" sz="4000" dirty="0">
              <a:solidFill>
                <a:srgbClr val="2455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245566"/>
                </a:solidFill>
              </a:rPr>
              <a:t>Finland’s children have regularly outperformed the world in Reading tests …</a:t>
            </a:r>
          </a:p>
          <a:p>
            <a:r>
              <a:rPr lang="en-US" b="1" dirty="0" smtClean="0">
                <a:solidFill>
                  <a:srgbClr val="245566"/>
                </a:solidFill>
              </a:rPr>
              <a:t>1</a:t>
            </a:r>
            <a:r>
              <a:rPr lang="en-US" b="1" baseline="30000" dirty="0" smtClean="0">
                <a:solidFill>
                  <a:srgbClr val="245566"/>
                </a:solidFill>
              </a:rPr>
              <a:t>st</a:t>
            </a:r>
            <a:r>
              <a:rPr lang="en-US" b="1" dirty="0" smtClean="0">
                <a:solidFill>
                  <a:srgbClr val="245566"/>
                </a:solidFill>
              </a:rPr>
              <a:t> in 2000       1</a:t>
            </a:r>
            <a:r>
              <a:rPr lang="en-US" b="1" baseline="30000" dirty="0" smtClean="0">
                <a:solidFill>
                  <a:srgbClr val="245566"/>
                </a:solidFill>
              </a:rPr>
              <a:t>st</a:t>
            </a:r>
            <a:r>
              <a:rPr lang="en-US" b="1" dirty="0" smtClean="0">
                <a:solidFill>
                  <a:srgbClr val="245566"/>
                </a:solidFill>
              </a:rPr>
              <a:t> in 2003</a:t>
            </a:r>
            <a:r>
              <a:rPr lang="en-US" dirty="0">
                <a:solidFill>
                  <a:srgbClr val="245566"/>
                </a:solidFill>
              </a:rPr>
              <a:t> </a:t>
            </a:r>
            <a:r>
              <a:rPr lang="en-US" dirty="0" smtClean="0">
                <a:solidFill>
                  <a:srgbClr val="245566"/>
                </a:solidFill>
              </a:rPr>
              <a:t>       </a:t>
            </a:r>
            <a:r>
              <a:rPr lang="en-US" b="1" dirty="0" smtClean="0">
                <a:solidFill>
                  <a:srgbClr val="245566"/>
                </a:solidFill>
              </a:rPr>
              <a:t>2nd in 2006</a:t>
            </a:r>
          </a:p>
          <a:p>
            <a:endParaRPr lang="en-US" b="1" dirty="0">
              <a:solidFill>
                <a:srgbClr val="245566"/>
              </a:solidFill>
            </a:endParaRPr>
          </a:p>
          <a:p>
            <a:r>
              <a:rPr lang="en-US" dirty="0" smtClean="0">
                <a:solidFill>
                  <a:srgbClr val="245566"/>
                </a:solidFill>
              </a:rPr>
              <a:t>Yet children </a:t>
            </a:r>
            <a:r>
              <a:rPr lang="en-US" dirty="0">
                <a:solidFill>
                  <a:srgbClr val="245566"/>
                </a:solidFill>
              </a:rPr>
              <a:t>in Finland don’t start school until they turn 6 or </a:t>
            </a:r>
            <a:r>
              <a:rPr lang="en-US" dirty="0" smtClean="0">
                <a:solidFill>
                  <a:srgbClr val="245566"/>
                </a:solidFill>
              </a:rPr>
              <a:t>or even 7 </a:t>
            </a:r>
            <a:r>
              <a:rPr lang="en-US" dirty="0">
                <a:solidFill>
                  <a:srgbClr val="245566"/>
                </a:solidFill>
              </a:rPr>
              <a:t>!!</a:t>
            </a:r>
            <a:r>
              <a:rPr lang="en-US" dirty="0" smtClean="0">
                <a:solidFill>
                  <a:srgbClr val="245566"/>
                </a:solidFill>
              </a:rPr>
              <a:t>!</a:t>
            </a:r>
          </a:p>
          <a:p>
            <a:r>
              <a:rPr lang="en-US" dirty="0" smtClean="0">
                <a:solidFill>
                  <a:srgbClr val="245566"/>
                </a:solidFill>
              </a:rPr>
              <a:t>Why ?</a:t>
            </a:r>
            <a:endParaRPr lang="en-US" dirty="0">
              <a:solidFill>
                <a:srgbClr val="24556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45566"/>
              </a:solidFill>
            </a:endParaRPr>
          </a:p>
          <a:p>
            <a:endParaRPr lang="en-US" dirty="0" smtClean="0">
              <a:solidFill>
                <a:srgbClr val="2455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1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5566"/>
                </a:solidFill>
              </a:rPr>
              <a:t>Key notes for parents</a:t>
            </a:r>
            <a:endParaRPr lang="en-US" dirty="0">
              <a:solidFill>
                <a:srgbClr val="2455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245566"/>
                </a:solidFill>
                <a:effectLst/>
              </a:rPr>
              <a:t>ENCOURAGEMENT</a:t>
            </a:r>
          </a:p>
          <a:p>
            <a:r>
              <a:rPr lang="en-US" sz="3200" b="1" dirty="0" smtClean="0">
                <a:solidFill>
                  <a:srgbClr val="245566"/>
                </a:solidFill>
                <a:effectLst/>
              </a:rPr>
              <a:t>The parent must give their child </a:t>
            </a:r>
            <a:r>
              <a:rPr lang="en-US" sz="3200" b="1" i="1" dirty="0">
                <a:solidFill>
                  <a:srgbClr val="245566"/>
                </a:solidFill>
                <a:effectLst/>
              </a:rPr>
              <a:t>time</a:t>
            </a:r>
            <a:r>
              <a:rPr lang="en-US" sz="3200" b="1" dirty="0">
                <a:solidFill>
                  <a:srgbClr val="245566"/>
                </a:solidFill>
                <a:effectLst/>
              </a:rPr>
              <a:t> and lots of </a:t>
            </a:r>
            <a:r>
              <a:rPr lang="en-US" sz="3200" b="1" i="1" dirty="0">
                <a:solidFill>
                  <a:srgbClr val="245566"/>
                </a:solidFill>
                <a:effectLst/>
              </a:rPr>
              <a:t>encouragement</a:t>
            </a:r>
            <a:r>
              <a:rPr lang="en-US" sz="3200" b="1" dirty="0">
                <a:solidFill>
                  <a:srgbClr val="245566"/>
                </a:solidFill>
                <a:effectLst/>
              </a:rPr>
              <a:t>, when responding to the questions and prompts</a:t>
            </a:r>
            <a:r>
              <a:rPr lang="en-US" dirty="0" smtClean="0">
                <a:solidFill>
                  <a:srgbClr val="245566"/>
                </a:solidFill>
                <a:effectLst/>
              </a:rPr>
              <a:t>.</a:t>
            </a:r>
            <a:endParaRPr lang="en-AU" dirty="0">
              <a:solidFill>
                <a:srgbClr val="245566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45566"/>
                </a:solidFill>
              </a:rPr>
              <a:t>Key notes for parents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245566"/>
                </a:solidFill>
                <a:effectLst/>
              </a:rPr>
              <a:t>MODIFY or MAKE UP QUESTIONS</a:t>
            </a:r>
          </a:p>
          <a:p>
            <a:r>
              <a:rPr lang="en-US" sz="3200" b="1" dirty="0" smtClean="0">
                <a:solidFill>
                  <a:srgbClr val="245566"/>
                </a:solidFill>
                <a:effectLst/>
              </a:rPr>
              <a:t>If you </a:t>
            </a:r>
            <a:r>
              <a:rPr lang="en-US" sz="3200" b="1" dirty="0">
                <a:solidFill>
                  <a:srgbClr val="245566"/>
                </a:solidFill>
                <a:effectLst/>
              </a:rPr>
              <a:t>find that the child struggles with any question or suggested activity, </a:t>
            </a:r>
            <a:r>
              <a:rPr lang="en-US" sz="3200" b="1" dirty="0" smtClean="0">
                <a:solidFill>
                  <a:srgbClr val="245566"/>
                </a:solidFill>
                <a:effectLst/>
              </a:rPr>
              <a:t>you </a:t>
            </a:r>
            <a:r>
              <a:rPr lang="en-US" sz="3200" b="1" dirty="0">
                <a:solidFill>
                  <a:srgbClr val="245566"/>
                </a:solidFill>
                <a:effectLst/>
              </a:rPr>
              <a:t>should feel free to modify or even make up a question that is more suitable to </a:t>
            </a:r>
            <a:r>
              <a:rPr lang="en-US" sz="3200" b="1" dirty="0" smtClean="0">
                <a:solidFill>
                  <a:srgbClr val="245566"/>
                </a:solidFill>
                <a:effectLst/>
              </a:rPr>
              <a:t>your </a:t>
            </a:r>
            <a:r>
              <a:rPr lang="en-US" sz="3200" b="1" dirty="0">
                <a:solidFill>
                  <a:srgbClr val="245566"/>
                </a:solidFill>
                <a:effectLst/>
              </a:rPr>
              <a:t>child’s needs and understandings. </a:t>
            </a:r>
            <a:r>
              <a:rPr lang="en-US" sz="3200" b="1" dirty="0" smtClean="0">
                <a:solidFill>
                  <a:srgbClr val="245566"/>
                </a:solidFill>
                <a:effectLst/>
              </a:rPr>
              <a:t>You </a:t>
            </a:r>
            <a:r>
              <a:rPr lang="en-US" sz="3200" b="1" dirty="0">
                <a:solidFill>
                  <a:srgbClr val="245566"/>
                </a:solidFill>
                <a:effectLst/>
              </a:rPr>
              <a:t>know </a:t>
            </a:r>
            <a:r>
              <a:rPr lang="en-US" sz="3200" b="1" dirty="0" smtClean="0">
                <a:solidFill>
                  <a:srgbClr val="245566"/>
                </a:solidFill>
                <a:effectLst/>
              </a:rPr>
              <a:t>your </a:t>
            </a:r>
            <a:r>
              <a:rPr lang="en-US" sz="3200" b="1" dirty="0">
                <a:solidFill>
                  <a:srgbClr val="245566"/>
                </a:solidFill>
                <a:effectLst/>
              </a:rPr>
              <a:t>child best.</a:t>
            </a:r>
            <a:endParaRPr lang="en-AU" sz="3200" b="1" dirty="0">
              <a:solidFill>
                <a:srgbClr val="245566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45566"/>
                </a:solidFill>
              </a:rPr>
              <a:t>Key notes for parents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245566"/>
                </a:solidFill>
                <a:effectLst/>
              </a:rPr>
              <a:t>ITS ABOUT THE CONVERSATION</a:t>
            </a:r>
          </a:p>
          <a:p>
            <a:r>
              <a:rPr lang="en-US" sz="3200" b="1" dirty="0" smtClean="0">
                <a:solidFill>
                  <a:srgbClr val="245566"/>
                </a:solidFill>
                <a:effectLst/>
              </a:rPr>
              <a:t>Always </a:t>
            </a:r>
            <a:r>
              <a:rPr lang="en-US" sz="3200" b="1" dirty="0">
                <a:solidFill>
                  <a:srgbClr val="245566"/>
                </a:solidFill>
                <a:effectLst/>
              </a:rPr>
              <a:t>remember – there are no wrong answers, just answers that might need more support or prompting. The </a:t>
            </a:r>
            <a:r>
              <a:rPr lang="en-US" sz="3200" b="1" i="1" dirty="0">
                <a:solidFill>
                  <a:srgbClr val="245566"/>
                </a:solidFill>
                <a:effectLst/>
              </a:rPr>
              <a:t>conversation</a:t>
            </a:r>
            <a:r>
              <a:rPr lang="en-US" sz="3200" b="1" dirty="0">
                <a:solidFill>
                  <a:srgbClr val="245566"/>
                </a:solidFill>
                <a:effectLst/>
              </a:rPr>
              <a:t> is the critical thing. When discussing the story with the child </a:t>
            </a:r>
            <a:r>
              <a:rPr lang="en-US" sz="3200" b="1" dirty="0" smtClean="0">
                <a:solidFill>
                  <a:srgbClr val="245566"/>
                </a:solidFill>
                <a:effectLst/>
              </a:rPr>
              <a:t>you </a:t>
            </a:r>
            <a:r>
              <a:rPr lang="en-US" sz="3200" b="1" dirty="0">
                <a:solidFill>
                  <a:srgbClr val="245566"/>
                </a:solidFill>
                <a:effectLst/>
              </a:rPr>
              <a:t>should always value their input.</a:t>
            </a:r>
            <a:endParaRPr lang="en-AU" sz="3200" b="1" dirty="0">
              <a:solidFill>
                <a:srgbClr val="245566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7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P.A.I.R Vision at </a:t>
            </a:r>
            <a:r>
              <a:rPr lang="en-US" dirty="0" err="1" smtClean="0"/>
              <a:t>Perryfields</a:t>
            </a:r>
            <a:r>
              <a:rPr lang="en-US" dirty="0" smtClean="0"/>
              <a:t> Infants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Half term - Parents to fill out pre – project questionnaire. </a:t>
            </a:r>
          </a:p>
          <a:p>
            <a:r>
              <a:rPr lang="en-US" dirty="0" smtClean="0"/>
              <a:t>Autumn 2 – All children take home a blue bag with a parent guide and first book – ‘Sniff Goes Camping’. </a:t>
            </a:r>
          </a:p>
          <a:p>
            <a:r>
              <a:rPr lang="en-US" dirty="0" smtClean="0"/>
              <a:t>Read book everyday with your child using question prompts. </a:t>
            </a:r>
          </a:p>
          <a:p>
            <a:r>
              <a:rPr lang="en-US" dirty="0" smtClean="0"/>
              <a:t>All books to be returned by Monday of following week in named blue bag.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7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P.A.I.R Vision at </a:t>
            </a:r>
            <a:r>
              <a:rPr lang="en-US" dirty="0" err="1" smtClean="0"/>
              <a:t>Perryfields</a:t>
            </a:r>
            <a:r>
              <a:rPr lang="en-US" dirty="0" smtClean="0"/>
              <a:t> Infants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Week 2 – Children to take home a normal school reading book using some of the new P.A.I.R techniques. </a:t>
            </a:r>
          </a:p>
          <a:p>
            <a:r>
              <a:rPr lang="en-US" dirty="0" smtClean="0"/>
              <a:t>Week 3 – Children take home next P.A.I.R reading book and repeat questioning process. </a:t>
            </a:r>
          </a:p>
          <a:p>
            <a:r>
              <a:rPr lang="en-US" dirty="0" smtClean="0"/>
              <a:t>This process  to continue until the February half term – 5 titles/10 weeks. </a:t>
            </a:r>
          </a:p>
          <a:p>
            <a:r>
              <a:rPr lang="en-US" dirty="0" smtClean="0"/>
              <a:t>Parents to fill out post project questionnaire. </a:t>
            </a:r>
          </a:p>
          <a:p>
            <a:r>
              <a:rPr lang="en-US" dirty="0" smtClean="0"/>
              <a:t>Please note that one of the books is a wordless book but there is guidance to show how to get the best from this book in the parent guidance,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7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68099"/>
                </a:solidFill>
              </a:rPr>
              <a:t>Key findings…</a:t>
            </a:r>
            <a:endParaRPr lang="en-US" dirty="0">
              <a:solidFill>
                <a:srgbClr val="368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positive change in the way reading is done at home –        after one week !!!</a:t>
            </a:r>
          </a:p>
          <a:p>
            <a:r>
              <a:rPr lang="en-US" dirty="0" smtClean="0"/>
              <a:t>children were more ‘switched on’ to reading</a:t>
            </a:r>
          </a:p>
          <a:p>
            <a:r>
              <a:rPr lang="en-US" dirty="0" smtClean="0"/>
              <a:t>Improved school-parent and parent-school relationships</a:t>
            </a:r>
          </a:p>
          <a:p>
            <a:r>
              <a:rPr lang="en-US" dirty="0" smtClean="0"/>
              <a:t>100% of parents in the trials stated “I would recommend PAIR books to other parents”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44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245566"/>
                </a:solidFill>
              </a:rPr>
              <a:t>One parent’s comments</a:t>
            </a:r>
            <a:endParaRPr lang="en-US" sz="4000" dirty="0">
              <a:solidFill>
                <a:srgbClr val="2455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It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effectLst/>
              </a:rPr>
              <a:t>was a fun easy read.</a:t>
            </a:r>
            <a:endParaRPr lang="en-AU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r>
              <a:rPr lang="en-US" i="1" dirty="0">
                <a:solidFill>
                  <a:schemeClr val="accent1">
                    <a:lumMod val="50000"/>
                  </a:schemeClr>
                </a:solidFill>
                <a:effectLst/>
              </a:rPr>
              <a:t>The large book means the text and images are easily identifiable.</a:t>
            </a:r>
            <a:endParaRPr lang="en-AU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r>
              <a:rPr lang="en-US" i="1" dirty="0">
                <a:solidFill>
                  <a:srgbClr val="FF0000"/>
                </a:solidFill>
                <a:effectLst/>
              </a:rPr>
              <a:t>(My son) was engaged in the story from the start.</a:t>
            </a:r>
            <a:endParaRPr lang="en-AU" dirty="0">
              <a:solidFill>
                <a:srgbClr val="FF0000"/>
              </a:solidFill>
              <a:effectLst/>
            </a:endParaRPr>
          </a:p>
          <a:p>
            <a:r>
              <a:rPr lang="en-US" i="1" dirty="0">
                <a:solidFill>
                  <a:srgbClr val="FF0000"/>
                </a:solidFill>
                <a:effectLst/>
              </a:rPr>
              <a:t>(The corner questions) were great </a:t>
            </a:r>
            <a:r>
              <a:rPr lang="en-US" i="1" dirty="0" smtClean="0">
                <a:solidFill>
                  <a:srgbClr val="FF0000"/>
                </a:solidFill>
                <a:effectLst/>
              </a:rPr>
              <a:t>which </a:t>
            </a:r>
            <a:r>
              <a:rPr lang="en-US" i="1" dirty="0">
                <a:solidFill>
                  <a:srgbClr val="FF0000"/>
                </a:solidFill>
                <a:effectLst/>
              </a:rPr>
              <a:t>usually led to further discussions.</a:t>
            </a:r>
            <a:endParaRPr lang="en-AU" dirty="0">
              <a:solidFill>
                <a:srgbClr val="FF0000"/>
              </a:solidFill>
              <a:effectLst/>
            </a:endParaRPr>
          </a:p>
          <a:p>
            <a:r>
              <a:rPr lang="en-US" i="1" dirty="0">
                <a:solidFill>
                  <a:schemeClr val="accent1">
                    <a:lumMod val="50000"/>
                  </a:schemeClr>
                </a:solidFill>
                <a:effectLst/>
              </a:rPr>
              <a:t>(The paw section) made the conversation about the book smooth and coherent.</a:t>
            </a:r>
            <a:endParaRPr lang="en-AU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r>
              <a:rPr lang="en-US" i="1" dirty="0">
                <a:solidFill>
                  <a:srgbClr val="FF0000"/>
                </a:solidFill>
                <a:effectLst/>
              </a:rPr>
              <a:t>(The vocabulary section) was fantastic. It made my job as a parent a lot easier.</a:t>
            </a:r>
            <a:endParaRPr lang="en-AU" dirty="0">
              <a:solidFill>
                <a:srgbClr val="FF0000"/>
              </a:solidFill>
              <a:effectLst/>
            </a:endParaRPr>
          </a:p>
          <a:p>
            <a:r>
              <a:rPr lang="en-US" i="1" dirty="0">
                <a:solidFill>
                  <a:schemeClr val="accent1">
                    <a:lumMod val="50000"/>
                  </a:schemeClr>
                </a:solidFill>
                <a:effectLst/>
              </a:rPr>
              <a:t>I would most definitely (recommend P.A.I.R.) to other parents. It makes reading fun and engaging.</a:t>
            </a:r>
            <a:endParaRPr lang="en-AU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r>
              <a:rPr lang="en-US" i="1" dirty="0">
                <a:solidFill>
                  <a:schemeClr val="accent1">
                    <a:lumMod val="50000"/>
                  </a:schemeClr>
                </a:solidFill>
                <a:effectLst/>
              </a:rPr>
              <a:t>When can we get another book?</a:t>
            </a:r>
            <a:r>
              <a:rPr lang="en-AU" dirty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endParaRPr lang="en-AU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>
              <a:buNone/>
            </a:pPr>
            <a:r>
              <a:rPr lang="en-AU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Website -  http://pisceanpublishing.com/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245566"/>
                </a:solidFill>
              </a:rPr>
              <a:t>P.A.I.R</a:t>
            </a:r>
            <a:r>
              <a:rPr lang="en-US" dirty="0" smtClean="0">
                <a:solidFill>
                  <a:srgbClr val="245566"/>
                </a:solidFill>
              </a:rPr>
              <a:t> will …</a:t>
            </a:r>
            <a:endParaRPr lang="en-US" dirty="0">
              <a:solidFill>
                <a:srgbClr val="2455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i="1" dirty="0" smtClean="0">
                <a:solidFill>
                  <a:srgbClr val="245566"/>
                </a:solidFill>
              </a:rPr>
              <a:t>Engage</a:t>
            </a:r>
            <a:r>
              <a:rPr lang="en-US" dirty="0" smtClean="0">
                <a:solidFill>
                  <a:srgbClr val="245566"/>
                </a:solidFill>
              </a:rPr>
              <a:t> children</a:t>
            </a:r>
          </a:p>
          <a:p>
            <a:pPr algn="ctr"/>
            <a:endParaRPr lang="en-US" dirty="0">
              <a:solidFill>
                <a:srgbClr val="245566"/>
              </a:solidFill>
            </a:endParaRPr>
          </a:p>
          <a:p>
            <a:pPr algn="ctr"/>
            <a:r>
              <a:rPr lang="en-US" i="1" dirty="0" smtClean="0">
                <a:solidFill>
                  <a:srgbClr val="245566"/>
                </a:solidFill>
              </a:rPr>
              <a:t>Enrich</a:t>
            </a:r>
            <a:r>
              <a:rPr lang="en-US" dirty="0" smtClean="0">
                <a:solidFill>
                  <a:srgbClr val="245566"/>
                </a:solidFill>
              </a:rPr>
              <a:t> literacy</a:t>
            </a:r>
          </a:p>
          <a:p>
            <a:pPr algn="ctr"/>
            <a:endParaRPr lang="en-US" dirty="0">
              <a:solidFill>
                <a:srgbClr val="245566"/>
              </a:solidFill>
            </a:endParaRPr>
          </a:p>
          <a:p>
            <a:pPr algn="ctr"/>
            <a:r>
              <a:rPr lang="en-US" i="1" dirty="0" smtClean="0">
                <a:solidFill>
                  <a:srgbClr val="245566"/>
                </a:solidFill>
              </a:rPr>
              <a:t>Enable</a:t>
            </a:r>
            <a:r>
              <a:rPr lang="en-US" dirty="0" smtClean="0">
                <a:solidFill>
                  <a:srgbClr val="245566"/>
                </a:solidFill>
              </a:rPr>
              <a:t> learning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Questions 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6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245566"/>
                </a:solidFill>
              </a:rPr>
              <a:t>Parent, Child and School Partnership</a:t>
            </a:r>
            <a:endParaRPr lang="en-US" sz="4000" dirty="0">
              <a:solidFill>
                <a:srgbClr val="2455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45566"/>
                </a:solidFill>
              </a:rPr>
              <a:t>Finnish educators </a:t>
            </a:r>
            <a:r>
              <a:rPr lang="en-US" dirty="0" smtClean="0">
                <a:solidFill>
                  <a:srgbClr val="245566"/>
                </a:solidFill>
              </a:rPr>
              <a:t>conclude that it’s social and educational equality, </a:t>
            </a:r>
            <a:r>
              <a:rPr lang="en-US" dirty="0">
                <a:solidFill>
                  <a:srgbClr val="245566"/>
                </a:solidFill>
              </a:rPr>
              <a:t>along with </a:t>
            </a:r>
            <a:r>
              <a:rPr lang="en-US" b="1" dirty="0">
                <a:solidFill>
                  <a:srgbClr val="245566"/>
                </a:solidFill>
              </a:rPr>
              <a:t>cooperation</a:t>
            </a:r>
            <a:r>
              <a:rPr lang="en-US" dirty="0">
                <a:solidFill>
                  <a:srgbClr val="245566"/>
                </a:solidFill>
              </a:rPr>
              <a:t> and </a:t>
            </a:r>
            <a:r>
              <a:rPr lang="en-US" b="1" dirty="0">
                <a:solidFill>
                  <a:srgbClr val="245566"/>
                </a:solidFill>
              </a:rPr>
              <a:t>collaboration</a:t>
            </a:r>
            <a:r>
              <a:rPr lang="en-US" dirty="0">
                <a:solidFill>
                  <a:srgbClr val="245566"/>
                </a:solidFill>
              </a:rPr>
              <a:t> </a:t>
            </a:r>
            <a:r>
              <a:rPr lang="en-US" dirty="0" smtClean="0">
                <a:solidFill>
                  <a:srgbClr val="245566"/>
                </a:solidFill>
              </a:rPr>
              <a:t>(</a:t>
            </a:r>
            <a:r>
              <a:rPr lang="en-US" u="sng" dirty="0" smtClean="0">
                <a:solidFill>
                  <a:srgbClr val="245566"/>
                </a:solidFill>
              </a:rPr>
              <a:t>between and within schools </a:t>
            </a:r>
            <a:r>
              <a:rPr lang="en-US" u="sng" dirty="0">
                <a:solidFill>
                  <a:srgbClr val="245566"/>
                </a:solidFill>
              </a:rPr>
              <a:t>&amp; community</a:t>
            </a:r>
            <a:r>
              <a:rPr lang="en-US" dirty="0" smtClean="0">
                <a:solidFill>
                  <a:srgbClr val="245566"/>
                </a:solidFill>
              </a:rPr>
              <a:t>).             They believe this </a:t>
            </a:r>
            <a:r>
              <a:rPr lang="en-US" dirty="0">
                <a:solidFill>
                  <a:srgbClr val="245566"/>
                </a:solidFill>
              </a:rPr>
              <a:t>is </a:t>
            </a:r>
            <a:r>
              <a:rPr lang="en-US" dirty="0" smtClean="0">
                <a:solidFill>
                  <a:srgbClr val="245566"/>
                </a:solidFill>
              </a:rPr>
              <a:t>the ‘key</a:t>
            </a:r>
            <a:r>
              <a:rPr lang="en-US" dirty="0">
                <a:solidFill>
                  <a:srgbClr val="245566"/>
                </a:solidFill>
              </a:rPr>
              <a:t>’.</a:t>
            </a:r>
          </a:p>
          <a:p>
            <a:r>
              <a:rPr lang="en-US" dirty="0">
                <a:solidFill>
                  <a:srgbClr val="245566"/>
                </a:solidFill>
              </a:rPr>
              <a:t>The research suggests that </a:t>
            </a:r>
            <a:r>
              <a:rPr lang="en-US" b="1" dirty="0">
                <a:solidFill>
                  <a:srgbClr val="245566"/>
                </a:solidFill>
              </a:rPr>
              <a:t>if parents are engaged in education then the children will engage also</a:t>
            </a:r>
            <a:r>
              <a:rPr lang="en-US" dirty="0">
                <a:solidFill>
                  <a:srgbClr val="245566"/>
                </a:solidFill>
              </a:rPr>
              <a:t>. In Finland, the parents believe that education is </a:t>
            </a:r>
            <a:r>
              <a:rPr lang="en-US" dirty="0" smtClean="0">
                <a:solidFill>
                  <a:srgbClr val="245566"/>
                </a:solidFill>
              </a:rPr>
              <a:t>extremely important </a:t>
            </a:r>
          </a:p>
          <a:p>
            <a:pPr marL="0" indent="0">
              <a:buNone/>
            </a:pPr>
            <a:r>
              <a:rPr lang="en-US" dirty="0">
                <a:solidFill>
                  <a:srgbClr val="245566"/>
                </a:solidFill>
              </a:rPr>
              <a:t> </a:t>
            </a:r>
            <a:r>
              <a:rPr lang="en-US" dirty="0" smtClean="0">
                <a:solidFill>
                  <a:srgbClr val="245566"/>
                </a:solidFill>
              </a:rPr>
              <a:t>     – as a result, so </a:t>
            </a:r>
            <a:r>
              <a:rPr lang="en-US" dirty="0">
                <a:solidFill>
                  <a:srgbClr val="245566"/>
                </a:solidFill>
              </a:rPr>
              <a:t>do </a:t>
            </a:r>
            <a:r>
              <a:rPr lang="en-US" dirty="0" smtClean="0">
                <a:solidFill>
                  <a:srgbClr val="245566"/>
                </a:solidFill>
              </a:rPr>
              <a:t>their children.</a:t>
            </a:r>
            <a:endParaRPr lang="en-US" dirty="0">
              <a:solidFill>
                <a:srgbClr val="245566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3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5566"/>
                </a:solidFill>
              </a:rPr>
              <a:t>And …</a:t>
            </a:r>
            <a:endParaRPr lang="en-US" dirty="0">
              <a:solidFill>
                <a:srgbClr val="2455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245566"/>
                </a:solidFill>
              </a:rPr>
              <a:t>Finnish parents … 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245566"/>
                </a:solidFill>
              </a:rPr>
              <a:t>read and read and read                                </a:t>
            </a:r>
            <a:r>
              <a:rPr lang="en-US" sz="3200" b="1" u="sng" dirty="0" smtClean="0">
                <a:solidFill>
                  <a:srgbClr val="245566"/>
                </a:solidFill>
              </a:rPr>
              <a:t>to</a:t>
            </a:r>
            <a:r>
              <a:rPr lang="en-US" sz="3200" b="1" dirty="0" smtClean="0">
                <a:solidFill>
                  <a:srgbClr val="245566"/>
                </a:solidFill>
              </a:rPr>
              <a:t> their children</a:t>
            </a:r>
            <a:endParaRPr lang="en-US" sz="3200" b="1" dirty="0">
              <a:solidFill>
                <a:srgbClr val="245566"/>
              </a:solidFill>
            </a:endParaRPr>
          </a:p>
        </p:txBody>
      </p:sp>
      <p:pic>
        <p:nvPicPr>
          <p:cNvPr id="4" name="Picture 3" descr="Mother-and-child-reading-0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250" y="3189893"/>
            <a:ext cx="3584075" cy="2150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68099"/>
                </a:solidFill>
              </a:rPr>
              <a:t>Timing - so important</a:t>
            </a:r>
            <a:endParaRPr lang="en-US" dirty="0">
              <a:solidFill>
                <a:srgbClr val="368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8889" y="1686597"/>
            <a:ext cx="3711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What is the child’s brain doing?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7539" y="2269988"/>
            <a:ext cx="2950308" cy="399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5566"/>
                </a:solidFill>
              </a:rPr>
              <a:t>A Child’s Early Years</a:t>
            </a:r>
            <a:endParaRPr lang="en-US" dirty="0">
              <a:solidFill>
                <a:srgbClr val="2455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600200"/>
            <a:ext cx="7232650" cy="46292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i="1" dirty="0" smtClean="0">
              <a:effectLst/>
            </a:endParaRPr>
          </a:p>
          <a:p>
            <a:pPr marL="0" indent="0">
              <a:buNone/>
            </a:pPr>
            <a:endParaRPr lang="en-US" i="1" dirty="0">
              <a:effectLst/>
            </a:endParaRPr>
          </a:p>
          <a:p>
            <a:pPr marL="0" indent="0">
              <a:buNone/>
            </a:pPr>
            <a:endParaRPr lang="en-US" i="1" dirty="0" smtClean="0">
              <a:effectLst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245566"/>
                </a:solidFill>
                <a:effectLst/>
              </a:rPr>
              <a:t>It </a:t>
            </a:r>
            <a:r>
              <a:rPr lang="en-US" i="1" dirty="0">
                <a:solidFill>
                  <a:srgbClr val="245566"/>
                </a:solidFill>
                <a:effectLst/>
              </a:rPr>
              <a:t>is clear that the early years, </a:t>
            </a:r>
            <a:r>
              <a:rPr lang="en-US" b="1" i="1" dirty="0">
                <a:solidFill>
                  <a:srgbClr val="245566"/>
                </a:solidFill>
                <a:effectLst/>
              </a:rPr>
              <a:t>from</a:t>
            </a:r>
            <a:r>
              <a:rPr lang="en-US" i="1" dirty="0">
                <a:solidFill>
                  <a:srgbClr val="245566"/>
                </a:solidFill>
                <a:effectLst/>
              </a:rPr>
              <a:t> </a:t>
            </a:r>
            <a:r>
              <a:rPr lang="en-US" b="1" i="1" dirty="0">
                <a:solidFill>
                  <a:srgbClr val="245566"/>
                </a:solidFill>
                <a:effectLst/>
              </a:rPr>
              <a:t>conception to age six</a:t>
            </a:r>
            <a:r>
              <a:rPr lang="en-US" i="1" dirty="0">
                <a:solidFill>
                  <a:srgbClr val="245566"/>
                </a:solidFill>
                <a:effectLst/>
              </a:rPr>
              <a:t>, have the most important influence of any time in the life cycle on brain development &amp; subsequent learning, </a:t>
            </a:r>
            <a:r>
              <a:rPr lang="en-US" i="1" dirty="0" err="1">
                <a:solidFill>
                  <a:srgbClr val="245566"/>
                </a:solidFill>
                <a:effectLst/>
              </a:rPr>
              <a:t>behaviour</a:t>
            </a:r>
            <a:r>
              <a:rPr lang="en-US" i="1" dirty="0">
                <a:solidFill>
                  <a:srgbClr val="245566"/>
                </a:solidFill>
                <a:effectLst/>
              </a:rPr>
              <a:t> &amp; health.</a:t>
            </a:r>
            <a:endParaRPr lang="en-AU" dirty="0">
              <a:solidFill>
                <a:srgbClr val="245566"/>
              </a:solidFill>
              <a:effectLst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i="1" dirty="0">
                <a:solidFill>
                  <a:srgbClr val="245566"/>
                </a:solidFill>
                <a:effectLst/>
              </a:rPr>
              <a:t>There are critical periods when a young child requires appropriate </a:t>
            </a:r>
            <a:endParaRPr lang="en-AU" dirty="0">
              <a:solidFill>
                <a:srgbClr val="245566"/>
              </a:solidFill>
              <a:effectLst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i="1" dirty="0">
                <a:solidFill>
                  <a:srgbClr val="245566"/>
                </a:solidFill>
                <a:effectLst/>
              </a:rPr>
              <a:t>stimulation for the brain to establish the neural pathways in the       </a:t>
            </a:r>
            <a:endParaRPr lang="en-AU" dirty="0">
              <a:solidFill>
                <a:srgbClr val="245566"/>
              </a:solidFill>
              <a:effectLst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i="1" dirty="0">
                <a:solidFill>
                  <a:srgbClr val="245566"/>
                </a:solidFill>
                <a:effectLst/>
              </a:rPr>
              <a:t>brain for optimum development. Many of these critical periods </a:t>
            </a:r>
            <a:endParaRPr lang="en-AU" dirty="0">
              <a:solidFill>
                <a:srgbClr val="245566"/>
              </a:solidFill>
              <a:effectLst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i="1" dirty="0">
                <a:solidFill>
                  <a:srgbClr val="245566"/>
                </a:solidFill>
                <a:effectLst/>
              </a:rPr>
              <a:t>are over or waning by the time a child is six years old. </a:t>
            </a:r>
            <a:endParaRPr lang="en-AU" dirty="0">
              <a:solidFill>
                <a:srgbClr val="245566"/>
              </a:solidFill>
              <a:effectLst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i="1" dirty="0">
                <a:solidFill>
                  <a:srgbClr val="245566"/>
                </a:solidFill>
                <a:effectLst/>
              </a:rPr>
              <a:t>These early critical periods include: … </a:t>
            </a:r>
            <a:r>
              <a:rPr lang="en-US" b="1" i="1" dirty="0">
                <a:solidFill>
                  <a:srgbClr val="245566"/>
                </a:solidFill>
                <a:effectLst/>
              </a:rPr>
              <a:t>language and literacy</a:t>
            </a:r>
            <a:r>
              <a:rPr lang="en-US" i="1" dirty="0">
                <a:solidFill>
                  <a:srgbClr val="245566"/>
                </a:solidFill>
                <a:effectLst/>
              </a:rPr>
              <a:t>.</a:t>
            </a:r>
            <a:endParaRPr lang="en-AU" dirty="0">
              <a:solidFill>
                <a:srgbClr val="245566"/>
              </a:solidFill>
              <a:effectLst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368099"/>
                </a:solidFill>
                <a:effectLst/>
              </a:rPr>
              <a:t>			</a:t>
            </a:r>
            <a:r>
              <a:rPr lang="en-US" sz="2000" dirty="0" smtClean="0">
                <a:effectLst/>
              </a:rPr>
              <a:t>McCain </a:t>
            </a:r>
            <a:r>
              <a:rPr lang="en-US" sz="2000" dirty="0">
                <a:effectLst/>
              </a:rPr>
              <a:t>M. &amp; Mustard J., Ontario - Canada, 1999</a:t>
            </a:r>
            <a:r>
              <a:rPr lang="en-AU" sz="2000" dirty="0">
                <a:effectLst/>
              </a:rPr>
              <a:t>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657" y="1745698"/>
            <a:ext cx="792480" cy="90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323397" y="2018376"/>
            <a:ext cx="497205" cy="33628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790" y="1603458"/>
            <a:ext cx="1097280" cy="1046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16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5566"/>
                </a:solidFill>
              </a:rPr>
              <a:t>Parents – the ‘Key’</a:t>
            </a:r>
            <a:endParaRPr lang="en-US" dirty="0">
              <a:solidFill>
                <a:srgbClr val="2455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chemeClr val="accent1">
                    <a:lumMod val="50000"/>
                  </a:schemeClr>
                </a:solidFill>
                <a:effectLst/>
              </a:rPr>
              <a:t>Early reading experiences with their parents prepare children for the benefits of formal literacy instruction. Indeed,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effectLst/>
              </a:rPr>
              <a:t>parental involvement in their child’s reading has been found to be the most important determinant of language and emergent literacy</a:t>
            </a:r>
            <a:endParaRPr lang="en-AU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368099"/>
                </a:solidFill>
                <a:effectLst/>
              </a:rPr>
              <a:t>			           </a:t>
            </a:r>
            <a:r>
              <a:rPr lang="en-US" sz="1600" dirty="0" smtClean="0">
                <a:solidFill>
                  <a:srgbClr val="FFFFFF"/>
                </a:solidFill>
                <a:effectLst/>
              </a:rPr>
              <a:t>Bus</a:t>
            </a:r>
            <a:r>
              <a:rPr lang="en-US" sz="1600" dirty="0">
                <a:solidFill>
                  <a:srgbClr val="FFFFFF"/>
                </a:solidFill>
                <a:effectLst/>
              </a:rPr>
              <a:t>, van </a:t>
            </a:r>
            <a:r>
              <a:rPr lang="en-US" sz="1600" dirty="0" err="1">
                <a:solidFill>
                  <a:srgbClr val="FFFFFF"/>
                </a:solidFill>
                <a:effectLst/>
              </a:rPr>
              <a:t>Ijzendoorn</a:t>
            </a:r>
            <a:r>
              <a:rPr lang="en-US" sz="1600" dirty="0">
                <a:solidFill>
                  <a:srgbClr val="FFFFFF"/>
                </a:solidFill>
                <a:effectLst/>
              </a:rPr>
              <a:t> &amp; </a:t>
            </a:r>
            <a:r>
              <a:rPr lang="en-US" sz="1600" dirty="0" err="1">
                <a:solidFill>
                  <a:srgbClr val="FFFFFF"/>
                </a:solidFill>
                <a:effectLst/>
              </a:rPr>
              <a:t>Pellegrini</a:t>
            </a:r>
            <a:r>
              <a:rPr lang="en-US" sz="1600" dirty="0">
                <a:solidFill>
                  <a:srgbClr val="FFFFFF"/>
                </a:solidFill>
                <a:effectLst/>
              </a:rPr>
              <a:t>, 1995</a:t>
            </a:r>
            <a:r>
              <a:rPr lang="en-AU" sz="1600" dirty="0">
                <a:solidFill>
                  <a:srgbClr val="FFFFFF"/>
                </a:solidFill>
                <a:effectLst/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29" y="4318178"/>
            <a:ext cx="1788160" cy="131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47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5566"/>
                </a:solidFill>
              </a:rPr>
              <a:t>Screen </a:t>
            </a:r>
            <a:r>
              <a:rPr lang="en-US" sz="3600" dirty="0" err="1" smtClean="0">
                <a:solidFill>
                  <a:srgbClr val="245566"/>
                </a:solidFill>
              </a:rPr>
              <a:t>vs</a:t>
            </a:r>
            <a:r>
              <a:rPr lang="en-US" dirty="0" smtClean="0">
                <a:solidFill>
                  <a:srgbClr val="245566"/>
                </a:solidFill>
              </a:rPr>
              <a:t> Read Aloud</a:t>
            </a:r>
            <a:endParaRPr lang="en-US" dirty="0">
              <a:solidFill>
                <a:srgbClr val="2455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600200"/>
            <a:ext cx="7232650" cy="4783725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245566"/>
                </a:solidFill>
                <a:effectLst/>
              </a:rPr>
              <a:t>Reading aloud in the early years exposes children to story and print knowledge as well as </a:t>
            </a:r>
            <a:r>
              <a:rPr lang="en-US" b="1" i="1" dirty="0">
                <a:solidFill>
                  <a:srgbClr val="245566"/>
                </a:solidFill>
                <a:effectLst/>
              </a:rPr>
              <a:t>rare words and ideas </a:t>
            </a:r>
            <a:r>
              <a:rPr lang="en-US" i="1" dirty="0">
                <a:solidFill>
                  <a:srgbClr val="245566"/>
                </a:solidFill>
                <a:effectLst/>
              </a:rPr>
              <a:t>not often found in </a:t>
            </a:r>
            <a:r>
              <a:rPr lang="en-US" i="1" dirty="0" smtClean="0">
                <a:solidFill>
                  <a:srgbClr val="245566"/>
                </a:solidFill>
                <a:effectLst/>
              </a:rPr>
              <a:t>day</a:t>
            </a:r>
            <a:r>
              <a:rPr lang="en-US" i="1" dirty="0">
                <a:solidFill>
                  <a:srgbClr val="245566"/>
                </a:solidFill>
                <a:effectLst/>
              </a:rPr>
              <a:t>-to-day conversations or screen time</a:t>
            </a:r>
            <a:r>
              <a:rPr lang="en-US" i="1" dirty="0" smtClean="0">
                <a:effectLst/>
              </a:rPr>
              <a:t>.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368099"/>
                </a:solidFill>
                <a:effectLst/>
              </a:rPr>
              <a:t>				           </a:t>
            </a:r>
            <a:r>
              <a:rPr lang="en-US" sz="1600" b="1" dirty="0" smtClean="0">
                <a:effectLst/>
              </a:rPr>
              <a:t> Reach </a:t>
            </a:r>
            <a:r>
              <a:rPr lang="en-US" sz="1600" b="1" dirty="0">
                <a:effectLst/>
              </a:rPr>
              <a:t>Out and Read</a:t>
            </a:r>
            <a:r>
              <a:rPr lang="en-US" sz="1600" dirty="0">
                <a:effectLst/>
              </a:rPr>
              <a:t>, 2012</a:t>
            </a:r>
            <a:r>
              <a:rPr lang="en-AU" sz="1600" dirty="0">
                <a:effectLst/>
              </a:rPr>
              <a:t> </a:t>
            </a:r>
          </a:p>
          <a:p>
            <a:endParaRPr lang="en-US" dirty="0" smtClean="0"/>
          </a:p>
          <a:p>
            <a:pPr lvl="5"/>
            <a:r>
              <a:rPr lang="en-US" b="1" dirty="0" smtClean="0"/>
              <a:t>      VS</a:t>
            </a:r>
            <a:r>
              <a:rPr lang="en-US" dirty="0" smtClean="0"/>
              <a:t>	</a:t>
            </a:r>
            <a:endParaRPr lang="en-US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000" b="1" dirty="0">
                <a:effectLst/>
              </a:rPr>
              <a:t>	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big</a:t>
            </a:r>
            <a:r>
              <a:rPr lang="en-US" sz="2000" b="1" dirty="0">
                <a:effectLst/>
              </a:rPr>
              <a:t>	</a:t>
            </a:r>
            <a:r>
              <a:rPr lang="en-US" sz="2000" b="1" dirty="0">
                <a:solidFill>
                  <a:srgbClr val="FF0000"/>
                </a:solidFill>
                <a:effectLst/>
              </a:rPr>
              <a:t>nice</a:t>
            </a:r>
            <a:r>
              <a:rPr lang="en-US" sz="2000" b="1" dirty="0">
                <a:effectLst/>
              </a:rPr>
              <a:t>	</a:t>
            </a:r>
            <a:r>
              <a:rPr lang="en-US" sz="2000" b="1" dirty="0" smtClean="0">
                <a:effectLst/>
              </a:rPr>
              <a:t>      </a:t>
            </a:r>
            <a:r>
              <a:rPr lang="en-US" sz="2000" dirty="0" err="1" smtClean="0">
                <a:effectLst/>
              </a:rPr>
              <a:t>vs</a:t>
            </a:r>
            <a:r>
              <a:rPr lang="en-US" sz="2000" b="1" dirty="0">
                <a:effectLst/>
              </a:rPr>
              <a:t>	</a:t>
            </a:r>
            <a:r>
              <a:rPr lang="en-US" sz="2000" b="1" dirty="0" smtClean="0">
                <a:effectLst/>
              </a:rPr>
              <a:t>  </a:t>
            </a:r>
            <a:r>
              <a:rPr lang="en-US" sz="2000" b="1" dirty="0" smtClean="0">
                <a:solidFill>
                  <a:srgbClr val="7C4A8B"/>
                </a:solidFill>
                <a:effectLst/>
              </a:rPr>
              <a:t>gigantic</a:t>
            </a:r>
            <a:r>
              <a:rPr lang="en-US" sz="2000" b="1" dirty="0" smtClean="0">
                <a:effectLst/>
              </a:rPr>
              <a:t>   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delightful</a:t>
            </a:r>
            <a:endParaRPr lang="en-AU" sz="200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035" y="3926670"/>
            <a:ext cx="1706880" cy="135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597" y="4015654"/>
            <a:ext cx="1078155" cy="117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0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5801566"/>
          </a:xfrm>
        </p:spPr>
        <p:txBody>
          <a:bodyPr/>
          <a:lstStyle/>
          <a:p>
            <a:r>
              <a:rPr lang="en-US" dirty="0" smtClean="0">
                <a:solidFill>
                  <a:srgbClr val="368099"/>
                </a:solidFill>
              </a:rPr>
              <a:t>International</a:t>
            </a:r>
            <a:br>
              <a:rPr lang="en-US" dirty="0" smtClean="0">
                <a:solidFill>
                  <a:srgbClr val="368099"/>
                </a:solidFill>
              </a:rPr>
            </a:br>
            <a:r>
              <a:rPr lang="en-US" dirty="0" smtClean="0">
                <a:solidFill>
                  <a:srgbClr val="368099"/>
                </a:solidFill>
              </a:rPr>
              <a:t>and</a:t>
            </a:r>
            <a:br>
              <a:rPr lang="en-US" dirty="0" smtClean="0">
                <a:solidFill>
                  <a:srgbClr val="368099"/>
                </a:solidFill>
              </a:rPr>
            </a:br>
            <a:r>
              <a:rPr lang="en-US" dirty="0" smtClean="0">
                <a:solidFill>
                  <a:srgbClr val="368099"/>
                </a:solidFill>
              </a:rPr>
              <a:t>Local</a:t>
            </a:r>
            <a:br>
              <a:rPr lang="en-US" dirty="0" smtClean="0">
                <a:solidFill>
                  <a:srgbClr val="368099"/>
                </a:solidFill>
              </a:rPr>
            </a:br>
            <a:r>
              <a:rPr lang="en-US" dirty="0" smtClean="0">
                <a:solidFill>
                  <a:srgbClr val="368099"/>
                </a:solidFill>
              </a:rPr>
              <a:t>Research</a:t>
            </a:r>
            <a:br>
              <a:rPr lang="en-US" dirty="0" smtClean="0">
                <a:solidFill>
                  <a:srgbClr val="368099"/>
                </a:solidFill>
              </a:rPr>
            </a:br>
            <a:r>
              <a:rPr lang="en-US" dirty="0">
                <a:solidFill>
                  <a:srgbClr val="368099"/>
                </a:solidFill>
              </a:rPr>
              <a:t/>
            </a:r>
            <a:br>
              <a:rPr lang="en-US" dirty="0">
                <a:solidFill>
                  <a:srgbClr val="368099"/>
                </a:solidFill>
              </a:rPr>
            </a:br>
            <a:r>
              <a:rPr lang="en-US" dirty="0" smtClean="0">
                <a:solidFill>
                  <a:srgbClr val="368099"/>
                </a:solidFill>
              </a:rPr>
              <a:t>the proof …</a:t>
            </a:r>
            <a:endParaRPr lang="en-US" dirty="0">
              <a:solidFill>
                <a:srgbClr val="368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5216769"/>
            <a:ext cx="7172325" cy="67444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6951" y="336075"/>
            <a:ext cx="971999" cy="16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95127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1704</TotalTime>
  <Words>1152</Words>
  <Application>Microsoft Office PowerPoint</Application>
  <PresentationFormat>On-screen Show (4:3)</PresentationFormat>
  <Paragraphs>138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Summer</vt:lpstr>
      <vt:lpstr>Parent Assisted Immersive Reading</vt:lpstr>
      <vt:lpstr>Inspired by Finland</vt:lpstr>
      <vt:lpstr>Parent, Child and School Partnership</vt:lpstr>
      <vt:lpstr>And …</vt:lpstr>
      <vt:lpstr>Timing - so important</vt:lpstr>
      <vt:lpstr>A Child’s Early Years</vt:lpstr>
      <vt:lpstr>Parents – the ‘Key’</vt:lpstr>
      <vt:lpstr>Screen vs Read Aloud</vt:lpstr>
      <vt:lpstr>International and Local Research  the proof …</vt:lpstr>
      <vt:lpstr>First year at school</vt:lpstr>
      <vt:lpstr>NAPLAN results go up</vt:lpstr>
      <vt:lpstr>How do parents read aloud to their children ?</vt:lpstr>
      <vt:lpstr>The researchers say …</vt:lpstr>
      <vt:lpstr>How parents can help</vt:lpstr>
      <vt:lpstr>What is P.A.I.R. ?</vt:lpstr>
      <vt:lpstr>How P.A.I.R. works</vt:lpstr>
      <vt:lpstr>Simple but powerful …</vt:lpstr>
      <vt:lpstr>The parent is guided …</vt:lpstr>
      <vt:lpstr>The Read-Aloud session</vt:lpstr>
      <vt:lpstr>Key notes for parents</vt:lpstr>
      <vt:lpstr>Key notes for parents</vt:lpstr>
      <vt:lpstr>Key notes for parents</vt:lpstr>
      <vt:lpstr>P.A.I.R Vision at Perryfields Infants </vt:lpstr>
      <vt:lpstr>P.A.I.R Vision at Perryfields Infants </vt:lpstr>
      <vt:lpstr>Key findings…</vt:lpstr>
      <vt:lpstr>One parent’s comments</vt:lpstr>
      <vt:lpstr>P.A.I.R will …</vt:lpstr>
    </vt:vector>
  </TitlesOfParts>
  <Company>Fish Tails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Parents are the Key</dc:title>
  <dc:creator>John Walters</dc:creator>
  <cp:lastModifiedBy>Manager</cp:lastModifiedBy>
  <cp:revision>73</cp:revision>
  <cp:lastPrinted>2015-02-25T04:54:41Z</cp:lastPrinted>
  <dcterms:created xsi:type="dcterms:W3CDTF">2015-02-24T23:00:09Z</dcterms:created>
  <dcterms:modified xsi:type="dcterms:W3CDTF">2015-10-16T14:42:21Z</dcterms:modified>
</cp:coreProperties>
</file>