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73" r:id="rId3"/>
    <p:sldId id="282" r:id="rId4"/>
    <p:sldId id="257" r:id="rId5"/>
    <p:sldId id="287" r:id="rId6"/>
    <p:sldId id="278" r:id="rId7"/>
    <p:sldId id="276" r:id="rId8"/>
    <p:sldId id="283" r:id="rId9"/>
    <p:sldId id="289" r:id="rId10"/>
    <p:sldId id="285" r:id="rId11"/>
    <p:sldId id="28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89FBBFB-ED9C-4E0A-B1F1-5C1919EEDD81}"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2B8BB6-A235-4940-BB20-2E7CBD89DF3A}" type="slidenum">
              <a:rPr lang="en-GB" smtClean="0"/>
              <a:t>‹#›</a:t>
            </a:fld>
            <a:endParaRPr lang="en-GB"/>
          </a:p>
        </p:txBody>
      </p:sp>
    </p:spTree>
    <p:extLst>
      <p:ext uri="{BB962C8B-B14F-4D97-AF65-F5344CB8AC3E}">
        <p14:creationId xmlns:p14="http://schemas.microsoft.com/office/powerpoint/2010/main" val="3299796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9FBBFB-ED9C-4E0A-B1F1-5C1919EEDD81}"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2B8BB6-A235-4940-BB20-2E7CBD89DF3A}" type="slidenum">
              <a:rPr lang="en-GB" smtClean="0"/>
              <a:t>‹#›</a:t>
            </a:fld>
            <a:endParaRPr lang="en-GB"/>
          </a:p>
        </p:txBody>
      </p:sp>
    </p:spTree>
    <p:extLst>
      <p:ext uri="{BB962C8B-B14F-4D97-AF65-F5344CB8AC3E}">
        <p14:creationId xmlns:p14="http://schemas.microsoft.com/office/powerpoint/2010/main" val="392428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9FBBFB-ED9C-4E0A-B1F1-5C1919EEDD81}"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2B8BB6-A235-4940-BB20-2E7CBD89DF3A}" type="slidenum">
              <a:rPr lang="en-GB" smtClean="0"/>
              <a:t>‹#›</a:t>
            </a:fld>
            <a:endParaRPr lang="en-GB"/>
          </a:p>
        </p:txBody>
      </p:sp>
    </p:spTree>
    <p:extLst>
      <p:ext uri="{BB962C8B-B14F-4D97-AF65-F5344CB8AC3E}">
        <p14:creationId xmlns:p14="http://schemas.microsoft.com/office/powerpoint/2010/main" val="4274848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9FBBFB-ED9C-4E0A-B1F1-5C1919EEDD81}"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2B8BB6-A235-4940-BB20-2E7CBD89DF3A}" type="slidenum">
              <a:rPr lang="en-GB" smtClean="0"/>
              <a:t>‹#›</a:t>
            </a:fld>
            <a:endParaRPr lang="en-GB"/>
          </a:p>
        </p:txBody>
      </p:sp>
    </p:spTree>
    <p:extLst>
      <p:ext uri="{BB962C8B-B14F-4D97-AF65-F5344CB8AC3E}">
        <p14:creationId xmlns:p14="http://schemas.microsoft.com/office/powerpoint/2010/main" val="3783152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9FBBFB-ED9C-4E0A-B1F1-5C1919EEDD81}"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2B8BB6-A235-4940-BB20-2E7CBD89DF3A}" type="slidenum">
              <a:rPr lang="en-GB" smtClean="0"/>
              <a:t>‹#›</a:t>
            </a:fld>
            <a:endParaRPr lang="en-GB"/>
          </a:p>
        </p:txBody>
      </p:sp>
    </p:spTree>
    <p:extLst>
      <p:ext uri="{BB962C8B-B14F-4D97-AF65-F5344CB8AC3E}">
        <p14:creationId xmlns:p14="http://schemas.microsoft.com/office/powerpoint/2010/main" val="620345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89FBBFB-ED9C-4E0A-B1F1-5C1919EEDD81}"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2B8BB6-A235-4940-BB20-2E7CBD89DF3A}" type="slidenum">
              <a:rPr lang="en-GB" smtClean="0"/>
              <a:t>‹#›</a:t>
            </a:fld>
            <a:endParaRPr lang="en-GB"/>
          </a:p>
        </p:txBody>
      </p:sp>
    </p:spTree>
    <p:extLst>
      <p:ext uri="{BB962C8B-B14F-4D97-AF65-F5344CB8AC3E}">
        <p14:creationId xmlns:p14="http://schemas.microsoft.com/office/powerpoint/2010/main" val="3610380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89FBBFB-ED9C-4E0A-B1F1-5C1919EEDD81}" type="datetimeFigureOut">
              <a:rPr lang="en-GB" smtClean="0"/>
              <a:t>17/03/2021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C2B8BB6-A235-4940-BB20-2E7CBD89DF3A}" type="slidenum">
              <a:rPr lang="en-GB" smtClean="0"/>
              <a:t>‹#›</a:t>
            </a:fld>
            <a:endParaRPr lang="en-GB"/>
          </a:p>
        </p:txBody>
      </p:sp>
    </p:spTree>
    <p:extLst>
      <p:ext uri="{BB962C8B-B14F-4D97-AF65-F5344CB8AC3E}">
        <p14:creationId xmlns:p14="http://schemas.microsoft.com/office/powerpoint/2010/main" val="1417843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89FBBFB-ED9C-4E0A-B1F1-5C1919EEDD81}" type="datetimeFigureOut">
              <a:rPr lang="en-GB" smtClean="0"/>
              <a:t>17/03/2021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C2B8BB6-A235-4940-BB20-2E7CBD89DF3A}" type="slidenum">
              <a:rPr lang="en-GB" smtClean="0"/>
              <a:t>‹#›</a:t>
            </a:fld>
            <a:endParaRPr lang="en-GB"/>
          </a:p>
        </p:txBody>
      </p:sp>
    </p:spTree>
    <p:extLst>
      <p:ext uri="{BB962C8B-B14F-4D97-AF65-F5344CB8AC3E}">
        <p14:creationId xmlns:p14="http://schemas.microsoft.com/office/powerpoint/2010/main" val="3684310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9FBBFB-ED9C-4E0A-B1F1-5C1919EEDD81}" type="datetimeFigureOut">
              <a:rPr lang="en-GB" smtClean="0"/>
              <a:t>17/03/2021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C2B8BB6-A235-4940-BB20-2E7CBD89DF3A}" type="slidenum">
              <a:rPr lang="en-GB" smtClean="0"/>
              <a:t>‹#›</a:t>
            </a:fld>
            <a:endParaRPr lang="en-GB"/>
          </a:p>
        </p:txBody>
      </p:sp>
    </p:spTree>
    <p:extLst>
      <p:ext uri="{BB962C8B-B14F-4D97-AF65-F5344CB8AC3E}">
        <p14:creationId xmlns:p14="http://schemas.microsoft.com/office/powerpoint/2010/main" val="4137826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9FBBFB-ED9C-4E0A-B1F1-5C1919EEDD81}"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2B8BB6-A235-4940-BB20-2E7CBD89DF3A}" type="slidenum">
              <a:rPr lang="en-GB" smtClean="0"/>
              <a:t>‹#›</a:t>
            </a:fld>
            <a:endParaRPr lang="en-GB"/>
          </a:p>
        </p:txBody>
      </p:sp>
    </p:spTree>
    <p:extLst>
      <p:ext uri="{BB962C8B-B14F-4D97-AF65-F5344CB8AC3E}">
        <p14:creationId xmlns:p14="http://schemas.microsoft.com/office/powerpoint/2010/main" val="3637239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9FBBFB-ED9C-4E0A-B1F1-5C1919EEDD81}"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2B8BB6-A235-4940-BB20-2E7CBD89DF3A}" type="slidenum">
              <a:rPr lang="en-GB" smtClean="0"/>
              <a:t>‹#›</a:t>
            </a:fld>
            <a:endParaRPr lang="en-GB"/>
          </a:p>
        </p:txBody>
      </p:sp>
    </p:spTree>
    <p:extLst>
      <p:ext uri="{BB962C8B-B14F-4D97-AF65-F5344CB8AC3E}">
        <p14:creationId xmlns:p14="http://schemas.microsoft.com/office/powerpoint/2010/main" val="3239692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9FBBFB-ED9C-4E0A-B1F1-5C1919EEDD81}" type="datetimeFigureOut">
              <a:rPr lang="en-GB" smtClean="0"/>
              <a:t>17/03/2021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2B8BB6-A235-4940-BB20-2E7CBD89DF3A}" type="slidenum">
              <a:rPr lang="en-GB" smtClean="0"/>
              <a:t>‹#›</a:t>
            </a:fld>
            <a:endParaRPr lang="en-GB"/>
          </a:p>
        </p:txBody>
      </p:sp>
    </p:spTree>
    <p:extLst>
      <p:ext uri="{BB962C8B-B14F-4D97-AF65-F5344CB8AC3E}">
        <p14:creationId xmlns:p14="http://schemas.microsoft.com/office/powerpoint/2010/main" val="833917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EWI</a:t>
            </a:r>
            <a:endParaRPr lang="en-GB" dirty="0"/>
          </a:p>
        </p:txBody>
      </p:sp>
      <p:sp>
        <p:nvSpPr>
          <p:cNvPr id="3" name="Content Placeholder 2"/>
          <p:cNvSpPr>
            <a:spLocks noGrp="1"/>
          </p:cNvSpPr>
          <p:nvPr>
            <p:ph idx="1"/>
          </p:nvPr>
        </p:nvSpPr>
        <p:spPr/>
        <p:txBody>
          <a:bodyPr>
            <a:normAutofit/>
          </a:bodyPr>
          <a:lstStyle/>
          <a:p>
            <a:pPr marL="0" indent="0">
              <a:buNone/>
            </a:pPr>
            <a:r>
              <a:rPr lang="en-GB" sz="6000" dirty="0" smtClean="0">
                <a:latin typeface="SassoonPrimaryInfant" pitchFamily="2" charset="0"/>
              </a:rPr>
              <a:t>The castle had a tall stone keep. A knight lived inside.</a:t>
            </a:r>
            <a:endParaRPr lang="en-GB" sz="6000" dirty="0">
              <a:latin typeface="SassoonPrimaryInfant" pitchFamily="2" charset="0"/>
            </a:endParaRPr>
          </a:p>
        </p:txBody>
      </p:sp>
    </p:spTree>
    <p:extLst>
      <p:ext uri="{BB962C8B-B14F-4D97-AF65-F5344CB8AC3E}">
        <p14:creationId xmlns:p14="http://schemas.microsoft.com/office/powerpoint/2010/main" val="391150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SassoonPrimaryInfant" pitchFamily="2" charset="0"/>
              </a:rPr>
              <a:t>Find another three right answers</a:t>
            </a:r>
            <a:endParaRPr lang="en-GB" dirty="0">
              <a:latin typeface="SassoonPrimaryInfant" pitchFamily="2" charset="0"/>
            </a:endParaRPr>
          </a:p>
        </p:txBody>
      </p:sp>
      <p:sp>
        <p:nvSpPr>
          <p:cNvPr id="3" name="Content Placeholder 2"/>
          <p:cNvSpPr>
            <a:spLocks noGrp="1"/>
          </p:cNvSpPr>
          <p:nvPr>
            <p:ph idx="1"/>
          </p:nvPr>
        </p:nvSpPr>
        <p:spPr/>
        <p:txBody>
          <a:bodyPr/>
          <a:lstStyle/>
          <a:p>
            <a:endParaRPr lang="en-GB" dirty="0">
              <a:latin typeface="SassoonPrimaryInfant" pitchFamily="2" charset="0"/>
            </a:endParaRPr>
          </a:p>
          <a:p>
            <a:endParaRPr lang="en-GB" dirty="0">
              <a:latin typeface="SassoonPrimaryInfant" pitchFamily="2" charset="0"/>
            </a:endParaRPr>
          </a:p>
        </p:txBody>
      </p:sp>
      <p:sp>
        <p:nvSpPr>
          <p:cNvPr id="4" name="TextBox 3"/>
          <p:cNvSpPr txBox="1"/>
          <p:nvPr/>
        </p:nvSpPr>
        <p:spPr>
          <a:xfrm>
            <a:off x="755576" y="1324024"/>
            <a:ext cx="7272808" cy="5078313"/>
          </a:xfrm>
          <a:prstGeom prst="rect">
            <a:avLst/>
          </a:prstGeom>
          <a:noFill/>
        </p:spPr>
        <p:txBody>
          <a:bodyPr wrap="square" rtlCol="0">
            <a:spAutoFit/>
          </a:bodyPr>
          <a:lstStyle/>
          <a:p>
            <a:r>
              <a:rPr lang="en-GB" sz="3600" dirty="0" smtClean="0">
                <a:latin typeface="SassoonPrimaryInfant" pitchFamily="2" charset="0"/>
              </a:rPr>
              <a:t>Things </a:t>
            </a:r>
            <a:r>
              <a:rPr lang="en-GB" sz="3600" dirty="0" smtClean="0">
                <a:latin typeface="SassoonPrimaryInfant" pitchFamily="2" charset="0"/>
              </a:rPr>
              <a:t>people</a:t>
            </a:r>
            <a:r>
              <a:rPr lang="en-GB" sz="3600" dirty="0" smtClean="0">
                <a:latin typeface="SassoonPrimaryInfant" pitchFamily="2" charset="0"/>
              </a:rPr>
              <a:t> </a:t>
            </a:r>
            <a:r>
              <a:rPr lang="en-GB" sz="3600" dirty="0" smtClean="0">
                <a:latin typeface="SassoonPrimaryInfant" pitchFamily="2" charset="0"/>
              </a:rPr>
              <a:t>can eat:</a:t>
            </a:r>
          </a:p>
          <a:p>
            <a:endParaRPr lang="en-GB" sz="3600" dirty="0">
              <a:latin typeface="SassoonPrimaryInfant" pitchFamily="2" charset="0"/>
            </a:endParaRPr>
          </a:p>
          <a:p>
            <a:pPr marL="571500" indent="-571500">
              <a:buFont typeface="Arial" panose="020B0604020202020204" pitchFamily="34" charset="0"/>
              <a:buChar char="•"/>
            </a:pPr>
            <a:r>
              <a:rPr lang="en-GB" sz="3600" dirty="0" smtClean="0">
                <a:latin typeface="SassoonPrimaryInfant" pitchFamily="2" charset="0"/>
              </a:rPr>
              <a:t>honey</a:t>
            </a:r>
            <a:endParaRPr lang="en-GB" sz="3600" dirty="0" smtClean="0">
              <a:latin typeface="SassoonPrimaryInfant" pitchFamily="2" charset="0"/>
            </a:endParaRPr>
          </a:p>
          <a:p>
            <a:pPr marL="571500" indent="-571500">
              <a:buFont typeface="Arial" panose="020B0604020202020204" pitchFamily="34" charset="0"/>
              <a:buChar char="•"/>
            </a:pPr>
            <a:endParaRPr lang="en-GB" sz="3600" dirty="0">
              <a:latin typeface="SassoonPrimaryInfant" pitchFamily="2" charset="0"/>
            </a:endParaRPr>
          </a:p>
          <a:p>
            <a:pPr marL="571500" indent="-571500">
              <a:buFont typeface="Arial" panose="020B0604020202020204" pitchFamily="34" charset="0"/>
              <a:buChar char="•"/>
            </a:pPr>
            <a:r>
              <a:rPr lang="en-GB" sz="3600" dirty="0" smtClean="0">
                <a:latin typeface="SassoonPrimaryInfant" pitchFamily="2" charset="0"/>
              </a:rPr>
              <a:t>cream</a:t>
            </a:r>
            <a:endParaRPr lang="en-GB" sz="3600" dirty="0" smtClean="0">
              <a:latin typeface="SassoonPrimaryInfant" pitchFamily="2" charset="0"/>
            </a:endParaRPr>
          </a:p>
          <a:p>
            <a:pPr marL="571500" indent="-571500">
              <a:buFont typeface="Arial" panose="020B0604020202020204" pitchFamily="34" charset="0"/>
              <a:buChar char="•"/>
            </a:pPr>
            <a:endParaRPr lang="en-GB" sz="3600" dirty="0">
              <a:latin typeface="SassoonPrimaryInfant" pitchFamily="2" charset="0"/>
            </a:endParaRPr>
          </a:p>
          <a:p>
            <a:pPr marL="571500" indent="-571500">
              <a:buFont typeface="Arial" panose="020B0604020202020204" pitchFamily="34" charset="0"/>
              <a:buChar char="•"/>
            </a:pPr>
            <a:r>
              <a:rPr lang="en-GB" sz="3600" dirty="0" smtClean="0">
                <a:latin typeface="SassoonPrimaryInfant" pitchFamily="2" charset="0"/>
              </a:rPr>
              <a:t>money</a:t>
            </a:r>
            <a:endParaRPr lang="en-GB" sz="3600" dirty="0" smtClean="0">
              <a:latin typeface="SassoonPrimaryInfant" pitchFamily="2" charset="0"/>
            </a:endParaRPr>
          </a:p>
          <a:p>
            <a:pPr marL="571500" indent="-571500">
              <a:buFont typeface="Arial" panose="020B0604020202020204" pitchFamily="34" charset="0"/>
              <a:buChar char="•"/>
            </a:pPr>
            <a:endParaRPr lang="en-GB" sz="3600" dirty="0">
              <a:latin typeface="SassoonPrimaryInfant" pitchFamily="2" charset="0"/>
            </a:endParaRPr>
          </a:p>
          <a:p>
            <a:pPr marL="571500" indent="-571500">
              <a:buFont typeface="Arial" panose="020B0604020202020204" pitchFamily="34" charset="0"/>
              <a:buChar char="•"/>
            </a:pPr>
            <a:r>
              <a:rPr lang="en-GB" sz="3600" dirty="0" smtClean="0">
                <a:latin typeface="SassoonPrimaryInfant" pitchFamily="2" charset="0"/>
              </a:rPr>
              <a:t>beef</a:t>
            </a:r>
            <a:r>
              <a:rPr lang="en-GB" sz="3600" dirty="0" smtClean="0">
                <a:latin typeface="SassoonPrimaryInfant" pitchFamily="2" charset="0"/>
              </a:rPr>
              <a:t> </a:t>
            </a:r>
            <a:endParaRPr lang="en-GB" sz="3600" dirty="0">
              <a:latin typeface="SassoonPrimaryInfant" pitchFamily="2" charset="0"/>
            </a:endParaRPr>
          </a:p>
        </p:txBody>
      </p:sp>
    </p:spTree>
    <p:extLst>
      <p:ext uri="{BB962C8B-B14F-4D97-AF65-F5344CB8AC3E}">
        <p14:creationId xmlns:p14="http://schemas.microsoft.com/office/powerpoint/2010/main" val="2489353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anim calcmode="lin" valueType="num">
                                      <p:cBhvr additive="base">
                                        <p:cTn id="2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SassoonPrimaryInfant" pitchFamily="2" charset="0"/>
              </a:rPr>
              <a:t>Last 3 </a:t>
            </a:r>
            <a:r>
              <a:rPr lang="en-GB" smtClean="0">
                <a:latin typeface="SassoonPrimaryInfant" pitchFamily="2" charset="0"/>
              </a:rPr>
              <a:t>right answers</a:t>
            </a:r>
            <a:endParaRPr lang="en-GB" dirty="0">
              <a:latin typeface="SassoonPrimaryInfant" pitchFamily="2"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latin typeface="SassoonPrimaryInfant" pitchFamily="2" charset="0"/>
              </a:rPr>
              <a:t>Things you can </a:t>
            </a:r>
            <a:r>
              <a:rPr lang="en-GB" dirty="0" smtClean="0">
                <a:latin typeface="SassoonPrimaryInfant" pitchFamily="2" charset="0"/>
              </a:rPr>
              <a:t>find in or on a house:</a:t>
            </a:r>
            <a:endParaRPr lang="en-GB" dirty="0" smtClean="0">
              <a:latin typeface="SassoonPrimaryInfant" pitchFamily="2" charset="0"/>
            </a:endParaRPr>
          </a:p>
          <a:p>
            <a:endParaRPr lang="en-GB" dirty="0">
              <a:latin typeface="SassoonPrimaryInfant" pitchFamily="2" charset="0"/>
            </a:endParaRPr>
          </a:p>
          <a:p>
            <a:r>
              <a:rPr lang="en-GB" dirty="0" smtClean="0">
                <a:latin typeface="SassoonPrimaryInfant" pitchFamily="2" charset="0"/>
              </a:rPr>
              <a:t>chimney</a:t>
            </a:r>
            <a:endParaRPr lang="en-GB" dirty="0" smtClean="0">
              <a:latin typeface="SassoonPrimaryInfant" pitchFamily="2" charset="0"/>
            </a:endParaRPr>
          </a:p>
          <a:p>
            <a:endParaRPr lang="en-GB" dirty="0" smtClean="0">
              <a:latin typeface="SassoonPrimaryInfant" pitchFamily="2" charset="0"/>
            </a:endParaRPr>
          </a:p>
          <a:p>
            <a:r>
              <a:rPr lang="en-GB" dirty="0" smtClean="0">
                <a:latin typeface="SassoonPrimaryInfant" pitchFamily="2" charset="0"/>
              </a:rPr>
              <a:t>sheep</a:t>
            </a:r>
            <a:endParaRPr lang="en-GB" dirty="0" smtClean="0">
              <a:latin typeface="SassoonPrimaryInfant" pitchFamily="2" charset="0"/>
            </a:endParaRPr>
          </a:p>
          <a:p>
            <a:endParaRPr lang="en-GB" dirty="0" smtClean="0">
              <a:latin typeface="SassoonPrimaryInfant" pitchFamily="2" charset="0"/>
            </a:endParaRPr>
          </a:p>
          <a:p>
            <a:r>
              <a:rPr lang="en-GB" dirty="0" smtClean="0">
                <a:latin typeface="SassoonPrimaryInfant" pitchFamily="2" charset="0"/>
              </a:rPr>
              <a:t>door</a:t>
            </a:r>
            <a:endParaRPr lang="en-GB" dirty="0" smtClean="0">
              <a:latin typeface="SassoonPrimaryInfant" pitchFamily="2" charset="0"/>
            </a:endParaRPr>
          </a:p>
          <a:p>
            <a:endParaRPr lang="en-GB" dirty="0" smtClean="0">
              <a:latin typeface="SassoonPrimaryInfant" pitchFamily="2" charset="0"/>
            </a:endParaRPr>
          </a:p>
          <a:p>
            <a:r>
              <a:rPr lang="en-GB" smtClean="0">
                <a:latin typeface="SassoonPrimaryInfant" pitchFamily="2" charset="0"/>
              </a:rPr>
              <a:t>seat</a:t>
            </a:r>
            <a:endParaRPr lang="en-GB" dirty="0">
              <a:latin typeface="SassoonPrimaryInfant" pitchFamily="2" charset="0"/>
            </a:endParaRPr>
          </a:p>
        </p:txBody>
      </p:sp>
    </p:spTree>
    <p:extLst>
      <p:ext uri="{BB962C8B-B14F-4D97-AF65-F5344CB8AC3E}">
        <p14:creationId xmlns:p14="http://schemas.microsoft.com/office/powerpoint/2010/main" val="2340500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SassoonPrimaryInfant" pitchFamily="2" charset="0"/>
              </a:rPr>
              <a:t>Why are these words tricky?</a:t>
            </a:r>
            <a:endParaRPr lang="en-GB" dirty="0">
              <a:latin typeface="SassoonPrimaryInfant" pitchFamily="2" charset="0"/>
            </a:endParaRPr>
          </a:p>
        </p:txBody>
      </p:sp>
      <p:sp>
        <p:nvSpPr>
          <p:cNvPr id="3" name="Content Placeholder 2"/>
          <p:cNvSpPr>
            <a:spLocks noGrp="1"/>
          </p:cNvSpPr>
          <p:nvPr>
            <p:ph idx="1"/>
          </p:nvPr>
        </p:nvSpPr>
        <p:spPr>
          <a:xfrm>
            <a:off x="457200" y="1600200"/>
            <a:ext cx="8229600" cy="4997152"/>
          </a:xfrm>
        </p:spPr>
        <p:txBody>
          <a:bodyPr>
            <a:normAutofit/>
          </a:bodyPr>
          <a:lstStyle/>
          <a:p>
            <a:pPr marL="0" indent="0" algn="ctr">
              <a:buNone/>
            </a:pPr>
            <a:r>
              <a:rPr lang="en-GB" sz="4000" dirty="0" smtClean="0">
                <a:latin typeface="SassoonPrimaryInfant"/>
              </a:rPr>
              <a:t>put</a:t>
            </a:r>
          </a:p>
          <a:p>
            <a:pPr marL="0" indent="0" algn="ctr">
              <a:buNone/>
            </a:pPr>
            <a:r>
              <a:rPr lang="en-GB" sz="4000" dirty="0" smtClean="0">
                <a:latin typeface="SassoonPrimaryInfant"/>
              </a:rPr>
              <a:t>push</a:t>
            </a:r>
          </a:p>
          <a:p>
            <a:pPr marL="0" indent="0" algn="ctr">
              <a:buNone/>
            </a:pPr>
            <a:r>
              <a:rPr lang="en-GB" sz="4000" dirty="0" smtClean="0">
                <a:latin typeface="SassoonPrimaryInfant"/>
              </a:rPr>
              <a:t>pull</a:t>
            </a:r>
          </a:p>
          <a:p>
            <a:pPr marL="0" indent="0" algn="ctr">
              <a:buNone/>
            </a:pPr>
            <a:r>
              <a:rPr lang="en-GB" sz="4000" dirty="0" smtClean="0">
                <a:latin typeface="SassoonPrimaryInfant"/>
              </a:rPr>
              <a:t>full </a:t>
            </a:r>
          </a:p>
          <a:p>
            <a:pPr marL="0" indent="0" algn="ctr">
              <a:buNone/>
            </a:pPr>
            <a:r>
              <a:rPr lang="en-GB" sz="4000" dirty="0" smtClean="0">
                <a:latin typeface="SassoonPrimaryInfant"/>
              </a:rPr>
              <a:t>all</a:t>
            </a:r>
            <a:r>
              <a:rPr lang="en-GB" sz="4000" dirty="0" smtClean="0">
                <a:latin typeface="SassoonPrimaryInfant"/>
              </a:rPr>
              <a:t> </a:t>
            </a:r>
            <a:endParaRPr lang="en-GB" sz="4000" dirty="0" smtClean="0">
              <a:latin typeface="SassoonPrimaryInfant"/>
            </a:endParaRPr>
          </a:p>
          <a:p>
            <a:pPr marL="0" indent="0" algn="ctr">
              <a:buNone/>
            </a:pPr>
            <a:endParaRPr lang="en-GB" sz="3500" dirty="0" smtClean="0">
              <a:latin typeface="SassoonPrimaryInfant"/>
            </a:endParaRPr>
          </a:p>
          <a:p>
            <a:pPr marL="0" indent="0" algn="ctr">
              <a:buNone/>
            </a:pPr>
            <a:r>
              <a:rPr lang="en-GB" sz="3500" dirty="0" smtClean="0">
                <a:latin typeface="SassoonPrimaryInfant"/>
              </a:rPr>
              <a:t>Memory test!</a:t>
            </a:r>
            <a:endParaRPr lang="en-GB" sz="3500" dirty="0"/>
          </a:p>
        </p:txBody>
      </p:sp>
    </p:spTree>
    <p:extLst>
      <p:ext uri="{BB962C8B-B14F-4D97-AF65-F5344CB8AC3E}">
        <p14:creationId xmlns:p14="http://schemas.microsoft.com/office/powerpoint/2010/main" val="1324075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SassoonPrimaryInfant" pitchFamily="2" charset="0"/>
              </a:rPr>
              <a:t>How did you get on?</a:t>
            </a:r>
            <a:endParaRPr lang="en-GB" dirty="0">
              <a:latin typeface="SassoonPrimaryInfant" pitchFamily="2" charset="0"/>
            </a:endParaRPr>
          </a:p>
        </p:txBody>
      </p:sp>
      <p:sp>
        <p:nvSpPr>
          <p:cNvPr id="3" name="Content Placeholder 2"/>
          <p:cNvSpPr>
            <a:spLocks noGrp="1"/>
          </p:cNvSpPr>
          <p:nvPr>
            <p:ph idx="1"/>
          </p:nvPr>
        </p:nvSpPr>
        <p:spPr>
          <a:xfrm>
            <a:off x="457200" y="1600200"/>
            <a:ext cx="8229600" cy="4997152"/>
          </a:xfrm>
        </p:spPr>
        <p:txBody>
          <a:bodyPr>
            <a:normAutofit fontScale="92500" lnSpcReduction="20000"/>
          </a:bodyPr>
          <a:lstStyle/>
          <a:p>
            <a:pPr marL="0" indent="0" algn="ctr">
              <a:buNone/>
            </a:pPr>
            <a:r>
              <a:rPr lang="en-GB" sz="5400" dirty="0">
                <a:latin typeface="SassoonPrimaryInfant"/>
              </a:rPr>
              <a:t>put</a:t>
            </a:r>
          </a:p>
          <a:p>
            <a:pPr marL="0" indent="0" algn="ctr">
              <a:buNone/>
            </a:pPr>
            <a:r>
              <a:rPr lang="en-GB" sz="5400" dirty="0">
                <a:latin typeface="SassoonPrimaryInfant"/>
              </a:rPr>
              <a:t>push</a:t>
            </a:r>
          </a:p>
          <a:p>
            <a:pPr marL="0" indent="0" algn="ctr">
              <a:buNone/>
            </a:pPr>
            <a:r>
              <a:rPr lang="en-GB" sz="5400" dirty="0">
                <a:latin typeface="SassoonPrimaryInfant"/>
              </a:rPr>
              <a:t>pull</a:t>
            </a:r>
          </a:p>
          <a:p>
            <a:pPr marL="0" indent="0" algn="ctr">
              <a:buNone/>
            </a:pPr>
            <a:r>
              <a:rPr lang="en-GB" sz="5400" dirty="0">
                <a:latin typeface="SassoonPrimaryInfant"/>
              </a:rPr>
              <a:t>full </a:t>
            </a:r>
          </a:p>
          <a:p>
            <a:pPr marL="0" indent="0" algn="ctr">
              <a:buNone/>
            </a:pPr>
            <a:r>
              <a:rPr lang="en-GB" sz="5400" dirty="0">
                <a:latin typeface="SassoonPrimaryInfant"/>
              </a:rPr>
              <a:t>all </a:t>
            </a:r>
          </a:p>
          <a:p>
            <a:pPr marL="0" indent="0" algn="ctr">
              <a:buNone/>
            </a:pPr>
            <a:endParaRPr lang="en-GB" sz="3500" dirty="0" smtClean="0">
              <a:latin typeface="SassoonPrimaryInfant"/>
            </a:endParaRPr>
          </a:p>
          <a:p>
            <a:pPr marL="0" indent="0" algn="ctr">
              <a:buNone/>
            </a:pPr>
            <a:r>
              <a:rPr lang="en-GB" sz="3500" dirty="0" smtClean="0">
                <a:latin typeface="SassoonPrimaryInfant"/>
              </a:rPr>
              <a:t>These are our focus words for this week!</a:t>
            </a:r>
            <a:endParaRPr lang="en-GB" sz="3500" dirty="0"/>
          </a:p>
        </p:txBody>
      </p:sp>
    </p:spTree>
    <p:extLst>
      <p:ext uri="{BB962C8B-B14F-4D97-AF65-F5344CB8AC3E}">
        <p14:creationId xmlns:p14="http://schemas.microsoft.com/office/powerpoint/2010/main" val="3765843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SassoonPrimaryInfant" pitchFamily="2" charset="0"/>
              </a:rPr>
              <a:t>Which sound did we look at yesterday?</a:t>
            </a:r>
            <a:endParaRPr lang="en-GB" dirty="0">
              <a:latin typeface="SassoonPrimaryInfant" pitchFamily="2" charset="0"/>
            </a:endParaRPr>
          </a:p>
        </p:txBody>
      </p:sp>
      <p:sp>
        <p:nvSpPr>
          <p:cNvPr id="3" name="Content Placeholder 2"/>
          <p:cNvSpPr>
            <a:spLocks noGrp="1"/>
          </p:cNvSpPr>
          <p:nvPr>
            <p:ph idx="1"/>
          </p:nvPr>
        </p:nvSpPr>
        <p:spPr/>
        <p:txBody>
          <a:bodyPr/>
          <a:lstStyle/>
          <a:p>
            <a:pPr marL="0" indent="0" algn="ctr">
              <a:buNone/>
            </a:pPr>
            <a:r>
              <a:rPr lang="en-GB" sz="6000" dirty="0" err="1">
                <a:solidFill>
                  <a:srgbClr val="FF0000"/>
                </a:solidFill>
                <a:latin typeface="SassoonPrimaryInfant"/>
              </a:rPr>
              <a:t>e</a:t>
            </a:r>
            <a:r>
              <a:rPr lang="en-GB" sz="6000" dirty="0" err="1" smtClean="0">
                <a:solidFill>
                  <a:srgbClr val="FF0000"/>
                </a:solidFill>
                <a:latin typeface="SassoonPrimaryInfant"/>
              </a:rPr>
              <a:t>e</a:t>
            </a:r>
            <a:r>
              <a:rPr lang="en-GB" sz="6000" dirty="0" smtClean="0">
                <a:solidFill>
                  <a:srgbClr val="FF0000"/>
                </a:solidFill>
                <a:latin typeface="SassoonPrimaryInfant"/>
              </a:rPr>
              <a:t>  </a:t>
            </a:r>
            <a:r>
              <a:rPr lang="en-GB" sz="6000" dirty="0" err="1" smtClean="0">
                <a:solidFill>
                  <a:srgbClr val="FF0000"/>
                </a:solidFill>
                <a:latin typeface="SassoonPrimaryInfant"/>
              </a:rPr>
              <a:t>ea</a:t>
            </a:r>
            <a:r>
              <a:rPr lang="en-GB" sz="6000" dirty="0" smtClean="0">
                <a:solidFill>
                  <a:srgbClr val="FF0000"/>
                </a:solidFill>
                <a:latin typeface="SassoonPrimaryInfant"/>
              </a:rPr>
              <a:t>  e-e  </a:t>
            </a:r>
            <a:r>
              <a:rPr lang="en-GB" sz="6000" dirty="0" err="1" smtClean="0">
                <a:solidFill>
                  <a:srgbClr val="FF0000"/>
                </a:solidFill>
                <a:latin typeface="SassoonPrimaryInfant"/>
              </a:rPr>
              <a:t>ey</a:t>
            </a:r>
            <a:r>
              <a:rPr lang="en-GB" sz="6000" dirty="0" smtClean="0">
                <a:solidFill>
                  <a:srgbClr val="FF0000"/>
                </a:solidFill>
                <a:latin typeface="SassoonPrimaryInfant"/>
              </a:rPr>
              <a:t>  y</a:t>
            </a:r>
            <a:endParaRPr lang="en-GB" sz="6000" dirty="0" smtClean="0">
              <a:solidFill>
                <a:srgbClr val="FF0000"/>
              </a:solidFill>
              <a:latin typeface="SassoonPrimaryInfant"/>
            </a:endParaRPr>
          </a:p>
          <a:p>
            <a:pPr marL="0" indent="0">
              <a:buNone/>
            </a:pPr>
            <a:r>
              <a:rPr lang="en-GB" sz="3600" dirty="0" smtClean="0">
                <a:latin typeface="SassoonPrimaryInfant"/>
              </a:rPr>
              <a:t>Can you read these words from yesterday? Can you add the sound buttons?</a:t>
            </a:r>
          </a:p>
          <a:p>
            <a:pPr marL="0" indent="0" algn="ctr">
              <a:buNone/>
            </a:pPr>
            <a:r>
              <a:rPr lang="en-GB" sz="5400" dirty="0">
                <a:solidFill>
                  <a:srgbClr val="FF0000"/>
                </a:solidFill>
                <a:latin typeface="SassoonPrimaryInfant"/>
              </a:rPr>
              <a:t>t</a:t>
            </a:r>
            <a:r>
              <a:rPr lang="en-GB" sz="5400" dirty="0" smtClean="0">
                <a:solidFill>
                  <a:srgbClr val="FF0000"/>
                </a:solidFill>
                <a:latin typeface="SassoonPrimaryInfant"/>
              </a:rPr>
              <a:t>ree   speak   extreme</a:t>
            </a:r>
          </a:p>
          <a:p>
            <a:pPr marL="0" indent="0" algn="ctr">
              <a:buNone/>
            </a:pPr>
            <a:r>
              <a:rPr lang="en-GB" sz="5400" dirty="0">
                <a:solidFill>
                  <a:srgbClr val="FF0000"/>
                </a:solidFill>
                <a:latin typeface="SassoonPrimaryInfant"/>
              </a:rPr>
              <a:t>p</a:t>
            </a:r>
            <a:r>
              <a:rPr lang="en-GB" sz="5400" dirty="0" smtClean="0">
                <a:solidFill>
                  <a:srgbClr val="FF0000"/>
                </a:solidFill>
                <a:latin typeface="SassoonPrimaryInfant"/>
              </a:rPr>
              <a:t>arsley   fairy</a:t>
            </a:r>
            <a:endParaRPr lang="pt-BR" sz="5400" dirty="0" smtClean="0">
              <a:solidFill>
                <a:srgbClr val="009300"/>
              </a:solidFill>
              <a:latin typeface="SassoonPrimaryInfant"/>
            </a:endParaRPr>
          </a:p>
          <a:p>
            <a:pPr marL="0" indent="0">
              <a:buNone/>
            </a:pPr>
            <a:endParaRPr lang="en-GB" dirty="0"/>
          </a:p>
        </p:txBody>
      </p:sp>
    </p:spTree>
    <p:extLst>
      <p:ext uri="{BB962C8B-B14F-4D97-AF65-F5344CB8AC3E}">
        <p14:creationId xmlns:p14="http://schemas.microsoft.com/office/powerpoint/2010/main" val="3889949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SassoonPrimaryInfant" pitchFamily="2" charset="0"/>
              </a:rPr>
              <a:t>Not all words with </a:t>
            </a:r>
            <a:r>
              <a:rPr lang="en-GB" dirty="0" err="1" smtClean="0">
                <a:latin typeface="SassoonPrimaryInfant" pitchFamily="2" charset="0"/>
              </a:rPr>
              <a:t>ee</a:t>
            </a:r>
            <a:r>
              <a:rPr lang="en-GB" dirty="0" smtClean="0">
                <a:latin typeface="SassoonPrimaryInfant" pitchFamily="2" charset="0"/>
              </a:rPr>
              <a:t>/</a:t>
            </a:r>
            <a:r>
              <a:rPr lang="en-GB" dirty="0" err="1" smtClean="0">
                <a:latin typeface="SassoonPrimaryInfant" pitchFamily="2" charset="0"/>
              </a:rPr>
              <a:t>ea</a:t>
            </a:r>
            <a:r>
              <a:rPr lang="en-GB" dirty="0" smtClean="0">
                <a:latin typeface="SassoonPrimaryInfant" pitchFamily="2" charset="0"/>
              </a:rPr>
              <a:t>/e-e/</a:t>
            </a:r>
            <a:r>
              <a:rPr lang="en-GB" dirty="0" err="1" smtClean="0">
                <a:latin typeface="SassoonPrimaryInfant" pitchFamily="2" charset="0"/>
              </a:rPr>
              <a:t>ey</a:t>
            </a:r>
            <a:r>
              <a:rPr lang="en-GB" dirty="0" smtClean="0">
                <a:latin typeface="SassoonPrimaryInfant" pitchFamily="2" charset="0"/>
              </a:rPr>
              <a:t>/y</a:t>
            </a:r>
            <a:r>
              <a:rPr lang="en-GB" dirty="0" smtClean="0">
                <a:latin typeface="SassoonPrimaryInfant" pitchFamily="2" charset="0"/>
              </a:rPr>
              <a:t> </a:t>
            </a:r>
            <a:r>
              <a:rPr lang="en-GB" dirty="0" smtClean="0">
                <a:latin typeface="SassoonPrimaryInfant" pitchFamily="2" charset="0"/>
              </a:rPr>
              <a:t>are real words!</a:t>
            </a:r>
            <a:endParaRPr lang="en-GB" dirty="0">
              <a:latin typeface="SassoonPrimaryInfant" pitchFamily="2" charset="0"/>
            </a:endParaRPr>
          </a:p>
        </p:txBody>
      </p:sp>
      <p:sp>
        <p:nvSpPr>
          <p:cNvPr id="3" name="Content Placeholder 2"/>
          <p:cNvSpPr>
            <a:spLocks noGrp="1"/>
          </p:cNvSpPr>
          <p:nvPr>
            <p:ph idx="1"/>
          </p:nvPr>
        </p:nvSpPr>
        <p:spPr/>
        <p:txBody>
          <a:bodyPr>
            <a:normAutofit/>
          </a:bodyPr>
          <a:lstStyle/>
          <a:p>
            <a:r>
              <a:rPr lang="en-GB" sz="4000" dirty="0" smtClean="0">
                <a:latin typeface="SassoonPrimaryInfant" pitchFamily="2" charset="0"/>
              </a:rPr>
              <a:t>If you see an alien next to a word…</a:t>
            </a:r>
          </a:p>
          <a:p>
            <a:endParaRPr lang="en-GB" sz="4000" dirty="0" smtClean="0">
              <a:latin typeface="SassoonPrimaryInfant" pitchFamily="2" charset="0"/>
            </a:endParaRPr>
          </a:p>
          <a:p>
            <a:r>
              <a:rPr lang="en-GB" sz="4000" dirty="0" smtClean="0">
                <a:latin typeface="SassoonPrimaryInfant" pitchFamily="2" charset="0"/>
              </a:rPr>
              <a:t>…it is trying to trick you by pretending to be a word you know.</a:t>
            </a:r>
          </a:p>
          <a:p>
            <a:r>
              <a:rPr lang="en-GB" sz="4000" dirty="0" smtClean="0">
                <a:latin typeface="SassoonPrimaryInfant" pitchFamily="2" charset="0"/>
              </a:rPr>
              <a:t>So when you see an alien…</a:t>
            </a:r>
          </a:p>
          <a:p>
            <a:r>
              <a:rPr lang="en-GB" sz="4000" dirty="0" smtClean="0">
                <a:latin typeface="SassoonPrimaryInfant" pitchFamily="2" charset="0"/>
              </a:rPr>
              <a:t>You MUST sound it out!</a:t>
            </a:r>
            <a:endParaRPr lang="en-GB" sz="4000" dirty="0">
              <a:latin typeface="SassoonPrimaryInfant" pitchFamily="2"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204864"/>
            <a:ext cx="6572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2181051"/>
            <a:ext cx="800100"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4750" y="2204864"/>
            <a:ext cx="857250"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2080" y="2242964"/>
            <a:ext cx="809625" cy="97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4672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500" fill="hold"/>
                                        <p:tgtEl>
                                          <p:spTgt spid="1026"/>
                                        </p:tgtEl>
                                        <p:attrNameLst>
                                          <p:attrName>ppt_x</p:attrName>
                                        </p:attrNameLst>
                                      </p:cBhvr>
                                      <p:tavLst>
                                        <p:tav tm="0">
                                          <p:val>
                                            <p:strVal val="#ppt_x"/>
                                          </p:val>
                                        </p:tav>
                                        <p:tav tm="100000">
                                          <p:val>
                                            <p:strVal val="#ppt_x"/>
                                          </p:val>
                                        </p:tav>
                                      </p:tavLst>
                                    </p:anim>
                                    <p:anim calcmode="lin" valueType="num">
                                      <p:cBhvr additive="base">
                                        <p:cTn id="14" dur="500" fill="hold"/>
                                        <p:tgtEl>
                                          <p:spTgt spid="1026"/>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027"/>
                                        </p:tgtEl>
                                        <p:attrNameLst>
                                          <p:attrName>style.visibility</p:attrName>
                                        </p:attrNameLst>
                                      </p:cBhvr>
                                      <p:to>
                                        <p:strVal val="visible"/>
                                      </p:to>
                                    </p:set>
                                    <p:anim calcmode="lin" valueType="num">
                                      <p:cBhvr additive="base">
                                        <p:cTn id="17" dur="500" fill="hold"/>
                                        <p:tgtEl>
                                          <p:spTgt spid="1027"/>
                                        </p:tgtEl>
                                        <p:attrNameLst>
                                          <p:attrName>ppt_x</p:attrName>
                                        </p:attrNameLst>
                                      </p:cBhvr>
                                      <p:tavLst>
                                        <p:tav tm="0">
                                          <p:val>
                                            <p:strVal val="#ppt_x"/>
                                          </p:val>
                                        </p:tav>
                                        <p:tav tm="100000">
                                          <p:val>
                                            <p:strVal val="#ppt_x"/>
                                          </p:val>
                                        </p:tav>
                                      </p:tavLst>
                                    </p:anim>
                                    <p:anim calcmode="lin" valueType="num">
                                      <p:cBhvr additive="base">
                                        <p:cTn id="18" dur="500" fill="hold"/>
                                        <p:tgtEl>
                                          <p:spTgt spid="1027"/>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028"/>
                                        </p:tgtEl>
                                        <p:attrNameLst>
                                          <p:attrName>style.visibility</p:attrName>
                                        </p:attrNameLst>
                                      </p:cBhvr>
                                      <p:to>
                                        <p:strVal val="visible"/>
                                      </p:to>
                                    </p:set>
                                    <p:anim calcmode="lin" valueType="num">
                                      <p:cBhvr additive="base">
                                        <p:cTn id="21" dur="500" fill="hold"/>
                                        <p:tgtEl>
                                          <p:spTgt spid="1028"/>
                                        </p:tgtEl>
                                        <p:attrNameLst>
                                          <p:attrName>ppt_x</p:attrName>
                                        </p:attrNameLst>
                                      </p:cBhvr>
                                      <p:tavLst>
                                        <p:tav tm="0">
                                          <p:val>
                                            <p:strVal val="#ppt_x"/>
                                          </p:val>
                                        </p:tav>
                                        <p:tav tm="100000">
                                          <p:val>
                                            <p:strVal val="#ppt_x"/>
                                          </p:val>
                                        </p:tav>
                                      </p:tavLst>
                                    </p:anim>
                                    <p:anim calcmode="lin" valueType="num">
                                      <p:cBhvr additive="base">
                                        <p:cTn id="22" dur="500" fill="hold"/>
                                        <p:tgtEl>
                                          <p:spTgt spid="1028"/>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029"/>
                                        </p:tgtEl>
                                        <p:attrNameLst>
                                          <p:attrName>style.visibility</p:attrName>
                                        </p:attrNameLst>
                                      </p:cBhvr>
                                      <p:to>
                                        <p:strVal val="visible"/>
                                      </p:to>
                                    </p:set>
                                    <p:anim calcmode="lin" valueType="num">
                                      <p:cBhvr additive="base">
                                        <p:cTn id="25" dur="500" fill="hold"/>
                                        <p:tgtEl>
                                          <p:spTgt spid="1029"/>
                                        </p:tgtEl>
                                        <p:attrNameLst>
                                          <p:attrName>ppt_x</p:attrName>
                                        </p:attrNameLst>
                                      </p:cBhvr>
                                      <p:tavLst>
                                        <p:tav tm="0">
                                          <p:val>
                                            <p:strVal val="#ppt_x"/>
                                          </p:val>
                                        </p:tav>
                                        <p:tav tm="100000">
                                          <p:val>
                                            <p:strVal val="#ppt_x"/>
                                          </p:val>
                                        </p:tav>
                                      </p:tavLst>
                                    </p:anim>
                                    <p:anim calcmode="lin" valueType="num">
                                      <p:cBhvr additive="base">
                                        <p:cTn id="26" dur="500" fill="hold"/>
                                        <p:tgtEl>
                                          <p:spTgt spid="102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additive="base">
                                        <p:cTn id="4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440160"/>
          </a:xfrm>
        </p:spPr>
        <p:txBody>
          <a:bodyPr>
            <a:normAutofit/>
          </a:bodyPr>
          <a:lstStyle/>
          <a:p>
            <a:r>
              <a:rPr lang="en-GB" dirty="0" smtClean="0">
                <a:solidFill>
                  <a:srgbClr val="000000"/>
                </a:solidFill>
                <a:latin typeface="SassoonPrimaryInfant" pitchFamily="2" charset="0"/>
              </a:rPr>
              <a:t>See if you can read these words.</a:t>
            </a:r>
            <a:r>
              <a:rPr lang="en-GB" dirty="0" smtClean="0">
                <a:solidFill>
                  <a:srgbClr val="000000"/>
                </a:solidFill>
              </a:rPr>
              <a:t/>
            </a:r>
            <a:br>
              <a:rPr lang="en-GB" dirty="0" smtClean="0">
                <a:solidFill>
                  <a:srgbClr val="000000"/>
                </a:solidFill>
              </a:rPr>
            </a:br>
            <a:endParaRPr lang="en-GB" dirty="0"/>
          </a:p>
        </p:txBody>
      </p:sp>
      <p:sp>
        <p:nvSpPr>
          <p:cNvPr id="3" name="Content Placeholder 2"/>
          <p:cNvSpPr>
            <a:spLocks noGrp="1"/>
          </p:cNvSpPr>
          <p:nvPr>
            <p:ph idx="1"/>
          </p:nvPr>
        </p:nvSpPr>
        <p:spPr>
          <a:xfrm>
            <a:off x="179512" y="1844824"/>
            <a:ext cx="8712968" cy="4824536"/>
          </a:xfrm>
        </p:spPr>
        <p:txBody>
          <a:bodyPr>
            <a:normAutofit/>
          </a:bodyPr>
          <a:lstStyle/>
          <a:p>
            <a:pPr marL="0" indent="0" algn="ctr">
              <a:buNone/>
            </a:pPr>
            <a:r>
              <a:rPr lang="en-GB" sz="3600" dirty="0" smtClean="0">
                <a:solidFill>
                  <a:srgbClr val="FF0000"/>
                </a:solidFill>
                <a:latin typeface="SassoonPrimaryInfant" pitchFamily="2" charset="0"/>
              </a:rPr>
              <a:t>seed             </a:t>
            </a:r>
            <a:r>
              <a:rPr lang="en-GB" sz="3600" dirty="0" err="1" smtClean="0">
                <a:solidFill>
                  <a:srgbClr val="FF0000"/>
                </a:solidFill>
                <a:latin typeface="SassoonPrimaryInfant" pitchFamily="2" charset="0"/>
              </a:rPr>
              <a:t>dreav</a:t>
            </a:r>
            <a:r>
              <a:rPr lang="en-GB" sz="3600" dirty="0" smtClean="0">
                <a:solidFill>
                  <a:srgbClr val="FF0000"/>
                </a:solidFill>
                <a:latin typeface="SassoonPrimaryInfant" pitchFamily="2" charset="0"/>
              </a:rPr>
              <a:t>      theme        </a:t>
            </a:r>
            <a:endParaRPr lang="en-GB" sz="3600" dirty="0" smtClean="0">
              <a:solidFill>
                <a:srgbClr val="FF0000"/>
              </a:solidFill>
              <a:latin typeface="SassoonPrimaryInfant" pitchFamily="2" charset="0"/>
            </a:endParaRPr>
          </a:p>
          <a:p>
            <a:pPr marL="0" indent="0">
              <a:buNone/>
            </a:pPr>
            <a:endParaRPr lang="en-GB" sz="3600" dirty="0">
              <a:solidFill>
                <a:srgbClr val="0000FF"/>
              </a:solidFill>
              <a:latin typeface="SassoonPrimaryInfant" pitchFamily="2" charset="0"/>
            </a:endParaRPr>
          </a:p>
          <a:p>
            <a:pPr marL="0" indent="0">
              <a:buNone/>
            </a:pPr>
            <a:r>
              <a:rPr lang="en-GB" sz="3600" dirty="0" smtClean="0">
                <a:latin typeface="SassoonPrimaryInfant" pitchFamily="2" charset="0"/>
              </a:rPr>
              <a:t>      </a:t>
            </a:r>
            <a:r>
              <a:rPr lang="en-GB" sz="3600" dirty="0" err="1" smtClean="0">
                <a:latin typeface="SassoonPrimaryInfant" pitchFamily="2" charset="0"/>
              </a:rPr>
              <a:t>wefe</a:t>
            </a:r>
            <a:r>
              <a:rPr lang="en-GB" sz="3600" dirty="0" smtClean="0">
                <a:latin typeface="SassoonPrimaryInfant" pitchFamily="2" charset="0"/>
              </a:rPr>
              <a:t>         </a:t>
            </a:r>
            <a:r>
              <a:rPr lang="en-GB" sz="3600" dirty="0" smtClean="0">
                <a:latin typeface="SassoonPrimaryInfant" pitchFamily="2" charset="0"/>
              </a:rPr>
              <a:t>turkey</a:t>
            </a:r>
            <a:r>
              <a:rPr lang="en-GB" sz="3600" dirty="0" smtClean="0">
                <a:latin typeface="SassoonPrimaryInfant" pitchFamily="2" charset="0"/>
              </a:rPr>
              <a:t>               </a:t>
            </a:r>
            <a:r>
              <a:rPr lang="en-GB" sz="3600" dirty="0" err="1" smtClean="0">
                <a:latin typeface="SassoonPrimaryInfant" pitchFamily="2" charset="0"/>
              </a:rPr>
              <a:t>frenby</a:t>
            </a:r>
            <a:r>
              <a:rPr lang="en-GB" sz="3600" dirty="0" smtClean="0">
                <a:latin typeface="SassoonPrimaryInfant" pitchFamily="2" charset="0"/>
              </a:rPr>
              <a:t> </a:t>
            </a:r>
            <a:endParaRPr lang="en-GB" sz="3600" dirty="0" smtClean="0">
              <a:latin typeface="SassoonPrimaryInfant" pitchFamily="2" charset="0"/>
            </a:endParaRPr>
          </a:p>
          <a:p>
            <a:pPr marL="0" indent="0">
              <a:buNone/>
            </a:pPr>
            <a:endParaRPr lang="en-GB" sz="3600" dirty="0">
              <a:latin typeface="SassoonPrimaryInfant" pitchFamily="2" charset="0"/>
            </a:endParaRPr>
          </a:p>
          <a:p>
            <a:pPr marL="0" indent="0">
              <a:buNone/>
            </a:pPr>
            <a:r>
              <a:rPr lang="en-GB" sz="3600" dirty="0" smtClean="0">
                <a:latin typeface="SassoonPrimaryInfant" pitchFamily="2" charset="0"/>
              </a:rPr>
              <a:t>           </a:t>
            </a:r>
            <a:r>
              <a:rPr lang="en-GB" sz="3600" dirty="0" smtClean="0">
                <a:solidFill>
                  <a:srgbClr val="0070C0"/>
                </a:solidFill>
                <a:latin typeface="SassoonPrimaryInfant" pitchFamily="2" charset="0"/>
              </a:rPr>
              <a:t>sweet</a:t>
            </a:r>
            <a:r>
              <a:rPr lang="en-GB" sz="3600" dirty="0" smtClean="0">
                <a:solidFill>
                  <a:srgbClr val="0070C0"/>
                </a:solidFill>
                <a:latin typeface="SassoonPrimaryInfant" pitchFamily="2" charset="0"/>
              </a:rPr>
              <a:t>        </a:t>
            </a:r>
            <a:r>
              <a:rPr lang="en-GB" sz="3600" dirty="0" err="1" smtClean="0">
                <a:solidFill>
                  <a:srgbClr val="0070C0"/>
                </a:solidFill>
                <a:latin typeface="SassoonPrimaryInfant" pitchFamily="2" charset="0"/>
              </a:rPr>
              <a:t>fleve</a:t>
            </a:r>
            <a:r>
              <a:rPr lang="en-GB" sz="3600" dirty="0" smtClean="0">
                <a:solidFill>
                  <a:srgbClr val="0070C0"/>
                </a:solidFill>
                <a:latin typeface="SassoonPrimaryInfant" pitchFamily="2" charset="0"/>
              </a:rPr>
              <a:t>    meat        </a:t>
            </a:r>
            <a:r>
              <a:rPr lang="en-GB" sz="3600" dirty="0" err="1" smtClean="0">
                <a:solidFill>
                  <a:srgbClr val="0070C0"/>
                </a:solidFill>
                <a:latin typeface="SassoonPrimaryInfant" pitchFamily="2" charset="0"/>
              </a:rPr>
              <a:t>roovey</a:t>
            </a:r>
            <a:r>
              <a:rPr lang="en-GB" sz="3600" dirty="0" smtClean="0">
                <a:solidFill>
                  <a:srgbClr val="0070C0"/>
                </a:solidFill>
                <a:latin typeface="SassoonPrimaryInfant" pitchFamily="2" charset="0"/>
              </a:rPr>
              <a:t>    </a:t>
            </a:r>
            <a:endParaRPr lang="en-GB" sz="3600" dirty="0" smtClean="0">
              <a:solidFill>
                <a:srgbClr val="0070C0"/>
              </a:solidFill>
              <a:latin typeface="SassoonPrimaryInfant" pitchFamily="2" charset="0"/>
            </a:endParaRPr>
          </a:p>
          <a:p>
            <a:pPr marL="0" indent="0">
              <a:buNone/>
            </a:pPr>
            <a:endParaRPr lang="en-GB" sz="3600" dirty="0">
              <a:latin typeface="SassoonPrimaryInfant" pitchFamily="2" charset="0"/>
            </a:endParaRPr>
          </a:p>
          <a:p>
            <a:pPr marL="0" indent="0">
              <a:buNone/>
            </a:pPr>
            <a:r>
              <a:rPr lang="en-GB" sz="3600" dirty="0" smtClean="0">
                <a:latin typeface="SassoonPrimaryInfant" pitchFamily="2" charset="0"/>
              </a:rPr>
              <a:t>       </a:t>
            </a:r>
            <a:r>
              <a:rPr lang="en-GB" sz="3600" dirty="0" smtClean="0">
                <a:latin typeface="SassoonPrimaryInfant" pitchFamily="2" charset="0"/>
              </a:rPr>
              <a:t>beach</a:t>
            </a:r>
            <a:r>
              <a:rPr lang="en-GB" sz="3600" dirty="0" smtClean="0">
                <a:latin typeface="SassoonPrimaryInfant" pitchFamily="2" charset="0"/>
              </a:rPr>
              <a:t>        </a:t>
            </a:r>
            <a:r>
              <a:rPr lang="en-GB" sz="3600" dirty="0" smtClean="0">
                <a:latin typeface="SassoonPrimaryInfant" pitchFamily="2" charset="0"/>
              </a:rPr>
              <a:t>twee</a:t>
            </a:r>
            <a:r>
              <a:rPr lang="en-GB" sz="3600" dirty="0" smtClean="0">
                <a:latin typeface="SassoonPrimaryInfant" pitchFamily="2" charset="0"/>
              </a:rPr>
              <a:t>p      extreme</a:t>
            </a:r>
            <a:endParaRPr lang="en-GB" sz="3600" dirty="0" smtClean="0">
              <a:latin typeface="SassoonPrimaryInfant" pitchFamily="2"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780928"/>
            <a:ext cx="800100" cy="1178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896" y="1628800"/>
            <a:ext cx="6572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8104" y="2951402"/>
            <a:ext cx="857250"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52554" y="4241975"/>
            <a:ext cx="809625" cy="97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55776" y="5595108"/>
            <a:ext cx="828675" cy="105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16216" y="4257092"/>
            <a:ext cx="704850" cy="97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5531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500" fill="hold"/>
                                        <p:tgtEl>
                                          <p:spTgt spid="7"/>
                                        </p:tgtEl>
                                        <p:attrNameLst>
                                          <p:attrName>ppt_x</p:attrName>
                                        </p:attrNameLst>
                                      </p:cBhvr>
                                      <p:tavLst>
                                        <p:tav tm="0">
                                          <p:val>
                                            <p:strVal val="#ppt_x"/>
                                          </p:val>
                                        </p:tav>
                                        <p:tav tm="100000">
                                          <p:val>
                                            <p:strVal val="#ppt_x"/>
                                          </p:val>
                                        </p:tav>
                                      </p:tavLst>
                                    </p:anim>
                                    <p:anim calcmode="lin" valueType="num">
                                      <p:cBhvr additive="base">
                                        <p:cTn id="42" dur="500" fill="hold"/>
                                        <p:tgtEl>
                                          <p:spTgt spid="7"/>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additive="base">
                                        <p:cTn id="45" dur="500" fill="hold"/>
                                        <p:tgtEl>
                                          <p:spTgt spid="8"/>
                                        </p:tgtEl>
                                        <p:attrNameLst>
                                          <p:attrName>ppt_x</p:attrName>
                                        </p:attrNameLst>
                                      </p:cBhvr>
                                      <p:tavLst>
                                        <p:tav tm="0">
                                          <p:val>
                                            <p:strVal val="#ppt_x"/>
                                          </p:val>
                                        </p:tav>
                                        <p:tav tm="100000">
                                          <p:val>
                                            <p:strVal val="#ppt_x"/>
                                          </p:val>
                                        </p:tav>
                                      </p:tavLst>
                                    </p:anim>
                                    <p:anim calcmode="lin" valueType="num">
                                      <p:cBhvr additive="base">
                                        <p:cTn id="46" dur="500" fill="hold"/>
                                        <p:tgtEl>
                                          <p:spTgt spid="8"/>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SassoonPrimaryInfant" pitchFamily="2" charset="0"/>
              </a:rPr>
              <a:t>Spot </a:t>
            </a:r>
            <a:r>
              <a:rPr lang="en-GB" dirty="0" smtClean="0">
                <a:latin typeface="SassoonPrimaryInfant" pitchFamily="2" charset="0"/>
              </a:rPr>
              <a:t>the </a:t>
            </a:r>
            <a:r>
              <a:rPr lang="en-GB" dirty="0" err="1" smtClean="0">
                <a:solidFill>
                  <a:srgbClr val="FF0000"/>
                </a:solidFill>
                <a:latin typeface="SassoonPrimaryInfant" pitchFamily="2" charset="0"/>
              </a:rPr>
              <a:t>ee</a:t>
            </a:r>
            <a:r>
              <a:rPr lang="en-GB" dirty="0" smtClean="0">
                <a:solidFill>
                  <a:srgbClr val="FF0000"/>
                </a:solidFill>
                <a:latin typeface="SassoonPrimaryInfant" pitchFamily="2" charset="0"/>
              </a:rPr>
              <a:t>/</a:t>
            </a:r>
            <a:r>
              <a:rPr lang="en-GB" dirty="0" err="1" smtClean="0">
                <a:solidFill>
                  <a:srgbClr val="FF0000"/>
                </a:solidFill>
                <a:latin typeface="SassoonPrimaryInfant" pitchFamily="2" charset="0"/>
              </a:rPr>
              <a:t>ea</a:t>
            </a:r>
            <a:r>
              <a:rPr lang="en-GB" dirty="0" smtClean="0">
                <a:solidFill>
                  <a:srgbClr val="FF0000"/>
                </a:solidFill>
                <a:latin typeface="SassoonPrimaryInfant" pitchFamily="2" charset="0"/>
              </a:rPr>
              <a:t>/</a:t>
            </a:r>
            <a:r>
              <a:rPr lang="en-GB" dirty="0" err="1" smtClean="0">
                <a:solidFill>
                  <a:srgbClr val="FF0000"/>
                </a:solidFill>
                <a:latin typeface="SassoonPrimaryInfant" pitchFamily="2" charset="0"/>
              </a:rPr>
              <a:t>ey</a:t>
            </a:r>
            <a:r>
              <a:rPr lang="en-GB" dirty="0" smtClean="0">
                <a:solidFill>
                  <a:srgbClr val="FF0000"/>
                </a:solidFill>
                <a:latin typeface="SassoonPrimaryInfant" pitchFamily="2" charset="0"/>
              </a:rPr>
              <a:t>/y/e-e</a:t>
            </a:r>
            <a:r>
              <a:rPr lang="en-GB" dirty="0" smtClean="0">
                <a:latin typeface="SassoonPrimaryInfant" pitchFamily="2" charset="0"/>
              </a:rPr>
              <a:t> </a:t>
            </a:r>
            <a:r>
              <a:rPr lang="en-GB" dirty="0" smtClean="0">
                <a:latin typeface="SassoonPrimaryInfant" pitchFamily="2" charset="0"/>
              </a:rPr>
              <a:t>words in this passage</a:t>
            </a:r>
            <a:r>
              <a:rPr lang="en-GB" dirty="0" smtClean="0">
                <a:latin typeface="SassoonPrimaryInfant" pitchFamily="2" charset="0"/>
              </a:rPr>
              <a:t>. (17 I think!)</a:t>
            </a:r>
            <a:endParaRPr lang="en-GB" dirty="0">
              <a:latin typeface="SassoonPrimaryInfant" pitchFamily="2" charset="0"/>
            </a:endParaRPr>
          </a:p>
        </p:txBody>
      </p:sp>
      <p:sp>
        <p:nvSpPr>
          <p:cNvPr id="3" name="Content Placeholder 2"/>
          <p:cNvSpPr>
            <a:spLocks noGrp="1"/>
          </p:cNvSpPr>
          <p:nvPr>
            <p:ph idx="1"/>
          </p:nvPr>
        </p:nvSpPr>
        <p:spPr>
          <a:xfrm>
            <a:off x="457200" y="1600200"/>
            <a:ext cx="8229600" cy="5069160"/>
          </a:xfrm>
        </p:spPr>
        <p:txBody>
          <a:bodyPr>
            <a:normAutofit/>
          </a:bodyPr>
          <a:lstStyle/>
          <a:p>
            <a:pPr marL="0" indent="0">
              <a:buNone/>
            </a:pPr>
            <a:r>
              <a:rPr lang="en-GB" sz="3600" dirty="0" smtClean="0">
                <a:latin typeface="SassoonPrimaryInfant" pitchFamily="2" charset="0"/>
              </a:rPr>
              <a:t>At the weekend, Pete had a dream. He went down to the beach and swam in the sea then he had a ride on a donkey. Next he dug a deep hole in the sand and put his feet in. Then he wanted an ice cream but it was not very cheap and he did not have enough money. Finally his mummy was called extremely loudly and he woke from his sleep.</a:t>
            </a:r>
            <a:endParaRPr lang="en-GB" sz="3600" dirty="0">
              <a:latin typeface="SassoonPrimaryInfant" pitchFamily="2" charset="0"/>
            </a:endParaRPr>
          </a:p>
        </p:txBody>
      </p:sp>
    </p:spTree>
    <p:extLst>
      <p:ext uri="{BB962C8B-B14F-4D97-AF65-F5344CB8AC3E}">
        <p14:creationId xmlns:p14="http://schemas.microsoft.com/office/powerpoint/2010/main" val="483091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SassoonPrimaryInfant" pitchFamily="2" charset="0"/>
              </a:rPr>
              <a:t>Did you find them all?</a:t>
            </a:r>
            <a:endParaRPr lang="en-GB" dirty="0">
              <a:latin typeface="SassoonPrimaryInfant" pitchFamily="2" charset="0"/>
            </a:endParaRPr>
          </a:p>
        </p:txBody>
      </p:sp>
      <p:sp>
        <p:nvSpPr>
          <p:cNvPr id="3" name="Content Placeholder 2"/>
          <p:cNvSpPr>
            <a:spLocks noGrp="1"/>
          </p:cNvSpPr>
          <p:nvPr>
            <p:ph idx="1"/>
          </p:nvPr>
        </p:nvSpPr>
        <p:spPr>
          <a:xfrm>
            <a:off x="457200" y="1600200"/>
            <a:ext cx="8229600" cy="5257800"/>
          </a:xfrm>
        </p:spPr>
        <p:txBody>
          <a:bodyPr>
            <a:normAutofit/>
          </a:bodyPr>
          <a:lstStyle/>
          <a:p>
            <a:pPr marL="0" indent="0">
              <a:buNone/>
            </a:pPr>
            <a:r>
              <a:rPr lang="en-GB" sz="3600" dirty="0">
                <a:latin typeface="SassoonPrimaryInfant" pitchFamily="2" charset="0"/>
              </a:rPr>
              <a:t>At the w</a:t>
            </a:r>
            <a:r>
              <a:rPr lang="en-GB" sz="3600" dirty="0">
                <a:solidFill>
                  <a:srgbClr val="FF0000"/>
                </a:solidFill>
                <a:latin typeface="SassoonPrimaryInfant" pitchFamily="2" charset="0"/>
              </a:rPr>
              <a:t>ee</a:t>
            </a:r>
            <a:r>
              <a:rPr lang="en-GB" sz="3600" dirty="0">
                <a:latin typeface="SassoonPrimaryInfant" pitchFamily="2" charset="0"/>
              </a:rPr>
              <a:t>kend, P</a:t>
            </a:r>
            <a:r>
              <a:rPr lang="en-GB" sz="3600" dirty="0">
                <a:solidFill>
                  <a:srgbClr val="FF0000"/>
                </a:solidFill>
                <a:latin typeface="SassoonPrimaryInfant" pitchFamily="2" charset="0"/>
              </a:rPr>
              <a:t>ete</a:t>
            </a:r>
            <a:r>
              <a:rPr lang="en-GB" sz="3600" dirty="0">
                <a:latin typeface="SassoonPrimaryInfant" pitchFamily="2" charset="0"/>
              </a:rPr>
              <a:t> had a dr</a:t>
            </a:r>
            <a:r>
              <a:rPr lang="en-GB" sz="3600" dirty="0">
                <a:solidFill>
                  <a:srgbClr val="FF0000"/>
                </a:solidFill>
                <a:latin typeface="SassoonPrimaryInfant" pitchFamily="2" charset="0"/>
              </a:rPr>
              <a:t>ea</a:t>
            </a:r>
            <a:r>
              <a:rPr lang="en-GB" sz="3600" dirty="0">
                <a:latin typeface="SassoonPrimaryInfant" pitchFamily="2" charset="0"/>
              </a:rPr>
              <a:t>m. He went down to the b</a:t>
            </a:r>
            <a:r>
              <a:rPr lang="en-GB" sz="3600" dirty="0">
                <a:solidFill>
                  <a:srgbClr val="FF0000"/>
                </a:solidFill>
                <a:latin typeface="SassoonPrimaryInfant" pitchFamily="2" charset="0"/>
              </a:rPr>
              <a:t>ea</a:t>
            </a:r>
            <a:r>
              <a:rPr lang="en-GB" sz="3600" dirty="0">
                <a:latin typeface="SassoonPrimaryInfant" pitchFamily="2" charset="0"/>
              </a:rPr>
              <a:t>ch and swam in the s</a:t>
            </a:r>
            <a:r>
              <a:rPr lang="en-GB" sz="3600" dirty="0">
                <a:solidFill>
                  <a:srgbClr val="FF0000"/>
                </a:solidFill>
                <a:latin typeface="SassoonPrimaryInfant" pitchFamily="2" charset="0"/>
              </a:rPr>
              <a:t>ea</a:t>
            </a:r>
            <a:r>
              <a:rPr lang="en-GB" sz="3600" dirty="0">
                <a:latin typeface="SassoonPrimaryInfant" pitchFamily="2" charset="0"/>
              </a:rPr>
              <a:t> then he had a ride on a donk</a:t>
            </a:r>
            <a:r>
              <a:rPr lang="en-GB" sz="3600" dirty="0">
                <a:solidFill>
                  <a:srgbClr val="FF0000"/>
                </a:solidFill>
                <a:latin typeface="SassoonPrimaryInfant" pitchFamily="2" charset="0"/>
              </a:rPr>
              <a:t>ey</a:t>
            </a:r>
            <a:r>
              <a:rPr lang="en-GB" sz="3600" dirty="0">
                <a:latin typeface="SassoonPrimaryInfant" pitchFamily="2" charset="0"/>
              </a:rPr>
              <a:t>. Next he dug a d</a:t>
            </a:r>
            <a:r>
              <a:rPr lang="en-GB" sz="3600" dirty="0">
                <a:solidFill>
                  <a:srgbClr val="FF0000"/>
                </a:solidFill>
                <a:latin typeface="SassoonPrimaryInfant" pitchFamily="2" charset="0"/>
              </a:rPr>
              <a:t>ee</a:t>
            </a:r>
            <a:r>
              <a:rPr lang="en-GB" sz="3600" dirty="0">
                <a:latin typeface="SassoonPrimaryInfant" pitchFamily="2" charset="0"/>
              </a:rPr>
              <a:t>p hole in the sand and put his f</a:t>
            </a:r>
            <a:r>
              <a:rPr lang="en-GB" sz="3600" dirty="0">
                <a:solidFill>
                  <a:srgbClr val="FF0000"/>
                </a:solidFill>
                <a:latin typeface="SassoonPrimaryInfant" pitchFamily="2" charset="0"/>
              </a:rPr>
              <a:t>ee</a:t>
            </a:r>
            <a:r>
              <a:rPr lang="en-GB" sz="3600" dirty="0">
                <a:latin typeface="SassoonPrimaryInfant" pitchFamily="2" charset="0"/>
              </a:rPr>
              <a:t>t in. Then he wanted an ice cr</a:t>
            </a:r>
            <a:r>
              <a:rPr lang="en-GB" sz="3600" dirty="0">
                <a:solidFill>
                  <a:srgbClr val="FF0000"/>
                </a:solidFill>
                <a:latin typeface="SassoonPrimaryInfant" pitchFamily="2" charset="0"/>
              </a:rPr>
              <a:t>ea</a:t>
            </a:r>
            <a:r>
              <a:rPr lang="en-GB" sz="3600" dirty="0">
                <a:latin typeface="SassoonPrimaryInfant" pitchFamily="2" charset="0"/>
              </a:rPr>
              <a:t>m but it was not ver</a:t>
            </a:r>
            <a:r>
              <a:rPr lang="en-GB" sz="3600" dirty="0">
                <a:solidFill>
                  <a:srgbClr val="FF0000"/>
                </a:solidFill>
                <a:latin typeface="SassoonPrimaryInfant" pitchFamily="2" charset="0"/>
              </a:rPr>
              <a:t>y</a:t>
            </a:r>
            <a:r>
              <a:rPr lang="en-GB" sz="3600" dirty="0">
                <a:latin typeface="SassoonPrimaryInfant" pitchFamily="2" charset="0"/>
              </a:rPr>
              <a:t> ch</a:t>
            </a:r>
            <a:r>
              <a:rPr lang="en-GB" sz="3600" dirty="0">
                <a:solidFill>
                  <a:srgbClr val="FF0000"/>
                </a:solidFill>
                <a:latin typeface="SassoonPrimaryInfant" pitchFamily="2" charset="0"/>
              </a:rPr>
              <a:t>ea</a:t>
            </a:r>
            <a:r>
              <a:rPr lang="en-GB" sz="3600" dirty="0">
                <a:latin typeface="SassoonPrimaryInfant" pitchFamily="2" charset="0"/>
              </a:rPr>
              <a:t>p and he did not have enough mon</a:t>
            </a:r>
            <a:r>
              <a:rPr lang="en-GB" sz="3600" dirty="0">
                <a:solidFill>
                  <a:srgbClr val="FF0000"/>
                </a:solidFill>
                <a:latin typeface="SassoonPrimaryInfant" pitchFamily="2" charset="0"/>
              </a:rPr>
              <a:t>ey</a:t>
            </a:r>
            <a:r>
              <a:rPr lang="en-GB" sz="3600" dirty="0">
                <a:latin typeface="SassoonPrimaryInfant" pitchFamily="2" charset="0"/>
              </a:rPr>
              <a:t>. Finall</a:t>
            </a:r>
            <a:r>
              <a:rPr lang="en-GB" sz="3600" dirty="0">
                <a:solidFill>
                  <a:srgbClr val="FF0000"/>
                </a:solidFill>
                <a:latin typeface="SassoonPrimaryInfant" pitchFamily="2" charset="0"/>
              </a:rPr>
              <a:t>y</a:t>
            </a:r>
            <a:r>
              <a:rPr lang="en-GB" sz="3600" dirty="0">
                <a:latin typeface="SassoonPrimaryInfant" pitchFamily="2" charset="0"/>
              </a:rPr>
              <a:t> his mumm</a:t>
            </a:r>
            <a:r>
              <a:rPr lang="en-GB" sz="3600" dirty="0">
                <a:solidFill>
                  <a:srgbClr val="FF0000"/>
                </a:solidFill>
                <a:latin typeface="SassoonPrimaryInfant" pitchFamily="2" charset="0"/>
              </a:rPr>
              <a:t>y</a:t>
            </a:r>
            <a:r>
              <a:rPr lang="en-GB" sz="3600" dirty="0">
                <a:latin typeface="SassoonPrimaryInfant" pitchFamily="2" charset="0"/>
              </a:rPr>
              <a:t> was called extr</a:t>
            </a:r>
            <a:r>
              <a:rPr lang="en-GB" sz="3600" dirty="0">
                <a:solidFill>
                  <a:srgbClr val="FF0000"/>
                </a:solidFill>
                <a:latin typeface="SassoonPrimaryInfant" pitchFamily="2" charset="0"/>
              </a:rPr>
              <a:t>emely</a:t>
            </a:r>
            <a:r>
              <a:rPr lang="en-GB" sz="3600" dirty="0">
                <a:latin typeface="SassoonPrimaryInfant" pitchFamily="2" charset="0"/>
              </a:rPr>
              <a:t> loudl</a:t>
            </a:r>
            <a:r>
              <a:rPr lang="en-GB" sz="3600" dirty="0">
                <a:solidFill>
                  <a:srgbClr val="FF0000"/>
                </a:solidFill>
                <a:latin typeface="SassoonPrimaryInfant" pitchFamily="2" charset="0"/>
              </a:rPr>
              <a:t>y</a:t>
            </a:r>
            <a:r>
              <a:rPr lang="en-GB" sz="3600" dirty="0">
                <a:latin typeface="SassoonPrimaryInfant" pitchFamily="2" charset="0"/>
              </a:rPr>
              <a:t> and he woke from his sl</a:t>
            </a:r>
            <a:r>
              <a:rPr lang="en-GB" sz="3600" dirty="0">
                <a:solidFill>
                  <a:srgbClr val="FF0000"/>
                </a:solidFill>
                <a:latin typeface="SassoonPrimaryInfant" pitchFamily="2" charset="0"/>
              </a:rPr>
              <a:t>ee</a:t>
            </a:r>
            <a:r>
              <a:rPr lang="en-GB" sz="3600" dirty="0">
                <a:latin typeface="SassoonPrimaryInfant" pitchFamily="2" charset="0"/>
              </a:rPr>
              <a:t>p.</a:t>
            </a:r>
            <a:endParaRPr lang="en-GB" sz="3600" dirty="0">
              <a:latin typeface="SassoonPrimaryInfant" pitchFamily="2" charset="0"/>
            </a:endParaRPr>
          </a:p>
        </p:txBody>
      </p:sp>
    </p:spTree>
    <p:extLst>
      <p:ext uri="{BB962C8B-B14F-4D97-AF65-F5344CB8AC3E}">
        <p14:creationId xmlns:p14="http://schemas.microsoft.com/office/powerpoint/2010/main" val="569866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SassoonPrimaryInfant" pitchFamily="2" charset="0"/>
              </a:rPr>
              <a:t>What are the three right answers?</a:t>
            </a:r>
            <a:endParaRPr lang="en-GB" dirty="0"/>
          </a:p>
        </p:txBody>
      </p:sp>
      <p:sp>
        <p:nvSpPr>
          <p:cNvPr id="4" name="Title 1"/>
          <p:cNvSpPr>
            <a:spLocks noGrp="1"/>
          </p:cNvSpPr>
          <p:nvPr>
            <p:ph idx="1"/>
          </p:nvPr>
        </p:nvSpPr>
        <p:spPr/>
        <p:txBody>
          <a:bodyPr>
            <a:normAutofit fontScale="90000" lnSpcReduction="20000"/>
          </a:bodyPr>
          <a:lstStyle/>
          <a:p>
            <a:pPr marL="0" indent="0">
              <a:buNone/>
            </a:pPr>
            <a:r>
              <a:rPr lang="en-GB" sz="3600" dirty="0" smtClean="0">
                <a:latin typeface="SassoonPrimaryInfant" pitchFamily="2" charset="0"/>
              </a:rPr>
              <a:t>Things you </a:t>
            </a:r>
            <a:r>
              <a:rPr lang="en-GB" sz="3600" dirty="0" smtClean="0">
                <a:latin typeface="SassoonPrimaryInfant" pitchFamily="2" charset="0"/>
              </a:rPr>
              <a:t>do at home:</a:t>
            </a:r>
            <a:r>
              <a:rPr lang="en-GB" sz="3600" dirty="0" smtClean="0">
                <a:latin typeface="SassoonPrimaryInfant" pitchFamily="2" charset="0"/>
              </a:rPr>
              <a:t/>
            </a:r>
            <a:br>
              <a:rPr lang="en-GB" sz="3600" dirty="0" smtClean="0">
                <a:latin typeface="SassoonPrimaryInfant" pitchFamily="2" charset="0"/>
              </a:rPr>
            </a:br>
            <a:endParaRPr lang="en-GB" sz="3600" dirty="0" smtClean="0">
              <a:latin typeface="SassoonPrimaryInfant" pitchFamily="2" charset="0"/>
            </a:endParaRPr>
          </a:p>
          <a:p>
            <a:r>
              <a:rPr lang="en-GB" sz="3600" dirty="0" smtClean="0">
                <a:latin typeface="SassoonPrimaryInfant" pitchFamily="2" charset="0"/>
              </a:rPr>
              <a:t>eat</a:t>
            </a:r>
            <a:r>
              <a:rPr lang="en-GB" sz="3600" dirty="0" smtClean="0">
                <a:latin typeface="SassoonPrimaryInfant" pitchFamily="2" charset="0"/>
              </a:rPr>
              <a:t/>
            </a:r>
            <a:br>
              <a:rPr lang="en-GB" sz="3600" dirty="0" smtClean="0">
                <a:latin typeface="SassoonPrimaryInfant" pitchFamily="2" charset="0"/>
              </a:rPr>
            </a:br>
            <a:endParaRPr lang="en-GB" sz="3600" dirty="0" smtClean="0">
              <a:latin typeface="SassoonPrimaryInfant" pitchFamily="2" charset="0"/>
            </a:endParaRPr>
          </a:p>
          <a:p>
            <a:r>
              <a:rPr lang="en-GB" sz="3600" dirty="0" smtClean="0">
                <a:latin typeface="SassoonPrimaryInfant" pitchFamily="2" charset="0"/>
              </a:rPr>
              <a:t>sleep</a:t>
            </a:r>
            <a:r>
              <a:rPr lang="en-GB" sz="3600" dirty="0" smtClean="0">
                <a:latin typeface="SassoonPrimaryInfant" pitchFamily="2" charset="0"/>
              </a:rPr>
              <a:t/>
            </a:r>
            <a:br>
              <a:rPr lang="en-GB" sz="3600" dirty="0" smtClean="0">
                <a:latin typeface="SassoonPrimaryInfant" pitchFamily="2" charset="0"/>
              </a:rPr>
            </a:br>
            <a:endParaRPr lang="en-GB" sz="3600" dirty="0" smtClean="0">
              <a:latin typeface="SassoonPrimaryInfant" pitchFamily="2" charset="0"/>
            </a:endParaRPr>
          </a:p>
          <a:p>
            <a:r>
              <a:rPr lang="en-GB" sz="3600" dirty="0" smtClean="0">
                <a:latin typeface="SassoonPrimaryInfant" pitchFamily="2" charset="0"/>
              </a:rPr>
              <a:t>play</a:t>
            </a:r>
            <a:r>
              <a:rPr lang="en-GB" sz="3600" dirty="0" smtClean="0">
                <a:latin typeface="SassoonPrimaryInfant" pitchFamily="2" charset="0"/>
              </a:rPr>
              <a:t/>
            </a:r>
            <a:br>
              <a:rPr lang="en-GB" sz="3600" dirty="0" smtClean="0">
                <a:latin typeface="SassoonPrimaryInfant" pitchFamily="2" charset="0"/>
              </a:rPr>
            </a:br>
            <a:endParaRPr lang="en-GB" sz="3600" dirty="0" smtClean="0">
              <a:latin typeface="SassoonPrimaryInfant" pitchFamily="2" charset="0"/>
            </a:endParaRPr>
          </a:p>
          <a:p>
            <a:r>
              <a:rPr lang="en-GB" sz="3600" dirty="0" smtClean="0">
                <a:latin typeface="SassoonPrimaryInfant" pitchFamily="2" charset="0"/>
              </a:rPr>
              <a:t>concrete</a:t>
            </a:r>
            <a:r>
              <a:rPr lang="en-GB" dirty="0" smtClean="0">
                <a:latin typeface="SassoonPrimaryInfant" pitchFamily="2" charset="0"/>
              </a:rPr>
              <a:t/>
            </a:r>
            <a:br>
              <a:rPr lang="en-GB" dirty="0" smtClean="0">
                <a:latin typeface="SassoonPrimaryInfant" pitchFamily="2" charset="0"/>
              </a:rPr>
            </a:br>
            <a:endParaRPr lang="en-GB" dirty="0">
              <a:latin typeface="SassoonPrimaryInfant" pitchFamily="2" charset="0"/>
            </a:endParaRPr>
          </a:p>
        </p:txBody>
      </p:sp>
    </p:spTree>
    <p:extLst>
      <p:ext uri="{BB962C8B-B14F-4D97-AF65-F5344CB8AC3E}">
        <p14:creationId xmlns:p14="http://schemas.microsoft.com/office/powerpoint/2010/main" val="1988851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additive="base">
                                        <p:cTn id="1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additive="base">
                                        <p:cTn id="2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345</TotalTime>
  <Words>373</Words>
  <Application>Microsoft Office PowerPoint</Application>
  <PresentationFormat>On-screen Show (4:3)</PresentationFormat>
  <Paragraphs>67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SassoonPrimaryInfant</vt:lpstr>
      <vt:lpstr>Office Theme</vt:lpstr>
      <vt:lpstr>EWI</vt:lpstr>
      <vt:lpstr>Why are these words tricky?</vt:lpstr>
      <vt:lpstr>How did you get on?</vt:lpstr>
      <vt:lpstr>Which sound did we look at yesterday?</vt:lpstr>
      <vt:lpstr>Not all words with ee/ea/e-e/ey/y are real words!</vt:lpstr>
      <vt:lpstr>See if you can read these words. </vt:lpstr>
      <vt:lpstr>Spot the ee/ea/ey/y/e-e words in this passage. (17 I think!)</vt:lpstr>
      <vt:lpstr>Did you find them all?</vt:lpstr>
      <vt:lpstr>What are the three right answers?</vt:lpstr>
      <vt:lpstr>Find another three right answers</vt:lpstr>
      <vt:lpstr>Last 3 right answers</vt:lpstr>
    </vt:vector>
  </TitlesOfParts>
  <Company>Perryfields Infant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Let’s read some digraphs!</dc:title>
  <dc:creator>Teacher</dc:creator>
  <cp:lastModifiedBy>cchampion</cp:lastModifiedBy>
  <cp:revision>30</cp:revision>
  <dcterms:created xsi:type="dcterms:W3CDTF">2017-01-04T13:34:45Z</dcterms:created>
  <dcterms:modified xsi:type="dcterms:W3CDTF">2021-03-17T15:08:40Z</dcterms:modified>
</cp:coreProperties>
</file>