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79" r:id="rId4"/>
    <p:sldId id="256" r:id="rId5"/>
    <p:sldId id="259" r:id="rId6"/>
    <p:sldId id="260" r:id="rId7"/>
    <p:sldId id="261" r:id="rId8"/>
    <p:sldId id="262" r:id="rId9"/>
    <p:sldId id="280" r:id="rId10"/>
    <p:sldId id="263" r:id="rId11"/>
    <p:sldId id="264" r:id="rId12"/>
    <p:sldId id="265" r:id="rId13"/>
    <p:sldId id="278" r:id="rId14"/>
    <p:sldId id="281" r:id="rId15"/>
    <p:sldId id="268" r:id="rId16"/>
    <p:sldId id="277" r:id="rId17"/>
    <p:sldId id="267" r:id="rId18"/>
    <p:sldId id="270" r:id="rId19"/>
    <p:sldId id="272" r:id="rId20"/>
    <p:sldId id="282" r:id="rId21"/>
    <p:sldId id="274" r:id="rId22"/>
    <p:sldId id="273"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76" autoAdjust="0"/>
    <p:restoredTop sz="86195" autoAdjust="0"/>
  </p:normalViewPr>
  <p:slideViewPr>
    <p:cSldViewPr snapToGrid="0">
      <p:cViewPr varScale="1">
        <p:scale>
          <a:sx n="75" d="100"/>
          <a:sy n="75" d="100"/>
        </p:scale>
        <p:origin x="1157"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624E36A-546E-4CE0-8C99-EE6A46BEC094}" type="datetimeFigureOut">
              <a:rPr lang="en-GB" smtClean="0"/>
              <a:t>25/02/2021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72B6CB4-3EDA-4305-ACC2-0A12C98591D7}" type="slidenum">
              <a:rPr lang="en-GB" smtClean="0"/>
              <a:t>‹#›</a:t>
            </a:fld>
            <a:endParaRPr lang="en-GB" dirty="0"/>
          </a:p>
        </p:txBody>
      </p:sp>
    </p:spTree>
    <p:extLst>
      <p:ext uri="{BB962C8B-B14F-4D97-AF65-F5344CB8AC3E}">
        <p14:creationId xmlns:p14="http://schemas.microsoft.com/office/powerpoint/2010/main" val="2611707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624E36A-546E-4CE0-8C99-EE6A46BEC094}" type="datetimeFigureOut">
              <a:rPr lang="en-GB" smtClean="0"/>
              <a:t>25/02/2021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72B6CB4-3EDA-4305-ACC2-0A12C98591D7}" type="slidenum">
              <a:rPr lang="en-GB" smtClean="0"/>
              <a:t>‹#›</a:t>
            </a:fld>
            <a:endParaRPr lang="en-GB" dirty="0"/>
          </a:p>
        </p:txBody>
      </p:sp>
    </p:spTree>
    <p:extLst>
      <p:ext uri="{BB962C8B-B14F-4D97-AF65-F5344CB8AC3E}">
        <p14:creationId xmlns:p14="http://schemas.microsoft.com/office/powerpoint/2010/main" val="3574618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624E36A-546E-4CE0-8C99-EE6A46BEC094}" type="datetimeFigureOut">
              <a:rPr lang="en-GB" smtClean="0"/>
              <a:t>25/02/2021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72B6CB4-3EDA-4305-ACC2-0A12C98591D7}" type="slidenum">
              <a:rPr lang="en-GB" smtClean="0"/>
              <a:t>‹#›</a:t>
            </a:fld>
            <a:endParaRPr lang="en-GB" dirty="0"/>
          </a:p>
        </p:txBody>
      </p:sp>
    </p:spTree>
    <p:extLst>
      <p:ext uri="{BB962C8B-B14F-4D97-AF65-F5344CB8AC3E}">
        <p14:creationId xmlns:p14="http://schemas.microsoft.com/office/powerpoint/2010/main" val="2322850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624E36A-546E-4CE0-8C99-EE6A46BEC094}" type="datetimeFigureOut">
              <a:rPr lang="en-GB" smtClean="0"/>
              <a:t>25/02/2021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72B6CB4-3EDA-4305-ACC2-0A12C98591D7}" type="slidenum">
              <a:rPr lang="en-GB" smtClean="0"/>
              <a:t>‹#›</a:t>
            </a:fld>
            <a:endParaRPr lang="en-GB" dirty="0"/>
          </a:p>
        </p:txBody>
      </p:sp>
    </p:spTree>
    <p:extLst>
      <p:ext uri="{BB962C8B-B14F-4D97-AF65-F5344CB8AC3E}">
        <p14:creationId xmlns:p14="http://schemas.microsoft.com/office/powerpoint/2010/main" val="3066817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624E36A-546E-4CE0-8C99-EE6A46BEC094}" type="datetimeFigureOut">
              <a:rPr lang="en-GB" smtClean="0"/>
              <a:t>25/02/2021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72B6CB4-3EDA-4305-ACC2-0A12C98591D7}" type="slidenum">
              <a:rPr lang="en-GB" smtClean="0"/>
              <a:t>‹#›</a:t>
            </a:fld>
            <a:endParaRPr lang="en-GB" dirty="0"/>
          </a:p>
        </p:txBody>
      </p:sp>
    </p:spTree>
    <p:extLst>
      <p:ext uri="{BB962C8B-B14F-4D97-AF65-F5344CB8AC3E}">
        <p14:creationId xmlns:p14="http://schemas.microsoft.com/office/powerpoint/2010/main" val="2088736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624E36A-546E-4CE0-8C99-EE6A46BEC094}" type="datetimeFigureOut">
              <a:rPr lang="en-GB" smtClean="0"/>
              <a:t>25/02/2021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72B6CB4-3EDA-4305-ACC2-0A12C98591D7}" type="slidenum">
              <a:rPr lang="en-GB" smtClean="0"/>
              <a:t>‹#›</a:t>
            </a:fld>
            <a:endParaRPr lang="en-GB" dirty="0"/>
          </a:p>
        </p:txBody>
      </p:sp>
    </p:spTree>
    <p:extLst>
      <p:ext uri="{BB962C8B-B14F-4D97-AF65-F5344CB8AC3E}">
        <p14:creationId xmlns:p14="http://schemas.microsoft.com/office/powerpoint/2010/main" val="3656584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624E36A-546E-4CE0-8C99-EE6A46BEC094}" type="datetimeFigureOut">
              <a:rPr lang="en-GB" smtClean="0"/>
              <a:t>25/02/2021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72B6CB4-3EDA-4305-ACC2-0A12C98591D7}" type="slidenum">
              <a:rPr lang="en-GB" smtClean="0"/>
              <a:t>‹#›</a:t>
            </a:fld>
            <a:endParaRPr lang="en-GB" dirty="0"/>
          </a:p>
        </p:txBody>
      </p:sp>
    </p:spTree>
    <p:extLst>
      <p:ext uri="{BB962C8B-B14F-4D97-AF65-F5344CB8AC3E}">
        <p14:creationId xmlns:p14="http://schemas.microsoft.com/office/powerpoint/2010/main" val="2642034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624E36A-546E-4CE0-8C99-EE6A46BEC094}" type="datetimeFigureOut">
              <a:rPr lang="en-GB" smtClean="0"/>
              <a:t>25/02/2021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72B6CB4-3EDA-4305-ACC2-0A12C98591D7}" type="slidenum">
              <a:rPr lang="en-GB" smtClean="0"/>
              <a:t>‹#›</a:t>
            </a:fld>
            <a:endParaRPr lang="en-GB" dirty="0"/>
          </a:p>
        </p:txBody>
      </p:sp>
    </p:spTree>
    <p:extLst>
      <p:ext uri="{BB962C8B-B14F-4D97-AF65-F5344CB8AC3E}">
        <p14:creationId xmlns:p14="http://schemas.microsoft.com/office/powerpoint/2010/main" val="3716964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24E36A-546E-4CE0-8C99-EE6A46BEC094}" type="datetimeFigureOut">
              <a:rPr lang="en-GB" smtClean="0"/>
              <a:t>25/02/2021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72B6CB4-3EDA-4305-ACC2-0A12C98591D7}" type="slidenum">
              <a:rPr lang="en-GB" smtClean="0"/>
              <a:t>‹#›</a:t>
            </a:fld>
            <a:endParaRPr lang="en-GB" dirty="0"/>
          </a:p>
        </p:txBody>
      </p:sp>
    </p:spTree>
    <p:extLst>
      <p:ext uri="{BB962C8B-B14F-4D97-AF65-F5344CB8AC3E}">
        <p14:creationId xmlns:p14="http://schemas.microsoft.com/office/powerpoint/2010/main" val="1246920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624E36A-546E-4CE0-8C99-EE6A46BEC094}" type="datetimeFigureOut">
              <a:rPr lang="en-GB" smtClean="0"/>
              <a:t>25/02/2021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72B6CB4-3EDA-4305-ACC2-0A12C98591D7}" type="slidenum">
              <a:rPr lang="en-GB" smtClean="0"/>
              <a:t>‹#›</a:t>
            </a:fld>
            <a:endParaRPr lang="en-GB" dirty="0"/>
          </a:p>
        </p:txBody>
      </p:sp>
    </p:spTree>
    <p:extLst>
      <p:ext uri="{BB962C8B-B14F-4D97-AF65-F5344CB8AC3E}">
        <p14:creationId xmlns:p14="http://schemas.microsoft.com/office/powerpoint/2010/main" val="1722610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624E36A-546E-4CE0-8C99-EE6A46BEC094}" type="datetimeFigureOut">
              <a:rPr lang="en-GB" smtClean="0"/>
              <a:t>25/02/2021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72B6CB4-3EDA-4305-ACC2-0A12C98591D7}" type="slidenum">
              <a:rPr lang="en-GB" smtClean="0"/>
              <a:t>‹#›</a:t>
            </a:fld>
            <a:endParaRPr lang="en-GB" dirty="0"/>
          </a:p>
        </p:txBody>
      </p:sp>
    </p:spTree>
    <p:extLst>
      <p:ext uri="{BB962C8B-B14F-4D97-AF65-F5344CB8AC3E}">
        <p14:creationId xmlns:p14="http://schemas.microsoft.com/office/powerpoint/2010/main" val="3162260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24E36A-546E-4CE0-8C99-EE6A46BEC094}" type="datetimeFigureOut">
              <a:rPr lang="en-GB" smtClean="0"/>
              <a:t>25/02/2021</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2B6CB4-3EDA-4305-ACC2-0A12C98591D7}" type="slidenum">
              <a:rPr lang="en-GB" smtClean="0"/>
              <a:t>‹#›</a:t>
            </a:fld>
            <a:endParaRPr lang="en-GB" dirty="0"/>
          </a:p>
        </p:txBody>
      </p:sp>
    </p:spTree>
    <p:extLst>
      <p:ext uri="{BB962C8B-B14F-4D97-AF65-F5344CB8AC3E}">
        <p14:creationId xmlns:p14="http://schemas.microsoft.com/office/powerpoint/2010/main" val="20871285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google.com/url?sa=i&amp;url=https://www.shutterstock.com/search/check%2Bclipart&amp;psig=AOvVaw3CjdxiY3vUbsqteH81b4Dg&amp;ust=1610624401727000&amp;source=images&amp;cd=vfe&amp;ved=0CAIQjRxqFwoTCJidj73qmO4CFQAAAAAdAAAAABAD"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866775"/>
            <a:ext cx="11458575" cy="4401205"/>
          </a:xfrm>
          <a:prstGeom prst="rect">
            <a:avLst/>
          </a:prstGeom>
          <a:noFill/>
        </p:spPr>
        <p:txBody>
          <a:bodyPr wrap="square" rtlCol="0">
            <a:spAutoFit/>
          </a:bodyPr>
          <a:lstStyle/>
          <a:p>
            <a:r>
              <a:rPr lang="en-GB" sz="2800" dirty="0" smtClean="0">
                <a:latin typeface="CCW Cursive Writing 22" panose="03050602040000000000" pitchFamily="66" charset="0"/>
              </a:rPr>
              <a:t>Monday 1</a:t>
            </a:r>
            <a:r>
              <a:rPr lang="en-GB" sz="2800" baseline="30000" dirty="0" smtClean="0">
                <a:latin typeface="CCW Cursive Writing 22" panose="03050602040000000000" pitchFamily="66" charset="0"/>
              </a:rPr>
              <a:t>st </a:t>
            </a:r>
            <a:r>
              <a:rPr lang="en-GB" sz="2800" dirty="0" smtClean="0">
                <a:latin typeface="CCW Cursive Writing 22" panose="03050602040000000000" pitchFamily="66" charset="0"/>
              </a:rPr>
              <a:t>March </a:t>
            </a:r>
          </a:p>
          <a:p>
            <a:endParaRPr lang="en-GB" dirty="0" smtClean="0">
              <a:latin typeface="CCW Cursive Writing 22" panose="03050602040000000000" pitchFamily="66" charset="0"/>
            </a:endParaRPr>
          </a:p>
          <a:p>
            <a:r>
              <a:rPr lang="en-GB" sz="2400" dirty="0" smtClean="0">
                <a:latin typeface="CCW Cursive Writing 22" panose="03050602040000000000" pitchFamily="66" charset="0"/>
              </a:rPr>
              <a:t>We hope everyone has had a lovely weekend and looking forward to Spring!</a:t>
            </a:r>
            <a:endParaRPr lang="en-GB" sz="3200" dirty="0">
              <a:solidFill>
                <a:srgbClr val="FF0000"/>
              </a:solidFill>
              <a:latin typeface="CCW Cursive Writing 22" panose="03050602040000000000" pitchFamily="66" charset="0"/>
            </a:endParaRPr>
          </a:p>
          <a:p>
            <a:endParaRPr lang="en-GB" sz="2400" dirty="0" smtClean="0">
              <a:solidFill>
                <a:srgbClr val="FF0000"/>
              </a:solidFill>
              <a:latin typeface="CCW Cursive Writing 22" panose="03050602040000000000" pitchFamily="66" charset="0"/>
            </a:endParaRPr>
          </a:p>
          <a:p>
            <a:r>
              <a:rPr lang="en-GB" sz="2400" dirty="0" smtClean="0">
                <a:solidFill>
                  <a:srgbClr val="FF0000"/>
                </a:solidFill>
                <a:latin typeface="CCW Cursive Writing 22" panose="03050602040000000000" pitchFamily="66" charset="0"/>
              </a:rPr>
              <a:t>This PowerPoint is going to include each day’s phonics and grammar activities. This will make sure we are practising our spelling and grammar rules whilst you are working at home. You will need a pen/pencil and a piece of paper.</a:t>
            </a:r>
          </a:p>
          <a:p>
            <a:endParaRPr lang="en-GB" dirty="0">
              <a:latin typeface="CCW Cursive Writing 22" panose="03050602040000000000" pitchFamily="66" charset="0"/>
            </a:endParaRPr>
          </a:p>
        </p:txBody>
      </p:sp>
      <p:sp>
        <p:nvSpPr>
          <p:cNvPr id="5" name="AutoShape 2" descr="DECEMBER 18 QUESTIONS: FROSTY THE SNOWMAN - Eco1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6" name="AutoShape 4" descr="DECEMBER 18 QUESTIONS: FROSTY THE SNOWMAN - Eco18"/>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7" name="AutoShape 6" descr="DECEMBER 18 QUESTIONS: FROSTY THE SNOWMAN - Eco18"/>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3344" y="4604647"/>
            <a:ext cx="3188201" cy="2434740"/>
          </a:xfrm>
          <a:prstGeom prst="rect">
            <a:avLst/>
          </a:prstGeom>
        </p:spPr>
      </p:pic>
    </p:spTree>
    <p:extLst>
      <p:ext uri="{BB962C8B-B14F-4D97-AF65-F5344CB8AC3E}">
        <p14:creationId xmlns:p14="http://schemas.microsoft.com/office/powerpoint/2010/main" val="27447343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62449" y="1060450"/>
            <a:ext cx="9991725" cy="3785652"/>
          </a:xfrm>
          <a:prstGeom prst="rect">
            <a:avLst/>
          </a:prstGeom>
          <a:noFill/>
        </p:spPr>
        <p:txBody>
          <a:bodyPr wrap="square" rtlCol="0">
            <a:spAutoFit/>
          </a:bodyPr>
          <a:lstStyle/>
          <a:p>
            <a:r>
              <a:rPr lang="en-GB" sz="2400" dirty="0" smtClean="0">
                <a:latin typeface="CCW Cursive Writing 22" panose="03050602040000000000" pitchFamily="66" charset="0"/>
              </a:rPr>
              <a:t>Now have a go at practising this weeks CEW. Remember there are 4 of them (or practise your super spellings).</a:t>
            </a:r>
            <a:endParaRPr lang="en-GB" sz="2400" dirty="0">
              <a:latin typeface="CCW Cursive Writing 22" panose="03050602040000000000" pitchFamily="66" charset="0"/>
            </a:endParaRPr>
          </a:p>
          <a:p>
            <a:endParaRPr lang="en-GB" sz="2400" dirty="0" smtClean="0">
              <a:latin typeface="CCW Cursive Writing 22" panose="03050602040000000000" pitchFamily="66" charset="0"/>
            </a:endParaRPr>
          </a:p>
          <a:p>
            <a:r>
              <a:rPr lang="en-GB" sz="2400" dirty="0" smtClean="0">
                <a:latin typeface="CCW Cursive Writing 22" panose="03050602040000000000" pitchFamily="66" charset="0"/>
              </a:rPr>
              <a:t>Go back to slide 4 to check.</a:t>
            </a:r>
          </a:p>
          <a:p>
            <a:endParaRPr lang="en-GB" sz="2400" dirty="0">
              <a:latin typeface="CCW Cursive Writing 22" panose="03050602040000000000" pitchFamily="66" charset="0"/>
            </a:endParaRPr>
          </a:p>
          <a:p>
            <a:endParaRPr lang="en-GB" sz="2400" dirty="0" smtClean="0">
              <a:latin typeface="CCW Cursive Writing 22" panose="03050602040000000000" pitchFamily="66" charset="0"/>
            </a:endParaRPr>
          </a:p>
          <a:p>
            <a:endParaRPr lang="en-GB" sz="2400" dirty="0">
              <a:latin typeface="CCW Cursive Writing 22" panose="03050602040000000000" pitchFamily="66" charset="0"/>
            </a:endParaRPr>
          </a:p>
          <a:p>
            <a:endParaRPr lang="en-GB" sz="2400" dirty="0" smtClean="0">
              <a:latin typeface="CCW Cursive Writing 22" panose="03050602040000000000" pitchFamily="66" charset="0"/>
            </a:endParaRPr>
          </a:p>
          <a:p>
            <a:endParaRPr lang="en-GB" sz="2400" dirty="0">
              <a:latin typeface="CCW Cursive Writing 22" panose="03050602040000000000" pitchFamily="66" charset="0"/>
            </a:endParaRPr>
          </a:p>
        </p:txBody>
      </p:sp>
      <p:pic>
        <p:nvPicPr>
          <p:cNvPr id="3076" name="Picture 4" descr="Check Clipart Images, Stock Photos &amp; Vectors | Shutterstock">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28082" y="3320877"/>
            <a:ext cx="2245712" cy="32412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3076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2720" y="179195"/>
            <a:ext cx="11056001" cy="1261884"/>
          </a:xfrm>
          <a:prstGeom prst="rect">
            <a:avLst/>
          </a:prstGeom>
          <a:noFill/>
        </p:spPr>
        <p:txBody>
          <a:bodyPr wrap="square" rtlCol="0">
            <a:spAutoFit/>
          </a:bodyPr>
          <a:lstStyle/>
          <a:p>
            <a:endParaRPr lang="en-GB" sz="2000" dirty="0">
              <a:solidFill>
                <a:srgbClr val="FF0000"/>
              </a:solidFill>
              <a:latin typeface="CCW Cursive Writing 22" panose="03050602040000000000" pitchFamily="66" charset="0"/>
            </a:endParaRPr>
          </a:p>
          <a:p>
            <a:pPr algn="ctr"/>
            <a:r>
              <a:rPr lang="en-GB" sz="2800" dirty="0" smtClean="0">
                <a:latin typeface="CCW Cursive Writing 22" panose="03050602040000000000" pitchFamily="66" charset="0"/>
              </a:rPr>
              <a:t>Today we will be practising adding the suffix ‘less’ to root words.</a:t>
            </a:r>
          </a:p>
        </p:txBody>
      </p:sp>
      <p:sp>
        <p:nvSpPr>
          <p:cNvPr id="4" name="TextBox 3"/>
          <p:cNvSpPr txBox="1"/>
          <p:nvPr/>
        </p:nvSpPr>
        <p:spPr>
          <a:xfrm>
            <a:off x="1198880" y="1838960"/>
            <a:ext cx="9652000" cy="5262979"/>
          </a:xfrm>
          <a:prstGeom prst="rect">
            <a:avLst/>
          </a:prstGeom>
          <a:noFill/>
        </p:spPr>
        <p:txBody>
          <a:bodyPr wrap="square" rtlCol="0">
            <a:spAutoFit/>
          </a:bodyPr>
          <a:lstStyle/>
          <a:p>
            <a:r>
              <a:rPr lang="en-GB" sz="2800" dirty="0" smtClean="0">
                <a:latin typeface="CCW Cursive Writing 22" panose="03050602040000000000" pitchFamily="66" charset="0"/>
              </a:rPr>
              <a:t>home--------</a:t>
            </a:r>
          </a:p>
          <a:p>
            <a:endParaRPr lang="en-GB" sz="2800" dirty="0">
              <a:latin typeface="CCW Cursive Writing 22" panose="03050602040000000000" pitchFamily="66" charset="0"/>
            </a:endParaRPr>
          </a:p>
          <a:p>
            <a:r>
              <a:rPr lang="en-GB" sz="2800" dirty="0">
                <a:latin typeface="CCW Cursive Writing 22" panose="03050602040000000000" pitchFamily="66" charset="0"/>
              </a:rPr>
              <a:t>h</a:t>
            </a:r>
            <a:r>
              <a:rPr lang="en-GB" sz="2800" dirty="0" smtClean="0">
                <a:latin typeface="CCW Cursive Writing 22" panose="03050602040000000000" pitchFamily="66" charset="0"/>
              </a:rPr>
              <a:t>arm--------</a:t>
            </a:r>
          </a:p>
          <a:p>
            <a:endParaRPr lang="en-GB" sz="2800" dirty="0">
              <a:latin typeface="CCW Cursive Writing 22" panose="03050602040000000000" pitchFamily="66" charset="0"/>
            </a:endParaRPr>
          </a:p>
          <a:p>
            <a:r>
              <a:rPr lang="en-GB" sz="2800" dirty="0">
                <a:latin typeface="CCW Cursive Writing 22" panose="03050602040000000000" pitchFamily="66" charset="0"/>
              </a:rPr>
              <a:t>c</a:t>
            </a:r>
            <a:r>
              <a:rPr lang="en-GB" sz="2800" dirty="0" smtClean="0">
                <a:latin typeface="CCW Cursive Writing 22" panose="03050602040000000000" pitchFamily="66" charset="0"/>
              </a:rPr>
              <a:t>olour-------</a:t>
            </a:r>
          </a:p>
          <a:p>
            <a:endParaRPr lang="en-GB" sz="2800" dirty="0">
              <a:latin typeface="CCW Cursive Writing 22" panose="03050602040000000000" pitchFamily="66" charset="0"/>
            </a:endParaRPr>
          </a:p>
          <a:p>
            <a:r>
              <a:rPr lang="en-GB" sz="2800" dirty="0">
                <a:latin typeface="CCW Cursive Writing 22" panose="03050602040000000000" pitchFamily="66" charset="0"/>
              </a:rPr>
              <a:t>s</a:t>
            </a:r>
            <a:r>
              <a:rPr lang="en-GB" sz="2800" dirty="0" smtClean="0">
                <a:latin typeface="CCW Cursive Writing 22" panose="03050602040000000000" pitchFamily="66" charset="0"/>
              </a:rPr>
              <a:t>pot--------</a:t>
            </a:r>
          </a:p>
          <a:p>
            <a:endParaRPr lang="en-GB" sz="2800" dirty="0">
              <a:latin typeface="CCW Cursive Writing 22" panose="03050602040000000000" pitchFamily="66" charset="0"/>
            </a:endParaRPr>
          </a:p>
          <a:p>
            <a:r>
              <a:rPr lang="en-GB" sz="2800" dirty="0">
                <a:latin typeface="CCW Cursive Writing 22" panose="03050602040000000000" pitchFamily="66" charset="0"/>
              </a:rPr>
              <a:t>t</a:t>
            </a:r>
            <a:r>
              <a:rPr lang="en-GB" sz="2800" dirty="0" smtClean="0">
                <a:latin typeface="CCW Cursive Writing 22" panose="03050602040000000000" pitchFamily="66" charset="0"/>
              </a:rPr>
              <a:t>hought-------</a:t>
            </a:r>
          </a:p>
          <a:p>
            <a:endParaRPr lang="en-GB" sz="2800" dirty="0">
              <a:latin typeface="CCW Cursive Writing 22" panose="03050602040000000000" pitchFamily="66" charset="0"/>
            </a:endParaRPr>
          </a:p>
          <a:p>
            <a:r>
              <a:rPr lang="en-GB" sz="2800" dirty="0">
                <a:latin typeface="CCW Cursive Writing 22" panose="03050602040000000000" pitchFamily="66" charset="0"/>
              </a:rPr>
              <a:t>r</a:t>
            </a:r>
            <a:r>
              <a:rPr lang="en-GB" sz="2800" dirty="0" smtClean="0">
                <a:latin typeface="CCW Cursive Writing 22" panose="03050602040000000000" pitchFamily="66" charset="0"/>
              </a:rPr>
              <a:t>ider-------</a:t>
            </a:r>
          </a:p>
          <a:p>
            <a:endParaRPr lang="en-GB" sz="2800" dirty="0">
              <a:latin typeface="CCW Cursive Writing 22" panose="03050602040000000000" pitchFamily="66" charset="0"/>
            </a:endParaRPr>
          </a:p>
        </p:txBody>
      </p:sp>
    </p:spTree>
    <p:extLst>
      <p:ext uri="{BB962C8B-B14F-4D97-AF65-F5344CB8AC3E}">
        <p14:creationId xmlns:p14="http://schemas.microsoft.com/office/powerpoint/2010/main" val="15777684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40080" y="508000"/>
            <a:ext cx="10982960" cy="7478970"/>
          </a:xfrm>
          <a:prstGeom prst="rect">
            <a:avLst/>
          </a:prstGeom>
          <a:noFill/>
        </p:spPr>
        <p:txBody>
          <a:bodyPr wrap="square" rtlCol="0">
            <a:spAutoFit/>
          </a:bodyPr>
          <a:lstStyle/>
          <a:p>
            <a:r>
              <a:rPr lang="en-GB" sz="2400" dirty="0" smtClean="0">
                <a:latin typeface="CCW Cursive Writing 22" panose="03050602040000000000" pitchFamily="66" charset="0"/>
              </a:rPr>
              <a:t>Can you write the word that goes with the definition?</a:t>
            </a:r>
          </a:p>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smtClean="0">
              <a:latin typeface="CCW Cursive Writing 22" panose="03050602040000000000" pitchFamily="66" charset="0"/>
            </a:endParaRPr>
          </a:p>
          <a:p>
            <a:r>
              <a:rPr lang="en-GB" dirty="0" smtClean="0">
                <a:latin typeface="CCW Cursive Writing 22" panose="03050602040000000000" pitchFamily="66" charset="0"/>
              </a:rPr>
              <a:t>Something that is very clean</a:t>
            </a:r>
          </a:p>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r>
              <a:rPr lang="en-GB" dirty="0" smtClean="0">
                <a:latin typeface="CCW Cursive Writing 22" panose="03050602040000000000" pitchFamily="66" charset="0"/>
              </a:rPr>
              <a:t>Something that doesn’t have any colour</a:t>
            </a:r>
          </a:p>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r>
              <a:rPr lang="en-GB" dirty="0" smtClean="0">
                <a:latin typeface="CCW Cursive Writing 22" panose="03050602040000000000" pitchFamily="66" charset="0"/>
              </a:rPr>
              <a:t>A horse without a rider</a:t>
            </a:r>
          </a:p>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r>
              <a:rPr lang="en-GB" dirty="0" smtClean="0">
                <a:latin typeface="CCW Cursive Writing 22" panose="03050602040000000000" pitchFamily="66" charset="0"/>
              </a:rPr>
              <a:t>Someone who doesn’t </a:t>
            </a:r>
            <a:r>
              <a:rPr lang="en-GB" smtClean="0">
                <a:latin typeface="CCW Cursive Writing 22" panose="03050602040000000000" pitchFamily="66" charset="0"/>
              </a:rPr>
              <a:t>think carefully</a:t>
            </a:r>
            <a:endParaRPr lang="en-GB" dirty="0" smtClean="0">
              <a:latin typeface="CCW Cursive Writing 22" panose="03050602040000000000" pitchFamily="66" charset="0"/>
            </a:endParaRPr>
          </a:p>
          <a:p>
            <a:endParaRPr lang="en-GB" dirty="0">
              <a:latin typeface="CCW Cursive Writing 22" panose="03050602040000000000" pitchFamily="66" charset="0"/>
            </a:endParaRPr>
          </a:p>
          <a:p>
            <a:endParaRPr lang="en-GB" dirty="0">
              <a:latin typeface="CCW Cursive Writing 22" panose="03050602040000000000" pitchFamily="66" charset="0"/>
            </a:endParaRPr>
          </a:p>
          <a:p>
            <a:r>
              <a:rPr lang="en-GB" dirty="0" smtClean="0">
                <a:latin typeface="CCW Cursive Writing 22" panose="03050602040000000000" pitchFamily="66" charset="0"/>
              </a:rPr>
              <a:t>Something that doesn’t hurt you</a:t>
            </a:r>
          </a:p>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r>
              <a:rPr lang="en-GB" dirty="0" smtClean="0">
                <a:latin typeface="CCW Cursive Writing 22" panose="03050602040000000000" pitchFamily="66" charset="0"/>
              </a:rPr>
              <a:t>A person who doesn’t have a home</a:t>
            </a:r>
          </a:p>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a:latin typeface="CCW Cursive Writing 22" panose="03050602040000000000" pitchFamily="66" charset="0"/>
            </a:endParaRPr>
          </a:p>
        </p:txBody>
      </p:sp>
    </p:spTree>
    <p:extLst>
      <p:ext uri="{BB962C8B-B14F-4D97-AF65-F5344CB8AC3E}">
        <p14:creationId xmlns:p14="http://schemas.microsoft.com/office/powerpoint/2010/main" val="37432805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8126" y="171450"/>
            <a:ext cx="9647554" cy="6186309"/>
          </a:xfrm>
          <a:prstGeom prst="rect">
            <a:avLst/>
          </a:prstGeom>
          <a:noFill/>
        </p:spPr>
        <p:txBody>
          <a:bodyPr wrap="square" rtlCol="0">
            <a:spAutoFit/>
          </a:bodyPr>
          <a:lstStyle/>
          <a:p>
            <a:r>
              <a:rPr lang="en-GB" sz="4000" dirty="0" smtClean="0">
                <a:latin typeface="CCW Cursive Writing 22" panose="03050602040000000000" pitchFamily="66" charset="0"/>
              </a:rPr>
              <a:t>ABC . ! ?</a:t>
            </a:r>
          </a:p>
          <a:p>
            <a:endParaRPr lang="en-GB" sz="4000" dirty="0" smtClean="0">
              <a:latin typeface="CCW Cursive Writing 22" panose="03050602040000000000" pitchFamily="66" charset="0"/>
            </a:endParaRPr>
          </a:p>
          <a:p>
            <a:r>
              <a:rPr lang="en-GB" sz="2400" dirty="0" smtClean="0">
                <a:latin typeface="CCW Cursive Writing 22" panose="03050602040000000000" pitchFamily="66" charset="0"/>
              </a:rPr>
              <a:t>Now make </a:t>
            </a:r>
          </a:p>
          <a:p>
            <a:r>
              <a:rPr lang="en-GB" sz="2400" dirty="0" smtClean="0">
                <a:latin typeface="CCW Cursive Writing 22" panose="03050602040000000000" pitchFamily="66" charset="0"/>
              </a:rPr>
              <a:t>Up your own sentence </a:t>
            </a:r>
          </a:p>
          <a:p>
            <a:r>
              <a:rPr lang="en-GB" sz="2400" dirty="0" smtClean="0">
                <a:latin typeface="CCW Cursive Writing 22" panose="03050602040000000000" pitchFamily="66" charset="0"/>
              </a:rPr>
              <a:t>using the words from</a:t>
            </a:r>
          </a:p>
          <a:p>
            <a:r>
              <a:rPr lang="en-GB" sz="2400" dirty="0" smtClean="0">
                <a:latin typeface="CCW Cursive Writing 22" panose="03050602040000000000" pitchFamily="66" charset="0"/>
              </a:rPr>
              <a:t>these pictures!</a:t>
            </a:r>
          </a:p>
          <a:p>
            <a:endParaRPr lang="en-GB" sz="2400" dirty="0">
              <a:latin typeface="CCW Cursive Writing 22" panose="03050602040000000000" pitchFamily="66" charset="0"/>
            </a:endParaRPr>
          </a:p>
          <a:p>
            <a:endParaRPr lang="en-GB" sz="2400" dirty="0" smtClean="0">
              <a:latin typeface="CCW Cursive Writing 22" panose="03050602040000000000" pitchFamily="66" charset="0"/>
            </a:endParaRPr>
          </a:p>
          <a:p>
            <a:r>
              <a:rPr lang="en-GB" sz="2400" dirty="0" smtClean="0">
                <a:latin typeface="CCW Cursive Writing 22" panose="03050602040000000000" pitchFamily="66" charset="0"/>
              </a:rPr>
              <a:t>That’s all for today. </a:t>
            </a:r>
          </a:p>
          <a:p>
            <a:r>
              <a:rPr lang="en-GB" sz="2400" dirty="0" smtClean="0">
                <a:latin typeface="CCW Cursive Writing 22" panose="03050602040000000000" pitchFamily="66" charset="0"/>
              </a:rPr>
              <a:t>Well done!!</a:t>
            </a:r>
          </a:p>
          <a:p>
            <a:endParaRPr lang="en-GB" sz="3600" dirty="0" smtClean="0">
              <a:latin typeface="CCW Cursive Writing 22" panose="03050602040000000000" pitchFamily="66" charset="0"/>
            </a:endParaRPr>
          </a:p>
          <a:p>
            <a:endParaRPr lang="en-GB" sz="3200" dirty="0">
              <a:latin typeface="CCW Cursive Writing 22" panose="03050602040000000000" pitchFamily="66" charset="0"/>
            </a:endParaRPr>
          </a:p>
          <a:p>
            <a:r>
              <a:rPr lang="en-GB" sz="2800" dirty="0" smtClean="0">
                <a:latin typeface="CCW Cursive Writing 22" panose="03050602040000000000" pitchFamily="66" charset="0"/>
              </a:rPr>
              <a:t>      Can you use a conjunction in your sentence?</a:t>
            </a:r>
            <a:endParaRPr lang="en-GB" sz="2800" dirty="0">
              <a:latin typeface="CCW Cursive Writing 22" panose="03050602040000000000" pitchFamily="66" charset="0"/>
            </a:endParaRPr>
          </a:p>
        </p:txBody>
      </p:sp>
      <p:sp>
        <p:nvSpPr>
          <p:cNvPr id="3" name="AutoShape 2" descr="Cartoon Shark | Sharks scary, Shark drawing, Great white shark draw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28" name="Picture 4" descr="Cartoon Shark | Sharks scary, Shark drawing, Great white shark draw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64295" y="680720"/>
            <a:ext cx="2484397" cy="168433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Dolphin clipart images » Clipart St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4420" y="2921952"/>
            <a:ext cx="2809875" cy="1628776"/>
          </a:xfrm>
          <a:prstGeom prst="rect">
            <a:avLst/>
          </a:prstGeom>
          <a:noFill/>
          <a:extLst>
            <a:ext uri="{909E8E84-426E-40DD-AFC4-6F175D3DCCD1}">
              <a14:hiddenFill xmlns:a14="http://schemas.microsoft.com/office/drawing/2010/main">
                <a:solidFill>
                  <a:srgbClr val="FFFFFF"/>
                </a:solidFill>
              </a14:hiddenFill>
            </a:ext>
          </a:extLst>
        </p:spPr>
      </p:pic>
      <p:sp>
        <p:nvSpPr>
          <p:cNvPr id="7" name="5-Point Star 6"/>
          <p:cNvSpPr/>
          <p:nvPr/>
        </p:nvSpPr>
        <p:spPr>
          <a:xfrm>
            <a:off x="629920" y="5205512"/>
            <a:ext cx="660400" cy="721360"/>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11114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8320" y="863600"/>
            <a:ext cx="11338560" cy="8894743"/>
          </a:xfrm>
          <a:prstGeom prst="rect">
            <a:avLst/>
          </a:prstGeom>
          <a:noFill/>
        </p:spPr>
        <p:txBody>
          <a:bodyPr wrap="square" rtlCol="0">
            <a:spAutoFit/>
          </a:bodyPr>
          <a:lstStyle/>
          <a:p>
            <a:r>
              <a:rPr lang="en-GB" sz="3200" dirty="0" smtClean="0">
                <a:latin typeface="CCW Cursive Writing 22" panose="03050602040000000000" pitchFamily="66" charset="0"/>
              </a:rPr>
              <a:t>Wednesday</a:t>
            </a:r>
            <a:r>
              <a:rPr lang="en-GB" dirty="0" smtClean="0">
                <a:latin typeface="CCW Cursive Writing 22" panose="03050602040000000000" pitchFamily="66" charset="0"/>
              </a:rPr>
              <a:t>  </a:t>
            </a:r>
            <a:r>
              <a:rPr lang="en-GB" sz="2800" dirty="0" smtClean="0">
                <a:latin typeface="CCW Cursive Writing 22" panose="03050602040000000000" pitchFamily="66" charset="0"/>
              </a:rPr>
              <a:t>3</a:t>
            </a:r>
            <a:r>
              <a:rPr lang="en-GB" sz="2800" baseline="30000" dirty="0" smtClean="0">
                <a:latin typeface="CCW Cursive Writing 22" panose="03050602040000000000" pitchFamily="66" charset="0"/>
              </a:rPr>
              <a:t>rd</a:t>
            </a:r>
            <a:r>
              <a:rPr lang="en-GB" sz="2800" dirty="0" smtClean="0">
                <a:latin typeface="CCW Cursive Writing 22" panose="03050602040000000000" pitchFamily="66" charset="0"/>
              </a:rPr>
              <a:t> March</a:t>
            </a:r>
          </a:p>
          <a:p>
            <a:endParaRPr lang="en-GB" sz="2800" dirty="0">
              <a:latin typeface="CCW Cursive Writing 22" panose="03050602040000000000" pitchFamily="66" charset="0"/>
            </a:endParaRPr>
          </a:p>
          <a:p>
            <a:r>
              <a:rPr lang="en-GB" sz="2400" dirty="0" smtClean="0">
                <a:latin typeface="CCW Cursive Writing 22" panose="03050602040000000000" pitchFamily="66" charset="0"/>
              </a:rPr>
              <a:t>Today I would like you to listen to these sentences and write them in your neatest handwriting. Try to join your letters.</a:t>
            </a:r>
          </a:p>
          <a:p>
            <a:endParaRPr lang="en-GB" sz="2400" dirty="0">
              <a:latin typeface="CCW Cursive Writing 22" panose="03050602040000000000" pitchFamily="66" charset="0"/>
            </a:endParaRPr>
          </a:p>
          <a:p>
            <a:endParaRPr lang="en-GB" sz="2400" dirty="0" smtClean="0">
              <a:latin typeface="CCW Cursive Writing 22" panose="03050602040000000000" pitchFamily="66" charset="0"/>
            </a:endParaRPr>
          </a:p>
          <a:p>
            <a:r>
              <a:rPr lang="en-GB" sz="2400" dirty="0" smtClean="0">
                <a:latin typeface="CCW Cursive Writing 22" panose="03050602040000000000" pitchFamily="66" charset="0"/>
              </a:rPr>
              <a:t>The plant looked harmful but it was really harmless.</a:t>
            </a:r>
          </a:p>
          <a:p>
            <a:endParaRPr lang="en-GB" sz="2400" dirty="0">
              <a:latin typeface="CCW Cursive Writing 22" panose="03050602040000000000" pitchFamily="66" charset="0"/>
            </a:endParaRPr>
          </a:p>
          <a:p>
            <a:r>
              <a:rPr lang="en-GB" sz="2400" dirty="0" smtClean="0">
                <a:latin typeface="CCW Cursive Writing 22" panose="03050602040000000000" pitchFamily="66" charset="0"/>
              </a:rPr>
              <a:t>Mrs Smith was speechless when she opened her letter.</a:t>
            </a:r>
          </a:p>
          <a:p>
            <a:endParaRPr lang="en-GB" sz="2400" dirty="0">
              <a:latin typeface="CCW Cursive Writing 22" panose="03050602040000000000" pitchFamily="66" charset="0"/>
            </a:endParaRPr>
          </a:p>
          <a:p>
            <a:r>
              <a:rPr lang="en-GB" sz="2400" dirty="0" smtClean="0">
                <a:latin typeface="CCW Cursive Writing 22" panose="03050602040000000000" pitchFamily="66" charset="0"/>
              </a:rPr>
              <a:t>The horse was only </a:t>
            </a:r>
            <a:r>
              <a:rPr lang="en-GB" sz="2400" dirty="0" err="1" smtClean="0">
                <a:latin typeface="CCW Cursive Writing 22" panose="03050602040000000000" pitchFamily="66" charset="0"/>
              </a:rPr>
              <a:t>riderless</a:t>
            </a:r>
            <a:r>
              <a:rPr lang="en-GB" sz="2400" dirty="0" smtClean="0">
                <a:latin typeface="CCW Cursive Writing 22" panose="03050602040000000000" pitchFamily="66" charset="0"/>
              </a:rPr>
              <a:t> on Saturdays.</a:t>
            </a:r>
          </a:p>
          <a:p>
            <a:endParaRPr lang="en-GB" sz="2800" dirty="0" smtClean="0">
              <a:latin typeface="CCW Cursive Writing 22" panose="03050602040000000000" pitchFamily="66" charset="0"/>
            </a:endParaRPr>
          </a:p>
          <a:p>
            <a:endParaRPr lang="en-GB" sz="2800" dirty="0">
              <a:latin typeface="CCW Cursive Writing 22" panose="03050602040000000000" pitchFamily="66" charset="0"/>
            </a:endParaRPr>
          </a:p>
          <a:p>
            <a:endParaRPr lang="en-GB" sz="2800" dirty="0" smtClean="0">
              <a:latin typeface="CCW Cursive Writing 22" panose="03050602040000000000" pitchFamily="66" charset="0"/>
            </a:endParaRPr>
          </a:p>
          <a:p>
            <a:endParaRPr lang="en-GB" sz="2800" dirty="0">
              <a:latin typeface="CCW Cursive Writing 22" panose="03050602040000000000" pitchFamily="66" charset="0"/>
            </a:endParaRPr>
          </a:p>
          <a:p>
            <a:endParaRPr lang="en-GB" sz="2800" dirty="0" smtClean="0">
              <a:latin typeface="CCW Cursive Writing 22" panose="03050602040000000000" pitchFamily="66" charset="0"/>
            </a:endParaRPr>
          </a:p>
          <a:p>
            <a:endParaRPr lang="en-GB" sz="2800" dirty="0">
              <a:latin typeface="CCW Cursive Writing 22" panose="03050602040000000000" pitchFamily="66" charset="0"/>
            </a:endParaRPr>
          </a:p>
          <a:p>
            <a:endParaRPr lang="en-GB" sz="2800" dirty="0" smtClean="0">
              <a:latin typeface="CCW Cursive Writing 22" panose="03050602040000000000" pitchFamily="66" charset="0"/>
            </a:endParaRPr>
          </a:p>
          <a:p>
            <a:endParaRPr lang="en-GB" sz="2800" dirty="0">
              <a:latin typeface="CCW Cursive Writing 22" panose="03050602040000000000" pitchFamily="66" charset="0"/>
            </a:endParaRPr>
          </a:p>
        </p:txBody>
      </p:sp>
    </p:spTree>
    <p:extLst>
      <p:ext uri="{BB962C8B-B14F-4D97-AF65-F5344CB8AC3E}">
        <p14:creationId xmlns:p14="http://schemas.microsoft.com/office/powerpoint/2010/main" val="129120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61975" y="581025"/>
            <a:ext cx="10801350" cy="646331"/>
          </a:xfrm>
          <a:prstGeom prst="rect">
            <a:avLst/>
          </a:prstGeom>
          <a:noFill/>
        </p:spPr>
        <p:txBody>
          <a:bodyPr wrap="square" rtlCol="0">
            <a:spAutoFit/>
          </a:bodyPr>
          <a:lstStyle/>
          <a:p>
            <a:r>
              <a:rPr lang="en-GB" sz="3600" dirty="0" smtClean="0">
                <a:latin typeface="CCW Cursive Writing 22" panose="03050602040000000000" pitchFamily="66" charset="0"/>
              </a:rPr>
              <a:t>Thursday 4thMarch</a:t>
            </a:r>
            <a:endParaRPr lang="en-GB" sz="4400" dirty="0">
              <a:latin typeface="CCW Cursive Writing 22" panose="03050602040000000000"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3999" y="106062"/>
            <a:ext cx="2885303" cy="1327239"/>
          </a:xfrm>
          <a:prstGeom prst="rect">
            <a:avLst/>
          </a:prstGeom>
        </p:spPr>
      </p:pic>
      <p:sp>
        <p:nvSpPr>
          <p:cNvPr id="6" name="TextBox 5"/>
          <p:cNvSpPr txBox="1"/>
          <p:nvPr/>
        </p:nvSpPr>
        <p:spPr>
          <a:xfrm>
            <a:off x="364490" y="1702319"/>
            <a:ext cx="11196320" cy="3539430"/>
          </a:xfrm>
          <a:prstGeom prst="rect">
            <a:avLst/>
          </a:prstGeom>
          <a:noFill/>
        </p:spPr>
        <p:txBody>
          <a:bodyPr wrap="square" rtlCol="0">
            <a:spAutoFit/>
          </a:bodyPr>
          <a:lstStyle/>
          <a:p>
            <a:r>
              <a:rPr lang="en-GB" sz="2800" dirty="0" smtClean="0">
                <a:latin typeface="CCW Cursive Writing 22" panose="03050602040000000000" pitchFamily="66" charset="0"/>
              </a:rPr>
              <a:t>Hi everyone! Today we are going to revise words where the ‘y’ grapheme makes </a:t>
            </a:r>
            <a:r>
              <a:rPr lang="en-GB" sz="2800" smtClean="0">
                <a:latin typeface="CCW Cursive Writing 22" panose="03050602040000000000" pitchFamily="66" charset="0"/>
              </a:rPr>
              <a:t>a long </a:t>
            </a:r>
            <a:r>
              <a:rPr lang="en-GB" sz="2800" dirty="0" smtClean="0">
                <a:latin typeface="CCW Cursive Writing 22" panose="03050602040000000000" pitchFamily="66" charset="0"/>
              </a:rPr>
              <a:t>‘</a:t>
            </a:r>
            <a:r>
              <a:rPr lang="en-GB" sz="2800" dirty="0" err="1" smtClean="0">
                <a:latin typeface="CCW Cursive Writing 22" panose="03050602040000000000" pitchFamily="66" charset="0"/>
              </a:rPr>
              <a:t>i</a:t>
            </a:r>
            <a:r>
              <a:rPr lang="en-GB" sz="2800" dirty="0" smtClean="0">
                <a:latin typeface="CCW Cursive Writing 22" panose="03050602040000000000" pitchFamily="66" charset="0"/>
              </a:rPr>
              <a:t>’ sound at the end of words.</a:t>
            </a:r>
          </a:p>
          <a:p>
            <a:endParaRPr lang="en-GB" sz="2800" dirty="0">
              <a:latin typeface="CCW Cursive Writing 22" panose="03050602040000000000" pitchFamily="66" charset="0"/>
            </a:endParaRPr>
          </a:p>
          <a:p>
            <a:r>
              <a:rPr lang="en-GB" sz="2800" dirty="0" smtClean="0">
                <a:latin typeface="CCW Cursive Writing 22" panose="03050602040000000000" pitchFamily="66" charset="0"/>
              </a:rPr>
              <a:t>I’ll start you off……….</a:t>
            </a:r>
          </a:p>
          <a:p>
            <a:endParaRPr lang="en-GB" sz="2800" dirty="0">
              <a:latin typeface="CCW Cursive Writing 22" panose="03050602040000000000" pitchFamily="66" charset="0"/>
            </a:endParaRPr>
          </a:p>
          <a:p>
            <a:r>
              <a:rPr lang="en-GB" sz="2800" dirty="0" smtClean="0">
                <a:solidFill>
                  <a:srgbClr val="FF0000"/>
                </a:solidFill>
                <a:latin typeface="CCW Cursive Writing 22" panose="03050602040000000000" pitchFamily="66" charset="0"/>
              </a:rPr>
              <a:t>sky</a:t>
            </a:r>
          </a:p>
        </p:txBody>
      </p:sp>
    </p:spTree>
    <p:extLst>
      <p:ext uri="{BB962C8B-B14F-4D97-AF65-F5344CB8AC3E}">
        <p14:creationId xmlns:p14="http://schemas.microsoft.com/office/powerpoint/2010/main" val="23019567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 descr="Free Warm Cliparts, Download Free Clip Art, Free Clip Art on Clipart Librar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5" name="AutoShape 8" descr="Free Warm Cliparts, Download Free Clip Art, Free Clip Art on Clipart Librar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3" name="Rectangle 2"/>
          <p:cNvSpPr/>
          <p:nvPr/>
        </p:nvSpPr>
        <p:spPr>
          <a:xfrm>
            <a:off x="795882" y="1456174"/>
            <a:ext cx="11078482" cy="1692771"/>
          </a:xfrm>
          <a:prstGeom prst="rect">
            <a:avLst/>
          </a:prstGeom>
        </p:spPr>
        <p:txBody>
          <a:bodyPr wrap="none">
            <a:spAutoFit/>
          </a:bodyPr>
          <a:lstStyle/>
          <a:p>
            <a:r>
              <a:rPr lang="en-GB" sz="3200" dirty="0" smtClean="0">
                <a:solidFill>
                  <a:srgbClr val="202124"/>
                </a:solidFill>
                <a:latin typeface="arial" panose="020B0604020202020204" pitchFamily="34" charset="0"/>
              </a:rPr>
              <a:t>Did you get any of these?</a:t>
            </a:r>
          </a:p>
          <a:p>
            <a:endParaRPr lang="en-GB" sz="3200" dirty="0">
              <a:solidFill>
                <a:srgbClr val="202124"/>
              </a:solidFill>
              <a:latin typeface="arial" panose="020B0604020202020204" pitchFamily="34" charset="0"/>
            </a:endParaRPr>
          </a:p>
          <a:p>
            <a:r>
              <a:rPr lang="en-GB" sz="4000" dirty="0" smtClean="0">
                <a:solidFill>
                  <a:srgbClr val="FF0000"/>
                </a:solidFill>
                <a:latin typeface="arial" panose="020B0604020202020204" pitchFamily="34" charset="0"/>
              </a:rPr>
              <a:t>cry</a:t>
            </a:r>
            <a:r>
              <a:rPr lang="en-GB" sz="4000" dirty="0">
                <a:solidFill>
                  <a:srgbClr val="FF0000"/>
                </a:solidFill>
                <a:latin typeface="arial" panose="020B0604020202020204" pitchFamily="34" charset="0"/>
              </a:rPr>
              <a:t>, fly, fry, shy, spy, try</a:t>
            </a:r>
            <a:r>
              <a:rPr lang="en-GB" sz="4000" dirty="0" smtClean="0">
                <a:solidFill>
                  <a:srgbClr val="FF0000"/>
                </a:solidFill>
                <a:latin typeface="arial" panose="020B0604020202020204" pitchFamily="34" charset="0"/>
              </a:rPr>
              <a:t>, </a:t>
            </a:r>
            <a:r>
              <a:rPr lang="en-GB" sz="4000" dirty="0">
                <a:solidFill>
                  <a:srgbClr val="FF0000"/>
                </a:solidFill>
                <a:latin typeface="arial" panose="020B0604020202020204" pitchFamily="34" charset="0"/>
              </a:rPr>
              <a:t>sty, sly, dry, by, my, why.</a:t>
            </a:r>
            <a:endParaRPr lang="en-GB" sz="4000" dirty="0">
              <a:solidFill>
                <a:srgbClr val="FF0000"/>
              </a:solidFill>
            </a:endParaRPr>
          </a:p>
        </p:txBody>
      </p:sp>
    </p:spTree>
    <p:extLst>
      <p:ext uri="{BB962C8B-B14F-4D97-AF65-F5344CB8AC3E}">
        <p14:creationId xmlns:p14="http://schemas.microsoft.com/office/powerpoint/2010/main" val="32282341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6500" y="592225"/>
            <a:ext cx="10782300" cy="1384995"/>
          </a:xfrm>
          <a:prstGeom prst="rect">
            <a:avLst/>
          </a:prstGeom>
          <a:noFill/>
        </p:spPr>
        <p:txBody>
          <a:bodyPr wrap="square" rtlCol="0">
            <a:spAutoFit/>
          </a:bodyPr>
          <a:lstStyle/>
          <a:p>
            <a:endParaRPr lang="en-GB" sz="2800" dirty="0" smtClean="0">
              <a:latin typeface="CCW Cursive Writing 22" panose="03050602040000000000" pitchFamily="66" charset="0"/>
            </a:endParaRPr>
          </a:p>
          <a:p>
            <a:endParaRPr lang="en-GB" sz="2800" dirty="0">
              <a:latin typeface="CCW Cursive Writing 22" panose="03050602040000000000" pitchFamily="66" charset="0"/>
            </a:endParaRPr>
          </a:p>
          <a:p>
            <a:endParaRPr lang="en-GB" sz="2800" dirty="0">
              <a:latin typeface="CCW Cursive Writing 22" panose="03050602040000000000" pitchFamily="66" charset="0"/>
            </a:endParaRPr>
          </a:p>
        </p:txBody>
      </p:sp>
      <p:sp>
        <p:nvSpPr>
          <p:cNvPr id="3" name="TextBox 2"/>
          <p:cNvSpPr txBox="1"/>
          <p:nvPr/>
        </p:nvSpPr>
        <p:spPr>
          <a:xfrm>
            <a:off x="1341120" y="592225"/>
            <a:ext cx="10210800" cy="6740307"/>
          </a:xfrm>
          <a:prstGeom prst="rect">
            <a:avLst/>
          </a:prstGeom>
          <a:noFill/>
        </p:spPr>
        <p:txBody>
          <a:bodyPr wrap="square" rtlCol="0">
            <a:spAutoFit/>
          </a:bodyPr>
          <a:lstStyle/>
          <a:p>
            <a:r>
              <a:rPr lang="en-GB" sz="3600" dirty="0" smtClean="0">
                <a:latin typeface="CCW Cursive Writing 22" panose="03050602040000000000" pitchFamily="66" charset="0"/>
              </a:rPr>
              <a:t>Have a go at writing as many words as you can with the suffix ‘less’.</a:t>
            </a:r>
          </a:p>
          <a:p>
            <a:endParaRPr lang="en-GB" sz="3600" dirty="0">
              <a:latin typeface="CCW Cursive Writing 22" panose="03050602040000000000" pitchFamily="66" charset="0"/>
            </a:endParaRPr>
          </a:p>
          <a:p>
            <a:r>
              <a:rPr lang="en-GB" sz="3600" dirty="0" smtClean="0">
                <a:latin typeface="CCW Cursive Writing 22" panose="03050602040000000000" pitchFamily="66" charset="0"/>
              </a:rPr>
              <a:t>Can you guess these ones?</a:t>
            </a:r>
          </a:p>
          <a:p>
            <a:endParaRPr lang="en-GB" sz="3600" dirty="0">
              <a:latin typeface="CCW Cursive Writing 22" panose="03050602040000000000" pitchFamily="66" charset="0"/>
            </a:endParaRPr>
          </a:p>
          <a:p>
            <a:endParaRPr lang="en-GB" sz="3600" dirty="0" smtClean="0">
              <a:latin typeface="CCW Cursive Writing 22" panose="03050602040000000000" pitchFamily="66" charset="0"/>
            </a:endParaRPr>
          </a:p>
          <a:p>
            <a:r>
              <a:rPr lang="en-GB" sz="3600" dirty="0" smtClean="0">
                <a:latin typeface="CCW Cursive Writing 22" panose="03050602040000000000" pitchFamily="66" charset="0"/>
              </a:rPr>
              <a:t>_ _ _ </a:t>
            </a:r>
            <a:r>
              <a:rPr lang="en-GB" sz="3600" dirty="0" err="1" smtClean="0">
                <a:latin typeface="CCW Cursive Writing 22" panose="03050602040000000000" pitchFamily="66" charset="0"/>
              </a:rPr>
              <a:t>mless</a:t>
            </a:r>
            <a:r>
              <a:rPr lang="en-GB" sz="3600" dirty="0" smtClean="0">
                <a:latin typeface="CCW Cursive Writing 22" panose="03050602040000000000" pitchFamily="66" charset="0"/>
              </a:rPr>
              <a:t>     </a:t>
            </a:r>
            <a:r>
              <a:rPr lang="en-GB" sz="3600" dirty="0" err="1" smtClean="0">
                <a:latin typeface="CCW Cursive Writing 22" panose="03050602040000000000" pitchFamily="66" charset="0"/>
              </a:rPr>
              <a:t>sp</a:t>
            </a:r>
            <a:r>
              <a:rPr lang="en-GB" sz="3600" dirty="0" smtClean="0">
                <a:latin typeface="CCW Cursive Writing 22" panose="03050602040000000000" pitchFamily="66" charset="0"/>
              </a:rPr>
              <a:t>_ _ _ _less</a:t>
            </a:r>
          </a:p>
          <a:p>
            <a:endParaRPr lang="en-GB" sz="3600" dirty="0">
              <a:latin typeface="CCW Cursive Writing 22" panose="03050602040000000000" pitchFamily="66" charset="0"/>
            </a:endParaRPr>
          </a:p>
          <a:p>
            <a:r>
              <a:rPr lang="en-GB" sz="3600" dirty="0" smtClean="0">
                <a:latin typeface="CCW Cursive Writing 22" panose="03050602040000000000" pitchFamily="66" charset="0"/>
              </a:rPr>
              <a:t>_ _ _ less      t_ _ _ _ _ _ less </a:t>
            </a:r>
            <a:endParaRPr lang="en-GB" sz="3600" dirty="0">
              <a:latin typeface="CCW Cursive Writing 22" panose="03050602040000000000" pitchFamily="66" charset="0"/>
            </a:endParaRPr>
          </a:p>
          <a:p>
            <a:endParaRPr lang="en-GB" sz="3600" dirty="0" smtClean="0">
              <a:latin typeface="CCW Cursive Writing 22" panose="03050602040000000000" pitchFamily="66" charset="0"/>
            </a:endParaRPr>
          </a:p>
          <a:p>
            <a:endParaRPr lang="en-GB" sz="3600" dirty="0">
              <a:latin typeface="CCW Cursive Writing 22" panose="03050602040000000000" pitchFamily="66" charset="0"/>
            </a:endParaRPr>
          </a:p>
        </p:txBody>
      </p:sp>
    </p:spTree>
    <p:extLst>
      <p:ext uri="{BB962C8B-B14F-4D97-AF65-F5344CB8AC3E}">
        <p14:creationId xmlns:p14="http://schemas.microsoft.com/office/powerpoint/2010/main" val="2518627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9124" y="2448610"/>
            <a:ext cx="10696575" cy="461665"/>
          </a:xfrm>
          <a:prstGeom prst="rect">
            <a:avLst/>
          </a:prstGeom>
        </p:spPr>
        <p:txBody>
          <a:bodyPr wrap="square">
            <a:spAutoFit/>
          </a:bodyPr>
          <a:lstStyle/>
          <a:p>
            <a:endParaRPr lang="en-GB" sz="2400" dirty="0">
              <a:solidFill>
                <a:srgbClr val="FF0000"/>
              </a:solidFill>
              <a:latin typeface="CCW Cursive Writing 22" panose="03050602040000000000" pitchFamily="66" charset="0"/>
            </a:endParaRPr>
          </a:p>
        </p:txBody>
      </p:sp>
      <p:sp>
        <p:nvSpPr>
          <p:cNvPr id="6" name="Rectangle 5"/>
          <p:cNvSpPr/>
          <p:nvPr/>
        </p:nvSpPr>
        <p:spPr>
          <a:xfrm>
            <a:off x="314848" y="171064"/>
            <a:ext cx="10810352" cy="4031873"/>
          </a:xfrm>
          <a:prstGeom prst="rect">
            <a:avLst/>
          </a:prstGeom>
        </p:spPr>
        <p:txBody>
          <a:bodyPr wrap="square">
            <a:spAutoFit/>
          </a:bodyPr>
          <a:lstStyle/>
          <a:p>
            <a:r>
              <a:rPr lang="en-GB" sz="4800" dirty="0">
                <a:latin typeface="CCW Cursive Writing 22" panose="03050602040000000000" pitchFamily="66" charset="0"/>
              </a:rPr>
              <a:t>ABC . ! ?</a:t>
            </a:r>
          </a:p>
          <a:p>
            <a:endParaRPr lang="en-GB" sz="4800" dirty="0">
              <a:latin typeface="CCW Cursive Writing 22" panose="03050602040000000000" pitchFamily="66" charset="0"/>
            </a:endParaRPr>
          </a:p>
          <a:p>
            <a:r>
              <a:rPr lang="en-GB" sz="3200" dirty="0">
                <a:latin typeface="CCW Cursive Writing 22" panose="03050602040000000000" pitchFamily="66" charset="0"/>
              </a:rPr>
              <a:t>Now make </a:t>
            </a:r>
            <a:r>
              <a:rPr lang="en-GB" sz="3200" dirty="0" smtClean="0">
                <a:latin typeface="CCW Cursive Writing 22" panose="03050602040000000000" pitchFamily="66" charset="0"/>
              </a:rPr>
              <a:t>u</a:t>
            </a:r>
            <a:r>
              <a:rPr lang="en-GB" sz="3200" dirty="0" smtClean="0">
                <a:latin typeface="CCW Cursive Writing 22" panose="03050602040000000000" pitchFamily="66" charset="0"/>
              </a:rPr>
              <a:t>p 2 sentences </a:t>
            </a:r>
            <a:r>
              <a:rPr lang="en-GB" sz="3200" dirty="0">
                <a:latin typeface="CCW Cursive Writing 22" panose="03050602040000000000" pitchFamily="66" charset="0"/>
              </a:rPr>
              <a:t>using the words </a:t>
            </a:r>
            <a:r>
              <a:rPr lang="en-GB" sz="3200" dirty="0" smtClean="0">
                <a:latin typeface="CCW Cursive Writing 22" panose="03050602040000000000" pitchFamily="66" charset="0"/>
              </a:rPr>
              <a:t>from the list you have </a:t>
            </a:r>
            <a:r>
              <a:rPr lang="en-GB" sz="3200" dirty="0" err="1" smtClean="0">
                <a:latin typeface="CCW Cursive Writing 22" panose="03050602040000000000" pitchFamily="66" charset="0"/>
              </a:rPr>
              <a:t>made.One</a:t>
            </a:r>
            <a:r>
              <a:rPr lang="en-GB" sz="3200" dirty="0" smtClean="0">
                <a:latin typeface="CCW Cursive Writing 22" panose="03050602040000000000" pitchFamily="66" charset="0"/>
              </a:rPr>
              <a:t> of the sentences needs to be a question.</a:t>
            </a:r>
            <a:endParaRPr lang="en-GB" sz="3200" dirty="0">
              <a:latin typeface="CCW Cursive Writing 22" panose="03050602040000000000" pitchFamily="66" charset="0"/>
            </a:endParaRPr>
          </a:p>
          <a:p>
            <a:endParaRPr lang="en-GB" sz="3200" dirty="0">
              <a:latin typeface="CCW Cursive Writing 22" panose="03050602040000000000" pitchFamily="66" charset="0"/>
            </a:endParaRPr>
          </a:p>
        </p:txBody>
      </p:sp>
    </p:spTree>
    <p:extLst>
      <p:ext uri="{BB962C8B-B14F-4D97-AF65-F5344CB8AC3E}">
        <p14:creationId xmlns:p14="http://schemas.microsoft.com/office/powerpoint/2010/main" val="27290313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45415" y="144145"/>
            <a:ext cx="10801350" cy="1754326"/>
          </a:xfrm>
          <a:prstGeom prst="rect">
            <a:avLst/>
          </a:prstGeom>
          <a:noFill/>
        </p:spPr>
        <p:txBody>
          <a:bodyPr wrap="square" rtlCol="0">
            <a:spAutoFit/>
          </a:bodyPr>
          <a:lstStyle/>
          <a:p>
            <a:r>
              <a:rPr lang="en-GB" sz="2400" dirty="0" smtClean="0">
                <a:latin typeface="CCW Cursive Writing 22" panose="03050602040000000000" pitchFamily="66" charset="0"/>
              </a:rPr>
              <a:t>Friday </a:t>
            </a:r>
            <a:r>
              <a:rPr lang="en-GB" sz="2400" dirty="0" smtClean="0">
                <a:latin typeface="CCW Cursive Writing 22" panose="03050602040000000000" pitchFamily="66" charset="0"/>
              </a:rPr>
              <a:t>5</a:t>
            </a:r>
            <a:r>
              <a:rPr lang="en-GB" sz="2400" baseline="30000" dirty="0" smtClean="0">
                <a:latin typeface="CCW Cursive Writing 22" panose="03050602040000000000" pitchFamily="66" charset="0"/>
              </a:rPr>
              <a:t>th</a:t>
            </a:r>
            <a:r>
              <a:rPr lang="en-GB" sz="2400" dirty="0" smtClean="0">
                <a:latin typeface="CCW Cursive Writing 22" panose="03050602040000000000" pitchFamily="66" charset="0"/>
              </a:rPr>
              <a:t>March</a:t>
            </a:r>
          </a:p>
          <a:p>
            <a:endParaRPr lang="en-GB" sz="3600" dirty="0" smtClean="0">
              <a:latin typeface="CCW Cursive Writing 22" panose="03050602040000000000" pitchFamily="66" charset="0"/>
            </a:endParaRPr>
          </a:p>
          <a:p>
            <a:r>
              <a:rPr lang="en-GB" sz="2400" dirty="0" smtClean="0">
                <a:latin typeface="CCW Cursive Writing 22" panose="03050602040000000000" pitchFamily="66" charset="0"/>
              </a:rPr>
              <a:t>Rather than ticking please write the answer.</a:t>
            </a:r>
            <a:endParaRPr lang="en-GB" sz="2400" dirty="0">
              <a:latin typeface="CCW Cursive Writing 22" panose="03050602040000000000" pitchFamily="66" charset="0"/>
            </a:endParaRPr>
          </a:p>
        </p:txBody>
      </p:sp>
      <p:pic>
        <p:nvPicPr>
          <p:cNvPr id="2" name="Picture 1"/>
          <p:cNvPicPr>
            <a:picLocks noChangeAspect="1"/>
          </p:cNvPicPr>
          <p:nvPr/>
        </p:nvPicPr>
        <p:blipFill rotWithShape="1">
          <a:blip r:embed="rId2"/>
          <a:srcRect l="6230" t="19329" r="30041" b="5579"/>
          <a:stretch/>
        </p:blipFill>
        <p:spPr>
          <a:xfrm>
            <a:off x="2153920" y="1861185"/>
            <a:ext cx="7232472" cy="4793615"/>
          </a:xfrm>
          <a:prstGeom prst="rect">
            <a:avLst/>
          </a:prstGeom>
        </p:spPr>
      </p:pic>
    </p:spTree>
    <p:extLst>
      <p:ext uri="{BB962C8B-B14F-4D97-AF65-F5344CB8AC3E}">
        <p14:creationId xmlns:p14="http://schemas.microsoft.com/office/powerpoint/2010/main" val="41390375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extBox 3"/>
          <p:cNvSpPr txBox="1"/>
          <p:nvPr/>
        </p:nvSpPr>
        <p:spPr>
          <a:xfrm>
            <a:off x="852803" y="262473"/>
            <a:ext cx="11064877" cy="5970865"/>
          </a:xfrm>
          <a:prstGeom prst="rect">
            <a:avLst/>
          </a:prstGeom>
          <a:noFill/>
        </p:spPr>
        <p:txBody>
          <a:bodyPr wrap="square" rtlCol="0">
            <a:spAutoFit/>
          </a:bodyPr>
          <a:lstStyle/>
          <a:p>
            <a:r>
              <a:rPr lang="en-GB" sz="2800" dirty="0" smtClean="0">
                <a:latin typeface="CCW Cursive Writing 22" panose="03050602040000000000" pitchFamily="66" charset="0"/>
              </a:rPr>
              <a:t>Let’s start!</a:t>
            </a:r>
          </a:p>
          <a:p>
            <a:endParaRPr lang="en-GB" sz="2000" dirty="0">
              <a:latin typeface="CCW Cursive Writing 22" panose="03050602040000000000" pitchFamily="66" charset="0"/>
            </a:endParaRPr>
          </a:p>
          <a:p>
            <a:r>
              <a:rPr lang="en-GB" sz="2400" dirty="0" smtClean="0">
                <a:latin typeface="CCW Cursive Writing 22" panose="03050602040000000000" pitchFamily="66" charset="0"/>
              </a:rPr>
              <a:t>Can you remember the alternative</a:t>
            </a:r>
          </a:p>
          <a:p>
            <a:r>
              <a:rPr lang="en-GB" sz="2400" dirty="0" smtClean="0">
                <a:latin typeface="CCW Cursive Writing 22" panose="03050602040000000000" pitchFamily="66" charset="0"/>
              </a:rPr>
              <a:t>phonemes(sounds) for the </a:t>
            </a:r>
            <a:r>
              <a:rPr lang="en-GB" sz="2400" dirty="0" err="1" smtClean="0">
                <a:solidFill>
                  <a:srgbClr val="FF0000"/>
                </a:solidFill>
                <a:latin typeface="CCW Cursive Writing 22" panose="03050602040000000000" pitchFamily="66" charset="0"/>
              </a:rPr>
              <a:t>ea</a:t>
            </a:r>
            <a:r>
              <a:rPr lang="en-GB" sz="2400" dirty="0" smtClean="0">
                <a:latin typeface="CCW Cursive Writing 22" panose="03050602040000000000" pitchFamily="66" charset="0"/>
              </a:rPr>
              <a:t> grapheme (spelling)?</a:t>
            </a:r>
            <a:endParaRPr lang="en-GB" sz="2400" dirty="0">
              <a:latin typeface="CCW Cursive Writing 22" panose="03050602040000000000" pitchFamily="66" charset="0"/>
            </a:endParaRPr>
          </a:p>
          <a:p>
            <a:endParaRPr lang="en-GB" dirty="0" smtClean="0">
              <a:solidFill>
                <a:srgbClr val="FF0000"/>
              </a:solidFill>
              <a:latin typeface="CCW Cursive Writing 22" panose="03050602040000000000" pitchFamily="66" charset="0"/>
            </a:endParaRPr>
          </a:p>
          <a:p>
            <a:r>
              <a:rPr lang="en-GB" dirty="0" smtClean="0">
                <a:solidFill>
                  <a:srgbClr val="FF0000"/>
                </a:solidFill>
                <a:latin typeface="CCW Cursive Writing 22" panose="03050602040000000000" pitchFamily="66" charset="0"/>
              </a:rPr>
              <a:t>Let’s make two columns. How many words can you add?</a:t>
            </a:r>
          </a:p>
          <a:p>
            <a:endParaRPr lang="en-GB" dirty="0">
              <a:solidFill>
                <a:srgbClr val="FF0000"/>
              </a:solidFill>
              <a:latin typeface="CCW Cursive Writing 22" panose="03050602040000000000" pitchFamily="66" charset="0"/>
            </a:endParaRPr>
          </a:p>
          <a:p>
            <a:endParaRPr lang="en-GB" dirty="0" smtClean="0">
              <a:solidFill>
                <a:srgbClr val="FF0000"/>
              </a:solidFill>
              <a:latin typeface="CCW Cursive Writing 22" panose="03050602040000000000" pitchFamily="66" charset="0"/>
            </a:endParaRPr>
          </a:p>
          <a:p>
            <a:endParaRPr lang="en-GB" dirty="0">
              <a:solidFill>
                <a:srgbClr val="FF0000"/>
              </a:solidFill>
              <a:latin typeface="CCW Cursive Writing 22" panose="03050602040000000000" pitchFamily="66" charset="0"/>
            </a:endParaRPr>
          </a:p>
          <a:p>
            <a:r>
              <a:rPr lang="en-GB" dirty="0" smtClean="0">
                <a:solidFill>
                  <a:srgbClr val="FF0000"/>
                </a:solidFill>
                <a:latin typeface="CCW Cursive Writing 22" panose="03050602040000000000" pitchFamily="66" charset="0"/>
              </a:rPr>
              <a:t>            </a:t>
            </a:r>
            <a:r>
              <a:rPr lang="en-GB" sz="2800" dirty="0" smtClean="0">
                <a:solidFill>
                  <a:srgbClr val="FF0000"/>
                </a:solidFill>
                <a:latin typeface="CCW Cursive Writing 22" panose="03050602040000000000" pitchFamily="66" charset="0"/>
              </a:rPr>
              <a:t>sea                  bread</a:t>
            </a:r>
          </a:p>
          <a:p>
            <a:endParaRPr lang="en-GB" dirty="0">
              <a:solidFill>
                <a:srgbClr val="FF0000"/>
              </a:solidFill>
              <a:latin typeface="CCW Cursive Writing 22" panose="03050602040000000000" pitchFamily="66" charset="0"/>
            </a:endParaRPr>
          </a:p>
          <a:p>
            <a:endParaRPr lang="en-GB" dirty="0" smtClean="0">
              <a:solidFill>
                <a:srgbClr val="FF0000"/>
              </a:solidFill>
              <a:latin typeface="CCW Cursive Writing 22" panose="03050602040000000000" pitchFamily="66" charset="0"/>
            </a:endParaRPr>
          </a:p>
          <a:p>
            <a:endParaRPr lang="en-GB" dirty="0">
              <a:solidFill>
                <a:srgbClr val="FF0000"/>
              </a:solidFill>
              <a:latin typeface="CCW Cursive Writing 22" panose="03050602040000000000" pitchFamily="66" charset="0"/>
            </a:endParaRPr>
          </a:p>
          <a:p>
            <a:endParaRPr lang="en-GB" dirty="0" smtClean="0">
              <a:solidFill>
                <a:srgbClr val="FF0000"/>
              </a:solidFill>
              <a:latin typeface="CCW Cursive Writing 22" panose="03050602040000000000" pitchFamily="66" charset="0"/>
            </a:endParaRPr>
          </a:p>
          <a:p>
            <a:endParaRPr lang="en-GB" dirty="0">
              <a:solidFill>
                <a:srgbClr val="FF0000"/>
              </a:solidFill>
              <a:latin typeface="CCW Cursive Writing 22" panose="03050602040000000000" pitchFamily="66" charset="0"/>
            </a:endParaRPr>
          </a:p>
          <a:p>
            <a:endParaRPr lang="en-GB" dirty="0" smtClean="0">
              <a:solidFill>
                <a:srgbClr val="FF0000"/>
              </a:solidFill>
              <a:latin typeface="CCW Cursive Writing 22" panose="03050602040000000000" pitchFamily="66" charset="0"/>
            </a:endParaRPr>
          </a:p>
          <a:p>
            <a:endParaRPr lang="en-GB" dirty="0">
              <a:solidFill>
                <a:srgbClr val="FF0000"/>
              </a:solidFill>
              <a:latin typeface="CCW Cursive Writing 22" panose="03050602040000000000" pitchFamily="66" charset="0"/>
            </a:endParaRPr>
          </a:p>
          <a:p>
            <a:endParaRPr lang="en-GB" dirty="0" smtClean="0">
              <a:solidFill>
                <a:srgbClr val="FF0000"/>
              </a:solidFill>
              <a:latin typeface="CCW Cursive Writing 22" panose="03050602040000000000" pitchFamily="66" charset="0"/>
            </a:endParaRPr>
          </a:p>
        </p:txBody>
      </p:sp>
      <p:cxnSp>
        <p:nvCxnSpPr>
          <p:cNvPr id="6" name="Straight Connector 5"/>
          <p:cNvCxnSpPr/>
          <p:nvPr/>
        </p:nvCxnSpPr>
        <p:spPr>
          <a:xfrm>
            <a:off x="6075680" y="3505200"/>
            <a:ext cx="10160" cy="2804160"/>
          </a:xfrm>
          <a:prstGeom prst="line">
            <a:avLst/>
          </a:prstGeom>
        </p:spPr>
        <p:style>
          <a:lnRef idx="1">
            <a:schemeClr val="accent1"/>
          </a:lnRef>
          <a:fillRef idx="0">
            <a:schemeClr val="accent1"/>
          </a:fillRef>
          <a:effectRef idx="0">
            <a:schemeClr val="accent1"/>
          </a:effectRef>
          <a:fontRef idx="minor">
            <a:schemeClr val="tx1"/>
          </a:fontRef>
        </p:style>
      </p:cxnSp>
      <p:sp>
        <p:nvSpPr>
          <p:cNvPr id="7" name="AutoShape 2" descr="Image result for s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30" name="Picture 6" descr="Image result for se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927" y="3068320"/>
            <a:ext cx="1591945" cy="105936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mage result for brea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29749" y="2627805"/>
            <a:ext cx="1169860" cy="17547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47720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8372" y="714703"/>
            <a:ext cx="11140965" cy="3046988"/>
          </a:xfrm>
          <a:prstGeom prst="rect">
            <a:avLst/>
          </a:prstGeom>
          <a:noFill/>
        </p:spPr>
        <p:txBody>
          <a:bodyPr wrap="square" rtlCol="0">
            <a:spAutoFit/>
          </a:bodyPr>
          <a:lstStyle/>
          <a:p>
            <a:r>
              <a:rPr lang="en-GB" sz="2400" dirty="0" smtClean="0">
                <a:latin typeface="CCW Cursive Writing 22" panose="03050602040000000000" pitchFamily="66" charset="0"/>
              </a:rPr>
              <a:t>Which word in the sentence below can be replaced by the word </a:t>
            </a:r>
            <a:r>
              <a:rPr lang="en-GB" sz="2400" dirty="0" smtClean="0">
                <a:solidFill>
                  <a:srgbClr val="FF0000"/>
                </a:solidFill>
                <a:latin typeface="CCW Cursive Writing 22" panose="03050602040000000000" pitchFamily="66" charset="0"/>
              </a:rPr>
              <a:t>if</a:t>
            </a:r>
            <a:r>
              <a:rPr lang="en-GB" sz="2400" dirty="0" smtClean="0">
                <a:latin typeface="CCW Cursive Writing 22" panose="03050602040000000000" pitchFamily="66" charset="0"/>
              </a:rPr>
              <a:t>?</a:t>
            </a:r>
          </a:p>
          <a:p>
            <a:endParaRPr lang="en-GB" sz="2400" dirty="0">
              <a:latin typeface="CCW Cursive Writing 22" panose="03050602040000000000" pitchFamily="66" charset="0"/>
            </a:endParaRPr>
          </a:p>
          <a:p>
            <a:endParaRPr lang="en-GB" sz="2400" dirty="0" smtClean="0">
              <a:latin typeface="CCW Cursive Writing 22" panose="03050602040000000000" pitchFamily="66" charset="0"/>
            </a:endParaRPr>
          </a:p>
          <a:p>
            <a:endParaRPr lang="en-GB" sz="2400" dirty="0">
              <a:latin typeface="CCW Cursive Writing 22" panose="03050602040000000000" pitchFamily="66" charset="0"/>
            </a:endParaRPr>
          </a:p>
          <a:p>
            <a:r>
              <a:rPr lang="en-GB" sz="2400" dirty="0" smtClean="0">
                <a:latin typeface="CCW Cursive Writing 22" panose="03050602040000000000" pitchFamily="66" charset="0"/>
              </a:rPr>
              <a:t>My friend and I ride our bikes to school</a:t>
            </a:r>
          </a:p>
          <a:p>
            <a:endParaRPr lang="en-GB" sz="2400" dirty="0">
              <a:latin typeface="CCW Cursive Writing 22" panose="03050602040000000000" pitchFamily="66" charset="0"/>
            </a:endParaRPr>
          </a:p>
          <a:p>
            <a:r>
              <a:rPr lang="en-GB" sz="2400" dirty="0" smtClean="0">
                <a:latin typeface="CCW Cursive Writing 22" panose="03050602040000000000" pitchFamily="66" charset="0"/>
              </a:rPr>
              <a:t>when the weather is good.</a:t>
            </a:r>
            <a:endParaRPr lang="en-GB" sz="2400" dirty="0">
              <a:latin typeface="CCW Cursive Writing 22" panose="03050602040000000000" pitchFamily="66" charset="0"/>
            </a:endParaRPr>
          </a:p>
        </p:txBody>
      </p:sp>
      <p:sp>
        <p:nvSpPr>
          <p:cNvPr id="4" name="TextBox 3"/>
          <p:cNvSpPr txBox="1"/>
          <p:nvPr/>
        </p:nvSpPr>
        <p:spPr>
          <a:xfrm>
            <a:off x="1471448" y="4602796"/>
            <a:ext cx="6842234" cy="369332"/>
          </a:xfrm>
          <a:prstGeom prst="rect">
            <a:avLst/>
          </a:prstGeom>
          <a:noFill/>
        </p:spPr>
        <p:txBody>
          <a:bodyPr wrap="square" rtlCol="0">
            <a:spAutoFit/>
          </a:bodyPr>
          <a:lstStyle/>
          <a:p>
            <a:r>
              <a:rPr lang="en-GB" dirty="0" smtClean="0">
                <a:latin typeface="CCW Cursive Writing 22" panose="03050602040000000000" pitchFamily="66" charset="0"/>
              </a:rPr>
              <a:t>That’s right </a:t>
            </a:r>
            <a:r>
              <a:rPr lang="en-GB" dirty="0" smtClean="0">
                <a:solidFill>
                  <a:srgbClr val="FF0000"/>
                </a:solidFill>
                <a:latin typeface="CCW Cursive Writing 22" panose="03050602040000000000" pitchFamily="66" charset="0"/>
              </a:rPr>
              <a:t>when!</a:t>
            </a:r>
            <a:endParaRPr lang="en-GB" dirty="0">
              <a:solidFill>
                <a:srgbClr val="FF0000"/>
              </a:solidFill>
              <a:latin typeface="CCW Cursive Writing 22" panose="03050602040000000000" pitchFamily="66" charset="0"/>
            </a:endParaRPr>
          </a:p>
        </p:txBody>
      </p:sp>
      <p:sp>
        <p:nvSpPr>
          <p:cNvPr id="5" name="Rectangle 4"/>
          <p:cNvSpPr/>
          <p:nvPr/>
        </p:nvSpPr>
        <p:spPr>
          <a:xfrm>
            <a:off x="1597572" y="4330262"/>
            <a:ext cx="3983421"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80095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4703" y="756745"/>
            <a:ext cx="9680028" cy="9787295"/>
          </a:xfrm>
          <a:prstGeom prst="rect">
            <a:avLst/>
          </a:prstGeom>
          <a:noFill/>
        </p:spPr>
        <p:txBody>
          <a:bodyPr wrap="square" rtlCol="0">
            <a:spAutoFit/>
          </a:bodyPr>
          <a:lstStyle/>
          <a:p>
            <a:r>
              <a:rPr lang="en-GB" sz="2400" dirty="0" smtClean="0">
                <a:latin typeface="CCW Cursive Writing 22" panose="03050602040000000000" pitchFamily="66" charset="0"/>
              </a:rPr>
              <a:t>Time for some spelling practise! Please ask your grown up to check that you can spell the words below!         </a:t>
            </a:r>
          </a:p>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r>
              <a:rPr lang="en-GB" sz="2400" dirty="0">
                <a:latin typeface="CCW Cursive Writing 22" panose="03050602040000000000" pitchFamily="66" charset="0"/>
              </a:rPr>
              <a:t>h</a:t>
            </a:r>
            <a:r>
              <a:rPr lang="en-GB" sz="2400" dirty="0" smtClean="0">
                <a:latin typeface="CCW Cursive Writing 22" panose="03050602040000000000" pitchFamily="66" charset="0"/>
              </a:rPr>
              <a:t>armless</a:t>
            </a:r>
          </a:p>
          <a:p>
            <a:r>
              <a:rPr lang="en-GB" sz="2400" dirty="0">
                <a:latin typeface="CCW Cursive Writing 22" panose="03050602040000000000" pitchFamily="66" charset="0"/>
              </a:rPr>
              <a:t>s</a:t>
            </a:r>
            <a:r>
              <a:rPr lang="en-GB" sz="2400" dirty="0" smtClean="0">
                <a:latin typeface="CCW Cursive Writing 22" panose="03050602040000000000" pitchFamily="66" charset="0"/>
              </a:rPr>
              <a:t>peechless</a:t>
            </a:r>
          </a:p>
          <a:p>
            <a:r>
              <a:rPr lang="en-GB" sz="2400" dirty="0" smtClean="0">
                <a:latin typeface="CCW Cursive Writing 22" panose="03050602040000000000" pitchFamily="66" charset="0"/>
              </a:rPr>
              <a:t>sure</a:t>
            </a:r>
          </a:p>
          <a:p>
            <a:r>
              <a:rPr lang="en-GB" sz="2400" dirty="0" smtClean="0">
                <a:latin typeface="CCW Cursive Writing 22" panose="03050602040000000000" pitchFamily="66" charset="0"/>
              </a:rPr>
              <a:t>useless</a:t>
            </a:r>
          </a:p>
          <a:p>
            <a:r>
              <a:rPr lang="en-GB" sz="2400" dirty="0" smtClean="0">
                <a:latin typeface="CCW Cursive Writing 22" panose="03050602040000000000" pitchFamily="66" charset="0"/>
              </a:rPr>
              <a:t>children</a:t>
            </a:r>
          </a:p>
          <a:p>
            <a:r>
              <a:rPr lang="en-GB" sz="2400" dirty="0">
                <a:latin typeface="CCW Cursive Writing 22" panose="03050602040000000000" pitchFamily="66" charset="0"/>
              </a:rPr>
              <a:t>c</a:t>
            </a:r>
            <a:r>
              <a:rPr lang="en-GB" sz="2400" dirty="0" smtClean="0">
                <a:latin typeface="CCW Cursive Writing 22" panose="03050602040000000000" pitchFamily="66" charset="0"/>
              </a:rPr>
              <a:t>areless</a:t>
            </a:r>
          </a:p>
          <a:p>
            <a:r>
              <a:rPr lang="en-GB" sz="2400" dirty="0" smtClean="0">
                <a:latin typeface="CCW Cursive Writing 22" panose="03050602040000000000" pitchFamily="66" charset="0"/>
              </a:rPr>
              <a:t>sugar</a:t>
            </a:r>
          </a:p>
          <a:p>
            <a:r>
              <a:rPr lang="en-GB" sz="2400" dirty="0" smtClean="0">
                <a:latin typeface="CCW Cursive Writing 22" panose="03050602040000000000" pitchFamily="66" charset="0"/>
              </a:rPr>
              <a:t>giant</a:t>
            </a:r>
          </a:p>
          <a:p>
            <a:r>
              <a:rPr lang="en-GB" sz="2400" dirty="0" smtClean="0">
                <a:latin typeface="CCW Cursive Writing 22" panose="03050602040000000000" pitchFamily="66" charset="0"/>
              </a:rPr>
              <a:t>magic</a:t>
            </a:r>
          </a:p>
          <a:p>
            <a:r>
              <a:rPr lang="en-GB" sz="2400" dirty="0" smtClean="0">
                <a:latin typeface="CCW Cursive Writing 22" panose="03050602040000000000" pitchFamily="66" charset="0"/>
              </a:rPr>
              <a:t>spread</a:t>
            </a:r>
          </a:p>
          <a:p>
            <a:endParaRPr lang="en-GB" sz="2400" dirty="0" smtClean="0">
              <a:latin typeface="CCW Cursive Writing 22" panose="03050602040000000000" pitchFamily="66" charset="0"/>
            </a:endParaRPr>
          </a:p>
          <a:p>
            <a:endParaRPr lang="en-GB" sz="2400" dirty="0" smtClean="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r>
              <a:rPr lang="en-GB" dirty="0">
                <a:latin typeface="CCW Cursive Writing 22" panose="03050602040000000000" pitchFamily="66" charset="0"/>
              </a:rPr>
              <a:t> </a:t>
            </a:r>
            <a:r>
              <a:rPr lang="en-GB" dirty="0" smtClean="0">
                <a:latin typeface="CCW Cursive Writing 22" panose="03050602040000000000" pitchFamily="66" charset="0"/>
              </a:rPr>
              <a:t>                   </a:t>
            </a:r>
            <a:endParaRPr lang="en-GB" dirty="0">
              <a:latin typeface="CCW Cursive Writing 22" panose="03050602040000000000" pitchFamily="66" charset="0"/>
            </a:endParaRPr>
          </a:p>
        </p:txBody>
      </p:sp>
      <p:sp>
        <p:nvSpPr>
          <p:cNvPr id="5" name="Rectangle 4"/>
          <p:cNvSpPr/>
          <p:nvPr/>
        </p:nvSpPr>
        <p:spPr>
          <a:xfrm>
            <a:off x="714703" y="2640899"/>
            <a:ext cx="2680138" cy="41358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454869" y="2921876"/>
            <a:ext cx="3825765" cy="1477328"/>
          </a:xfrm>
          <a:prstGeom prst="rect">
            <a:avLst/>
          </a:prstGeom>
          <a:noFill/>
        </p:spPr>
        <p:txBody>
          <a:bodyPr wrap="square" rtlCol="0">
            <a:spAutoFit/>
          </a:bodyPr>
          <a:lstStyle/>
          <a:p>
            <a:r>
              <a:rPr lang="en-GB" dirty="0" smtClean="0">
                <a:latin typeface="CCW Cursive Writing 22" panose="03050602040000000000" pitchFamily="66" charset="0"/>
              </a:rPr>
              <a:t>Well done everyone!!!</a:t>
            </a:r>
          </a:p>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a:latin typeface="CCW Cursive Writing 22" panose="03050602040000000000" pitchFamily="66" charset="0"/>
            </a:endParaRPr>
          </a:p>
          <a:p>
            <a:endParaRPr lang="en-GB" dirty="0">
              <a:latin typeface="CCW Cursive Writing 22" panose="03050602040000000000" pitchFamily="66" charset="0"/>
            </a:endParaRPr>
          </a:p>
        </p:txBody>
      </p:sp>
      <p:pic>
        <p:nvPicPr>
          <p:cNvPr id="1028" name="Picture 4" descr="File:SMirC-thumbsup.svg - Wikiped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6188" y="3507267"/>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53960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71600" y="4919358"/>
            <a:ext cx="10124745" cy="1938992"/>
          </a:xfrm>
          <a:prstGeom prst="rect">
            <a:avLst/>
          </a:prstGeom>
          <a:noFill/>
        </p:spPr>
        <p:txBody>
          <a:bodyPr wrap="square" rtlCol="0">
            <a:spAutoFit/>
          </a:bodyPr>
          <a:lstStyle/>
          <a:p>
            <a:pPr algn="ctr"/>
            <a:r>
              <a:rPr lang="en-GB" sz="2400" dirty="0" smtClean="0">
                <a:latin typeface="CCW Cursive Writing 22" panose="03050602040000000000" pitchFamily="66" charset="0"/>
              </a:rPr>
              <a:t>Well done everyone! We hope you have a lovely weekend.</a:t>
            </a:r>
          </a:p>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a:latin typeface="CCW Cursive Writing 22" panose="03050602040000000000" pitchFamily="66" charset="0"/>
            </a:endParaRPr>
          </a:p>
          <a:p>
            <a:endParaRPr lang="en-GB" dirty="0">
              <a:latin typeface="CCW Cursive Writing 22" panose="03050602040000000000" pitchFamily="66" charset="0"/>
            </a:endParaRPr>
          </a:p>
        </p:txBody>
      </p:sp>
      <p:pic>
        <p:nvPicPr>
          <p:cNvPr id="8194" name="Picture 2" descr="Reward Stickers - English - Little Lingui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15343" y="667836"/>
            <a:ext cx="4945815" cy="32747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4048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6400" y="609600"/>
            <a:ext cx="10962640" cy="6986528"/>
          </a:xfrm>
          <a:prstGeom prst="rect">
            <a:avLst/>
          </a:prstGeom>
          <a:noFill/>
        </p:spPr>
        <p:txBody>
          <a:bodyPr wrap="square" rtlCol="0">
            <a:spAutoFit/>
          </a:bodyPr>
          <a:lstStyle/>
          <a:p>
            <a:r>
              <a:rPr lang="en-GB" sz="3200" dirty="0" smtClean="0">
                <a:solidFill>
                  <a:srgbClr val="FF0000"/>
                </a:solidFill>
                <a:latin typeface="CCW Cursive Writing 22" panose="03050602040000000000" pitchFamily="66" charset="0"/>
              </a:rPr>
              <a:t>Did you get any of these?</a:t>
            </a:r>
          </a:p>
          <a:p>
            <a:endParaRPr lang="en-GB" sz="3200" dirty="0">
              <a:latin typeface="CCW Cursive Writing 22" panose="03050602040000000000" pitchFamily="66" charset="0"/>
            </a:endParaRPr>
          </a:p>
          <a:p>
            <a:r>
              <a:rPr lang="en-GB" sz="3200" dirty="0">
                <a:latin typeface="CCW Cursive Writing 22" panose="03050602040000000000" pitchFamily="66" charset="0"/>
              </a:rPr>
              <a:t>h</a:t>
            </a:r>
            <a:r>
              <a:rPr lang="en-GB" sz="3200" dirty="0" smtClean="0">
                <a:latin typeface="CCW Cursive Writing 22" panose="03050602040000000000" pitchFamily="66" charset="0"/>
              </a:rPr>
              <a:t>ead         eat       cheat</a:t>
            </a:r>
          </a:p>
          <a:p>
            <a:endParaRPr lang="en-GB" sz="3200" dirty="0">
              <a:latin typeface="CCW Cursive Writing 22" panose="03050602040000000000" pitchFamily="66" charset="0"/>
            </a:endParaRPr>
          </a:p>
          <a:p>
            <a:endParaRPr lang="en-GB" sz="3200" dirty="0" smtClean="0">
              <a:latin typeface="CCW Cursive Writing 22" panose="03050602040000000000" pitchFamily="66" charset="0"/>
            </a:endParaRPr>
          </a:p>
          <a:p>
            <a:r>
              <a:rPr lang="en-GB" sz="3200" dirty="0" smtClean="0">
                <a:latin typeface="CCW Cursive Writing 22" panose="03050602040000000000" pitchFamily="66" charset="0"/>
              </a:rPr>
              <a:t>dead      treat      tread  instead </a:t>
            </a:r>
          </a:p>
          <a:p>
            <a:endParaRPr lang="en-GB" sz="3200" dirty="0">
              <a:latin typeface="CCW Cursive Writing 22" panose="03050602040000000000" pitchFamily="66" charset="0"/>
            </a:endParaRPr>
          </a:p>
          <a:p>
            <a:endParaRPr lang="en-GB" sz="3200" dirty="0" smtClean="0">
              <a:latin typeface="CCW Cursive Writing 22" panose="03050602040000000000" pitchFamily="66" charset="0"/>
            </a:endParaRPr>
          </a:p>
          <a:p>
            <a:r>
              <a:rPr lang="en-GB" sz="3200" dirty="0">
                <a:latin typeface="CCW Cursive Writing 22" panose="03050602040000000000" pitchFamily="66" charset="0"/>
              </a:rPr>
              <a:t>l</a:t>
            </a:r>
            <a:r>
              <a:rPr lang="en-GB" sz="3200" dirty="0" smtClean="0">
                <a:latin typeface="CCW Cursive Writing 22" panose="03050602040000000000" pitchFamily="66" charset="0"/>
              </a:rPr>
              <a:t>ead     sweat    weather </a:t>
            </a:r>
          </a:p>
          <a:p>
            <a:endParaRPr lang="en-GB" sz="3200" dirty="0">
              <a:latin typeface="CCW Cursive Writing 22" panose="03050602040000000000" pitchFamily="66" charset="0"/>
            </a:endParaRPr>
          </a:p>
          <a:p>
            <a:endParaRPr lang="en-GB" sz="3200" dirty="0" smtClean="0">
              <a:latin typeface="CCW Cursive Writing 22" panose="03050602040000000000" pitchFamily="66" charset="0"/>
            </a:endParaRPr>
          </a:p>
          <a:p>
            <a:r>
              <a:rPr lang="en-GB" sz="3200" dirty="0" smtClean="0">
                <a:latin typeface="CCW Cursive Writing 22" panose="03050602040000000000" pitchFamily="66" charset="0"/>
              </a:rPr>
              <a:t>  measure      cheap    steamy         </a:t>
            </a:r>
          </a:p>
          <a:p>
            <a:endParaRPr lang="en-GB" sz="3200" dirty="0">
              <a:latin typeface="CCW Cursive Writing 22" panose="03050602040000000000" pitchFamily="66" charset="0"/>
            </a:endParaRPr>
          </a:p>
          <a:p>
            <a:endParaRPr lang="en-GB" sz="3200" dirty="0">
              <a:latin typeface="CCW Cursive Writing 22" panose="03050602040000000000" pitchFamily="66" charset="0"/>
            </a:endParaRPr>
          </a:p>
        </p:txBody>
      </p:sp>
    </p:spTree>
    <p:extLst>
      <p:ext uri="{BB962C8B-B14F-4D97-AF65-F5344CB8AC3E}">
        <p14:creationId xmlns:p14="http://schemas.microsoft.com/office/powerpoint/2010/main" val="940646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28296" y="151954"/>
            <a:ext cx="10229850" cy="5324535"/>
          </a:xfrm>
          <a:prstGeom prst="rect">
            <a:avLst/>
          </a:prstGeom>
          <a:noFill/>
        </p:spPr>
        <p:txBody>
          <a:bodyPr wrap="square" rtlCol="0">
            <a:spAutoFit/>
          </a:bodyPr>
          <a:lstStyle/>
          <a:p>
            <a:r>
              <a:rPr lang="en-GB" sz="3600" dirty="0" smtClean="0">
                <a:latin typeface="CCW Cursive Writing 22" panose="03050602040000000000" pitchFamily="66" charset="0"/>
              </a:rPr>
              <a:t>Now we will practise this weeks common exception words (CEW).</a:t>
            </a:r>
          </a:p>
          <a:p>
            <a:endParaRPr lang="en-GB" sz="3600" dirty="0">
              <a:latin typeface="CCW Cursive Writing 22" panose="03050602040000000000" pitchFamily="66" charset="0"/>
            </a:endParaRPr>
          </a:p>
          <a:p>
            <a:r>
              <a:rPr lang="en-GB" sz="1600" dirty="0" smtClean="0">
                <a:solidFill>
                  <a:srgbClr val="FF0000"/>
                </a:solidFill>
                <a:latin typeface="CCW Cursive Writing 22" panose="03050602040000000000" pitchFamily="66" charset="0"/>
              </a:rPr>
              <a:t>Reveal the words</a:t>
            </a:r>
          </a:p>
          <a:p>
            <a:r>
              <a:rPr lang="en-GB" sz="1600" dirty="0" smtClean="0">
                <a:solidFill>
                  <a:srgbClr val="FF0000"/>
                </a:solidFill>
                <a:latin typeface="CCW Cursive Writing 22" panose="03050602040000000000" pitchFamily="66" charset="0"/>
              </a:rPr>
              <a:t>one by one. Look/write/check</a:t>
            </a:r>
            <a:r>
              <a:rPr lang="en-GB" sz="1100" dirty="0" smtClean="0">
                <a:solidFill>
                  <a:srgbClr val="FF0000"/>
                </a:solidFill>
                <a:latin typeface="CCW Cursive Writing 22" panose="03050602040000000000" pitchFamily="66" charset="0"/>
              </a:rPr>
              <a:t>.</a:t>
            </a:r>
            <a:r>
              <a:rPr lang="en-GB" sz="3600" dirty="0" smtClean="0">
                <a:solidFill>
                  <a:srgbClr val="FF0000"/>
                </a:solidFill>
                <a:latin typeface="CCW Cursive Writing 22" panose="03050602040000000000" pitchFamily="66" charset="0"/>
              </a:rPr>
              <a:t>  </a:t>
            </a:r>
            <a:endParaRPr lang="en-GB" sz="3600" dirty="0" smtClean="0">
              <a:latin typeface="CCW Cursive Writing 22" panose="03050602040000000000" pitchFamily="66" charset="0"/>
            </a:endParaRPr>
          </a:p>
          <a:p>
            <a:r>
              <a:rPr lang="en-GB" sz="3600" dirty="0" smtClean="0">
                <a:latin typeface="CCW Cursive Writing 22" panose="03050602040000000000" pitchFamily="66" charset="0"/>
              </a:rPr>
              <a:t>                   Mr</a:t>
            </a:r>
          </a:p>
          <a:p>
            <a:r>
              <a:rPr lang="en-GB" sz="3600" dirty="0" smtClean="0">
                <a:latin typeface="CCW Cursive Writing 22" panose="03050602040000000000" pitchFamily="66" charset="0"/>
              </a:rPr>
              <a:t>                   Mrs</a:t>
            </a:r>
          </a:p>
          <a:p>
            <a:r>
              <a:rPr lang="en-GB" sz="3600" dirty="0">
                <a:latin typeface="CCW Cursive Writing 22" panose="03050602040000000000" pitchFamily="66" charset="0"/>
              </a:rPr>
              <a:t> </a:t>
            </a:r>
            <a:r>
              <a:rPr lang="en-GB" sz="3600" dirty="0" smtClean="0">
                <a:latin typeface="CCW Cursive Writing 22" panose="03050602040000000000" pitchFamily="66" charset="0"/>
              </a:rPr>
              <a:t>                  only</a:t>
            </a:r>
          </a:p>
          <a:p>
            <a:r>
              <a:rPr lang="en-GB" sz="3600" dirty="0">
                <a:latin typeface="CCW Cursive Writing 22" panose="03050602040000000000" pitchFamily="66" charset="0"/>
              </a:rPr>
              <a:t> </a:t>
            </a:r>
            <a:r>
              <a:rPr lang="en-GB" sz="3600" dirty="0" smtClean="0">
                <a:latin typeface="CCW Cursive Writing 22" panose="03050602040000000000" pitchFamily="66" charset="0"/>
              </a:rPr>
              <a:t>                  plant</a:t>
            </a:r>
            <a:endParaRPr lang="en-GB" sz="3600" dirty="0">
              <a:latin typeface="CCW Cursive Writing 22" panose="03050602040000000000" pitchFamily="66" charset="0"/>
            </a:endParaRPr>
          </a:p>
        </p:txBody>
      </p:sp>
      <p:sp>
        <p:nvSpPr>
          <p:cNvPr id="5" name="Rectangle 4"/>
          <p:cNvSpPr/>
          <p:nvPr/>
        </p:nvSpPr>
        <p:spPr>
          <a:xfrm>
            <a:off x="6038420" y="2333024"/>
            <a:ext cx="2943225" cy="332422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dirty="0"/>
          </a:p>
        </p:txBody>
      </p:sp>
      <p:sp>
        <p:nvSpPr>
          <p:cNvPr id="6" name="TextBox 5"/>
          <p:cNvSpPr txBox="1"/>
          <p:nvPr/>
        </p:nvSpPr>
        <p:spPr>
          <a:xfrm>
            <a:off x="610330" y="3887861"/>
            <a:ext cx="3486150" cy="923330"/>
          </a:xfrm>
          <a:prstGeom prst="rect">
            <a:avLst/>
          </a:prstGeom>
          <a:noFill/>
        </p:spPr>
        <p:txBody>
          <a:bodyPr wrap="square" rtlCol="0">
            <a:spAutoFit/>
          </a:bodyPr>
          <a:lstStyle/>
          <a:p>
            <a:r>
              <a:rPr lang="en-GB" dirty="0" smtClean="0">
                <a:latin typeface="CCW Cursive Writing 22" panose="03050602040000000000" pitchFamily="66" charset="0"/>
              </a:rPr>
              <a:t>Well done all of you!!</a:t>
            </a:r>
          </a:p>
          <a:p>
            <a:endParaRPr lang="en-GB" dirty="0">
              <a:latin typeface="CCW Cursive Writing 22" panose="03050602040000000000" pitchFamily="66" charset="0"/>
            </a:endParaRPr>
          </a:p>
        </p:txBody>
      </p:sp>
      <p:sp>
        <p:nvSpPr>
          <p:cNvPr id="2" name="TextBox 1"/>
          <p:cNvSpPr txBox="1"/>
          <p:nvPr/>
        </p:nvSpPr>
        <p:spPr>
          <a:xfrm>
            <a:off x="3619673" y="5793992"/>
            <a:ext cx="7780720" cy="923330"/>
          </a:xfrm>
          <a:prstGeom prst="rect">
            <a:avLst/>
          </a:prstGeom>
          <a:noFill/>
        </p:spPr>
        <p:txBody>
          <a:bodyPr wrap="none" rtlCol="0">
            <a:spAutoFit/>
          </a:bodyPr>
          <a:lstStyle/>
          <a:p>
            <a:r>
              <a:rPr lang="en-GB" dirty="0" smtClean="0"/>
              <a:t>If you already know your Year 2 CEW </a:t>
            </a:r>
            <a:r>
              <a:rPr lang="en-GB" dirty="0"/>
              <a:t>l</a:t>
            </a:r>
            <a:r>
              <a:rPr lang="en-GB" dirty="0" smtClean="0"/>
              <a:t>ook for the Super Spelling Challenge on the</a:t>
            </a:r>
          </a:p>
          <a:p>
            <a:r>
              <a:rPr lang="en-GB" dirty="0"/>
              <a:t>w</a:t>
            </a:r>
            <a:r>
              <a:rPr lang="en-GB" dirty="0" smtClean="0"/>
              <a:t>ebsite and practise 6 x words a week. We have some fantastic new badges </a:t>
            </a:r>
          </a:p>
          <a:p>
            <a:r>
              <a:rPr lang="en-GB" dirty="0" smtClean="0"/>
              <a:t>for when you come back to school! Have you been practising?</a:t>
            </a:r>
            <a:endParaRPr lang="en-GB"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0330" y="4922491"/>
            <a:ext cx="2616348" cy="1469516"/>
          </a:xfrm>
          <a:prstGeom prst="rect">
            <a:avLst/>
          </a:prstGeom>
        </p:spPr>
      </p:pic>
    </p:spTree>
    <p:extLst>
      <p:ext uri="{BB962C8B-B14F-4D97-AF65-F5344CB8AC3E}">
        <p14:creationId xmlns:p14="http://schemas.microsoft.com/office/powerpoint/2010/main" val="24053332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7366" y="559676"/>
            <a:ext cx="10125075" cy="954107"/>
          </a:xfrm>
          <a:prstGeom prst="rect">
            <a:avLst/>
          </a:prstGeom>
          <a:noFill/>
        </p:spPr>
        <p:txBody>
          <a:bodyPr wrap="square" rtlCol="0">
            <a:spAutoFit/>
          </a:bodyPr>
          <a:lstStyle/>
          <a:p>
            <a:pPr algn="ctr"/>
            <a:r>
              <a:rPr lang="en-GB" sz="2800" dirty="0" smtClean="0">
                <a:latin typeface="CCW Cursive Writing 22" panose="03050602040000000000" pitchFamily="66" charset="0"/>
              </a:rPr>
              <a:t>This week we are going to focus on adding the suffixes ‘less’</a:t>
            </a:r>
            <a:endParaRPr lang="en-GB" sz="2800" dirty="0">
              <a:solidFill>
                <a:srgbClr val="FF0000"/>
              </a:solidFill>
              <a:latin typeface="CCW Cursive Writing 22" panose="03050602040000000000" pitchFamily="66" charset="0"/>
            </a:endParaRPr>
          </a:p>
        </p:txBody>
      </p:sp>
      <p:sp>
        <p:nvSpPr>
          <p:cNvPr id="6" name="Rectangle 5"/>
          <p:cNvSpPr/>
          <p:nvPr/>
        </p:nvSpPr>
        <p:spPr>
          <a:xfrm>
            <a:off x="1000125" y="2311251"/>
            <a:ext cx="10390095" cy="4259628"/>
          </a:xfrm>
          <a:prstGeom prst="rect">
            <a:avLst/>
          </a:prstGeom>
        </p:spPr>
        <p:txBody>
          <a:bodyPr wrap="square">
            <a:spAutoFit/>
          </a:bodyPr>
          <a:lstStyle/>
          <a:p>
            <a:pPr>
              <a:lnSpc>
                <a:spcPct val="115000"/>
              </a:lnSpc>
              <a:spcAft>
                <a:spcPts val="1000"/>
              </a:spcAft>
            </a:pPr>
            <a:r>
              <a:rPr lang="en-GB" sz="2000" dirty="0" smtClean="0">
                <a:latin typeface="CCW Cursive Writing 22" panose="03050602040000000000" pitchFamily="66" charset="0"/>
                <a:ea typeface="Calibri" panose="020F0502020204030204" pitchFamily="34" charset="0"/>
                <a:cs typeface="Times New Roman" panose="02020603050405020304" pitchFamily="18" charset="0"/>
              </a:rPr>
              <a:t>We use ‘</a:t>
            </a:r>
            <a:r>
              <a:rPr lang="en-GB" sz="2000" dirty="0" smtClean="0">
                <a:solidFill>
                  <a:srgbClr val="FF0000"/>
                </a:solidFill>
                <a:latin typeface="CCW Cursive Writing 22" panose="03050602040000000000" pitchFamily="66" charset="0"/>
                <a:ea typeface="Calibri" panose="020F0502020204030204" pitchFamily="34" charset="0"/>
                <a:cs typeface="Times New Roman" panose="02020603050405020304" pitchFamily="18" charset="0"/>
              </a:rPr>
              <a:t>less</a:t>
            </a:r>
            <a:r>
              <a:rPr lang="en-GB" sz="2000" dirty="0" smtClean="0">
                <a:latin typeface="CCW Cursive Writing 22" panose="03050602040000000000" pitchFamily="66" charset="0"/>
                <a:ea typeface="Calibri" panose="020F0502020204030204" pitchFamily="34" charset="0"/>
                <a:cs typeface="Times New Roman" panose="02020603050405020304" pitchFamily="18" charset="0"/>
              </a:rPr>
              <a:t>’ to mean </a:t>
            </a:r>
            <a:r>
              <a:rPr lang="en-GB" sz="2000" dirty="0" smtClean="0">
                <a:solidFill>
                  <a:srgbClr val="FF0000"/>
                </a:solidFill>
                <a:latin typeface="CCW Cursive Writing 22" panose="03050602040000000000" pitchFamily="66" charset="0"/>
                <a:ea typeface="Calibri" panose="020F0502020204030204" pitchFamily="34" charset="0"/>
                <a:cs typeface="Times New Roman" panose="02020603050405020304" pitchFamily="18" charset="0"/>
              </a:rPr>
              <a:t>without</a:t>
            </a:r>
            <a:r>
              <a:rPr lang="en-GB" sz="2000" dirty="0">
                <a:latin typeface="CCW Cursive Writing 22" panose="03050602040000000000" pitchFamily="66" charset="0"/>
                <a:ea typeface="Calibri" panose="020F0502020204030204" pitchFamily="34" charset="0"/>
                <a:cs typeface="Times New Roman" panose="02020603050405020304" pitchFamily="18" charset="0"/>
              </a:rPr>
              <a:t> </a:t>
            </a:r>
            <a:r>
              <a:rPr lang="en-GB" sz="2000" dirty="0" smtClean="0">
                <a:latin typeface="CCW Cursive Writing 22" panose="03050602040000000000" pitchFamily="66" charset="0"/>
                <a:ea typeface="Calibri" panose="020F0502020204030204" pitchFamily="34" charset="0"/>
                <a:cs typeface="Times New Roman" panose="02020603050405020304" pitchFamily="18" charset="0"/>
              </a:rPr>
              <a:t>and can add it to nouns and verbs to create adjectives.</a:t>
            </a:r>
          </a:p>
          <a:p>
            <a:pPr>
              <a:lnSpc>
                <a:spcPct val="115000"/>
              </a:lnSpc>
              <a:spcAft>
                <a:spcPts val="1000"/>
              </a:spcAft>
            </a:pPr>
            <a:endParaRPr lang="en-GB" sz="2000" dirty="0">
              <a:latin typeface="CCW Cursive Writing 22" panose="03050602040000000000" pitchFamily="66" charset="0"/>
              <a:ea typeface="Calibri" panose="020F0502020204030204" pitchFamily="34" charset="0"/>
              <a:cs typeface="Times New Roman" panose="02020603050405020304" pitchFamily="18" charset="0"/>
            </a:endParaRPr>
          </a:p>
          <a:p>
            <a:pPr>
              <a:lnSpc>
                <a:spcPct val="115000"/>
              </a:lnSpc>
              <a:spcAft>
                <a:spcPts val="1000"/>
              </a:spcAft>
            </a:pPr>
            <a:r>
              <a:rPr lang="en-GB" sz="2000" dirty="0" smtClean="0">
                <a:latin typeface="CCW Cursive Writing 22" panose="03050602040000000000" pitchFamily="66" charset="0"/>
                <a:ea typeface="Calibri" panose="020F0502020204030204" pitchFamily="34" charset="0"/>
                <a:cs typeface="Times New Roman" panose="02020603050405020304" pitchFamily="18" charset="0"/>
              </a:rPr>
              <a:t>E.G      </a:t>
            </a:r>
            <a:r>
              <a:rPr lang="en-GB" sz="2800" dirty="0" smtClean="0">
                <a:latin typeface="CCW Cursive Writing 22" panose="03050602040000000000" pitchFamily="66" charset="0"/>
                <a:ea typeface="Calibri" panose="020F0502020204030204" pitchFamily="34" charset="0"/>
                <a:cs typeface="Times New Roman" panose="02020603050405020304" pitchFamily="18" charset="0"/>
              </a:rPr>
              <a:t>hope ------hopeless</a:t>
            </a:r>
          </a:p>
          <a:p>
            <a:pPr>
              <a:lnSpc>
                <a:spcPct val="115000"/>
              </a:lnSpc>
              <a:spcAft>
                <a:spcPts val="1000"/>
              </a:spcAft>
            </a:pPr>
            <a:r>
              <a:rPr lang="en-GB" sz="2800" dirty="0">
                <a:latin typeface="CCW Cursive Writing 22" panose="03050602040000000000" pitchFamily="66" charset="0"/>
                <a:ea typeface="Calibri" panose="020F0502020204030204" pitchFamily="34" charset="0"/>
                <a:cs typeface="Times New Roman" panose="02020603050405020304" pitchFamily="18" charset="0"/>
              </a:rPr>
              <a:t> </a:t>
            </a:r>
            <a:r>
              <a:rPr lang="en-GB" sz="2800" dirty="0" smtClean="0">
                <a:latin typeface="CCW Cursive Writing 22" panose="03050602040000000000" pitchFamily="66" charset="0"/>
                <a:ea typeface="Calibri" panose="020F0502020204030204" pitchFamily="34" charset="0"/>
                <a:cs typeface="Times New Roman" panose="02020603050405020304" pitchFamily="18" charset="0"/>
              </a:rPr>
              <a:t>     care  ------careless</a:t>
            </a:r>
          </a:p>
          <a:p>
            <a:pPr>
              <a:lnSpc>
                <a:spcPct val="115000"/>
              </a:lnSpc>
              <a:spcAft>
                <a:spcPts val="1000"/>
              </a:spcAft>
            </a:pPr>
            <a:r>
              <a:rPr lang="en-GB" sz="2800" dirty="0" smtClean="0">
                <a:latin typeface="CCW Cursive Writing 22" panose="03050602040000000000" pitchFamily="66" charset="0"/>
                <a:ea typeface="Calibri" panose="020F0502020204030204" pitchFamily="34" charset="0"/>
                <a:cs typeface="Times New Roman" panose="02020603050405020304" pitchFamily="18" charset="0"/>
              </a:rPr>
              <a:t>      fear  ------fearless</a:t>
            </a:r>
          </a:p>
          <a:p>
            <a:pPr>
              <a:lnSpc>
                <a:spcPct val="115000"/>
              </a:lnSpc>
              <a:spcAft>
                <a:spcPts val="1000"/>
              </a:spcAft>
            </a:pPr>
            <a:r>
              <a:rPr lang="en-GB" sz="2800" dirty="0">
                <a:latin typeface="CCW Cursive Writing 22" panose="03050602040000000000" pitchFamily="66" charset="0"/>
                <a:ea typeface="Calibri" panose="020F0502020204030204" pitchFamily="34" charset="0"/>
                <a:cs typeface="Times New Roman" panose="02020603050405020304" pitchFamily="18" charset="0"/>
              </a:rPr>
              <a:t> </a:t>
            </a:r>
            <a:r>
              <a:rPr lang="en-GB" sz="2800" dirty="0" smtClean="0">
                <a:latin typeface="CCW Cursive Writing 22" panose="03050602040000000000" pitchFamily="66" charset="0"/>
                <a:ea typeface="Calibri" panose="020F0502020204030204" pitchFamily="34" charset="0"/>
                <a:cs typeface="Times New Roman" panose="02020603050405020304" pitchFamily="18" charset="0"/>
              </a:rPr>
              <a:t>      use  ------ useless</a:t>
            </a:r>
          </a:p>
          <a:p>
            <a:pPr>
              <a:lnSpc>
                <a:spcPct val="115000"/>
              </a:lnSpc>
              <a:spcAft>
                <a:spcPts val="1000"/>
              </a:spcAft>
            </a:pPr>
            <a:endParaRPr lang="en-GB" sz="2000" dirty="0">
              <a:latin typeface="CCW Cursive Writing 22" panose="03050602040000000000"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35914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9515" y="149311"/>
            <a:ext cx="9989284" cy="7571303"/>
          </a:xfrm>
          <a:prstGeom prst="rect">
            <a:avLst/>
          </a:prstGeom>
          <a:noFill/>
        </p:spPr>
        <p:txBody>
          <a:bodyPr wrap="square" rtlCol="0">
            <a:spAutoFit/>
          </a:bodyPr>
          <a:lstStyle/>
          <a:p>
            <a:r>
              <a:rPr lang="en-GB" dirty="0" smtClean="0">
                <a:latin typeface="CCW Cursive Writing 22" panose="03050602040000000000" pitchFamily="66" charset="0"/>
              </a:rPr>
              <a:t>Can you add ‘</a:t>
            </a:r>
            <a:r>
              <a:rPr lang="en-GB" dirty="0" smtClean="0">
                <a:solidFill>
                  <a:srgbClr val="FF0000"/>
                </a:solidFill>
                <a:latin typeface="CCW Cursive Writing 22" panose="03050602040000000000" pitchFamily="66" charset="0"/>
              </a:rPr>
              <a:t>less</a:t>
            </a:r>
            <a:r>
              <a:rPr lang="en-GB" dirty="0" smtClean="0">
                <a:latin typeface="CCW Cursive Writing 22" panose="03050602040000000000" pitchFamily="66" charset="0"/>
              </a:rPr>
              <a:t>’ to these nouns and verbs so that the sentence is correct. </a:t>
            </a:r>
          </a:p>
          <a:p>
            <a:endParaRPr lang="en-GB" sz="2400" dirty="0">
              <a:latin typeface="CCW Cursive Writing 22" panose="03050602040000000000" pitchFamily="66" charset="0"/>
            </a:endParaRPr>
          </a:p>
          <a:p>
            <a:endParaRPr lang="en-GB" sz="2400" dirty="0" smtClean="0">
              <a:latin typeface="CCW Cursive Writing 22" panose="03050602040000000000" pitchFamily="66" charset="0"/>
            </a:endParaRPr>
          </a:p>
          <a:p>
            <a:r>
              <a:rPr lang="en-GB" sz="2400" dirty="0" smtClean="0">
                <a:latin typeface="CCW Cursive Writing 22" panose="03050602040000000000" pitchFamily="66" charset="0"/>
              </a:rPr>
              <a:t>The clown was hope_______ at balancing on the ball.</a:t>
            </a:r>
          </a:p>
          <a:p>
            <a:endParaRPr lang="en-GB" sz="2400" dirty="0">
              <a:latin typeface="CCW Cursive Writing 22" panose="03050602040000000000" pitchFamily="66" charset="0"/>
            </a:endParaRPr>
          </a:p>
          <a:p>
            <a:r>
              <a:rPr lang="en-GB" sz="2400" dirty="0" smtClean="0">
                <a:latin typeface="CCW Cursive Writing 22" panose="03050602040000000000" pitchFamily="66" charset="0"/>
              </a:rPr>
              <a:t>She was so fear____________ when she climbed the highest mountain.</a:t>
            </a:r>
          </a:p>
          <a:p>
            <a:endParaRPr lang="en-GB" sz="2400" dirty="0">
              <a:latin typeface="CCW Cursive Writing 22" panose="03050602040000000000" pitchFamily="66" charset="0"/>
            </a:endParaRPr>
          </a:p>
          <a:p>
            <a:endParaRPr lang="en-GB" sz="2400" dirty="0" smtClean="0">
              <a:latin typeface="CCW Cursive Writing 22" panose="03050602040000000000" pitchFamily="66" charset="0"/>
            </a:endParaRPr>
          </a:p>
          <a:p>
            <a:r>
              <a:rPr lang="en-GB" sz="2400" dirty="0" smtClean="0">
                <a:latin typeface="CCW Cursive Writing 22" panose="03050602040000000000" pitchFamily="66" charset="0"/>
              </a:rPr>
              <a:t>He was unhappy because his broken arm was use___________.</a:t>
            </a:r>
          </a:p>
          <a:p>
            <a:endParaRPr lang="en-GB" sz="2400" dirty="0">
              <a:latin typeface="CCW Cursive Writing 22" panose="03050602040000000000" pitchFamily="66" charset="0"/>
            </a:endParaRPr>
          </a:p>
          <a:p>
            <a:endParaRPr lang="en-GB" sz="2400" dirty="0" smtClean="0">
              <a:latin typeface="CCW Cursive Writing 22" panose="03050602040000000000" pitchFamily="66" charset="0"/>
            </a:endParaRPr>
          </a:p>
          <a:p>
            <a:r>
              <a:rPr lang="en-GB" sz="2400" dirty="0" smtClean="0">
                <a:latin typeface="CCW Cursive Writing 22" panose="03050602040000000000" pitchFamily="66" charset="0"/>
              </a:rPr>
              <a:t>The children were so care____________ with their spelling.</a:t>
            </a:r>
          </a:p>
          <a:p>
            <a:endParaRPr lang="en-GB" sz="2400" dirty="0" smtClean="0">
              <a:latin typeface="CCW Cursive Writing 22" panose="03050602040000000000" pitchFamily="66" charset="0"/>
            </a:endParaRPr>
          </a:p>
          <a:p>
            <a:r>
              <a:rPr lang="en-GB" sz="2400" dirty="0" smtClean="0">
                <a:latin typeface="CCW Cursive Writing 22" panose="03050602040000000000" pitchFamily="66" charset="0"/>
              </a:rPr>
              <a:t>(Not Diamonds and Pearls though!!!!)</a:t>
            </a:r>
            <a:endParaRPr lang="en-GB" sz="2400" dirty="0">
              <a:latin typeface="CCW Cursive Writing 22" panose="03050602040000000000" pitchFamily="66" charset="0"/>
            </a:endParaRPr>
          </a:p>
          <a:p>
            <a:endParaRPr lang="en-GB" sz="2400" dirty="0" smtClean="0">
              <a:latin typeface="CCW Cursive Writing 22" panose="03050602040000000000" pitchFamily="66" charset="0"/>
            </a:endParaRPr>
          </a:p>
          <a:p>
            <a:endParaRPr lang="en-GB" dirty="0">
              <a:latin typeface="CCW Cursive Writing 22" panose="03050602040000000000" pitchFamily="66" charset="0"/>
            </a:endParaRPr>
          </a:p>
        </p:txBody>
      </p:sp>
      <p:sp>
        <p:nvSpPr>
          <p:cNvPr id="4" name="AutoShape 4" descr="Fall-tree - Autumn Clipart PNG Image | Transparent PNG Free Download on  SeekPNG"/>
          <p:cNvSpPr>
            <a:spLocks noChangeAspect="1" noChangeArrowheads="1"/>
          </p:cNvSpPr>
          <p:nvPr/>
        </p:nvSpPr>
        <p:spPr bwMode="auto">
          <a:xfrm>
            <a:off x="63500" y="-136525"/>
            <a:ext cx="1847850" cy="17811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8" name="AutoShape 10" descr="Horn clipart beep, Horn beep Transparent FREE for download on  WebStockReview 2021"/>
          <p:cNvSpPr>
            <a:spLocks noChangeAspect="1" noChangeArrowheads="1"/>
          </p:cNvSpPr>
          <p:nvPr/>
        </p:nvSpPr>
        <p:spPr bwMode="auto">
          <a:xfrm>
            <a:off x="63500" y="-136525"/>
            <a:ext cx="1800225" cy="18764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9" name="AutoShape 12" descr="Horn clipart beep, Horn beep Transparent FREE for download on  WebStockReview 2021"/>
          <p:cNvSpPr>
            <a:spLocks noChangeAspect="1" noChangeArrowheads="1"/>
          </p:cNvSpPr>
          <p:nvPr/>
        </p:nvSpPr>
        <p:spPr bwMode="auto">
          <a:xfrm>
            <a:off x="215900" y="15875"/>
            <a:ext cx="1800225" cy="18764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1590053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8126" y="171450"/>
            <a:ext cx="3975100" cy="6494085"/>
          </a:xfrm>
          <a:prstGeom prst="rect">
            <a:avLst/>
          </a:prstGeom>
          <a:noFill/>
        </p:spPr>
        <p:txBody>
          <a:bodyPr wrap="square" rtlCol="0">
            <a:spAutoFit/>
          </a:bodyPr>
          <a:lstStyle/>
          <a:p>
            <a:r>
              <a:rPr lang="en-GB" sz="4000" dirty="0" smtClean="0">
                <a:latin typeface="CCW Cursive Writing 22" panose="03050602040000000000" pitchFamily="66" charset="0"/>
              </a:rPr>
              <a:t>ABC . ! ?</a:t>
            </a:r>
          </a:p>
          <a:p>
            <a:endParaRPr lang="en-GB" sz="4000" dirty="0" smtClean="0">
              <a:latin typeface="CCW Cursive Writing 22" panose="03050602040000000000" pitchFamily="66" charset="0"/>
            </a:endParaRPr>
          </a:p>
          <a:p>
            <a:r>
              <a:rPr lang="en-GB" sz="2400" dirty="0" smtClean="0">
                <a:latin typeface="CCW Cursive Writing 22" panose="03050602040000000000" pitchFamily="66" charset="0"/>
              </a:rPr>
              <a:t>Now make </a:t>
            </a:r>
          </a:p>
          <a:p>
            <a:r>
              <a:rPr lang="en-GB" sz="2400" dirty="0">
                <a:latin typeface="CCW Cursive Writing 22" panose="03050602040000000000" pitchFamily="66" charset="0"/>
              </a:rPr>
              <a:t>u</a:t>
            </a:r>
            <a:r>
              <a:rPr lang="en-GB" sz="2400" dirty="0" smtClean="0">
                <a:latin typeface="CCW Cursive Writing 22" panose="03050602040000000000" pitchFamily="66" charset="0"/>
              </a:rPr>
              <a:t>p your own sentence using the words from the picture!</a:t>
            </a:r>
          </a:p>
          <a:p>
            <a:endParaRPr lang="en-GB" sz="2400" dirty="0">
              <a:latin typeface="CCW Cursive Writing 22" panose="03050602040000000000" pitchFamily="66" charset="0"/>
            </a:endParaRPr>
          </a:p>
          <a:p>
            <a:endParaRPr lang="en-GB" sz="2400" dirty="0" smtClean="0">
              <a:latin typeface="CCW Cursive Writing 22" panose="03050602040000000000" pitchFamily="66" charset="0"/>
            </a:endParaRPr>
          </a:p>
          <a:p>
            <a:r>
              <a:rPr lang="en-GB" sz="2400" dirty="0" smtClean="0">
                <a:latin typeface="CCW Cursive Writing 22" panose="03050602040000000000" pitchFamily="66" charset="0"/>
              </a:rPr>
              <a:t>That’s all for today. Well done!!</a:t>
            </a:r>
          </a:p>
          <a:p>
            <a:endParaRPr lang="en-GB" sz="3600" dirty="0" smtClean="0">
              <a:latin typeface="CCW Cursive Writing 22" panose="03050602040000000000" pitchFamily="66" charset="0"/>
            </a:endParaRPr>
          </a:p>
          <a:p>
            <a:endParaRPr lang="en-GB" sz="3200" dirty="0">
              <a:latin typeface="CCW Cursive Writing 22" panose="03050602040000000000" pitchFamily="66" charset="0"/>
            </a:endParaRPr>
          </a:p>
          <a:p>
            <a:endParaRPr lang="en-GB" sz="2800" dirty="0">
              <a:latin typeface="CCW Cursive Writing 22" panose="03050602040000000000" pitchFamily="66" charset="0"/>
            </a:endParaRPr>
          </a:p>
        </p:txBody>
      </p:sp>
      <p:pic>
        <p:nvPicPr>
          <p:cNvPr id="2050" name="Picture 2" descr="Image result for sleepless night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9255" y="964882"/>
            <a:ext cx="5747574" cy="4338638"/>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027680" y="6004560"/>
            <a:ext cx="7843520" cy="369332"/>
          </a:xfrm>
          <a:prstGeom prst="rect">
            <a:avLst/>
          </a:prstGeom>
          <a:noFill/>
        </p:spPr>
        <p:txBody>
          <a:bodyPr wrap="square" rtlCol="0">
            <a:spAutoFit/>
          </a:bodyPr>
          <a:lstStyle/>
          <a:p>
            <a:r>
              <a:rPr lang="en-GB" dirty="0" smtClean="0"/>
              <a:t>Clue- think what the boy is trying to do!</a:t>
            </a:r>
            <a:endParaRPr lang="en-GB" dirty="0"/>
          </a:p>
        </p:txBody>
      </p:sp>
    </p:spTree>
    <p:extLst>
      <p:ext uri="{BB962C8B-B14F-4D97-AF65-F5344CB8AC3E}">
        <p14:creationId xmlns:p14="http://schemas.microsoft.com/office/powerpoint/2010/main" val="4395651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373500" y="337964"/>
            <a:ext cx="10801350" cy="6740307"/>
          </a:xfrm>
          <a:prstGeom prst="rect">
            <a:avLst/>
          </a:prstGeom>
          <a:noFill/>
        </p:spPr>
        <p:txBody>
          <a:bodyPr wrap="square" rtlCol="0">
            <a:spAutoFit/>
          </a:bodyPr>
          <a:lstStyle/>
          <a:p>
            <a:r>
              <a:rPr lang="en-GB" sz="3600" dirty="0" smtClean="0">
                <a:latin typeface="CCW Cursive Writing 22" panose="03050602040000000000" pitchFamily="66" charset="0"/>
              </a:rPr>
              <a:t>Tuesday 2</a:t>
            </a:r>
            <a:r>
              <a:rPr lang="en-GB" sz="3600" baseline="30000" dirty="0" smtClean="0">
                <a:latin typeface="CCW Cursive Writing 22" panose="03050602040000000000" pitchFamily="66" charset="0"/>
              </a:rPr>
              <a:t>nd</a:t>
            </a:r>
            <a:r>
              <a:rPr lang="en-GB" sz="3600" dirty="0" smtClean="0">
                <a:latin typeface="CCW Cursive Writing 22" panose="03050602040000000000" pitchFamily="66" charset="0"/>
              </a:rPr>
              <a:t>March</a:t>
            </a:r>
          </a:p>
          <a:p>
            <a:endParaRPr lang="en-GB" sz="3600" dirty="0" smtClean="0">
              <a:latin typeface="CCW Cursive Writing 22" panose="03050602040000000000" pitchFamily="66" charset="0"/>
            </a:endParaRPr>
          </a:p>
          <a:p>
            <a:r>
              <a:rPr lang="en-GB" sz="2400" dirty="0" smtClean="0">
                <a:latin typeface="CCW Cursive Writing 22" panose="03050602040000000000" pitchFamily="66" charset="0"/>
              </a:rPr>
              <a:t>Hello everyone! Let’s revise some words which have the grapheme ‘g’ but have an alternative phoneme.</a:t>
            </a:r>
          </a:p>
          <a:p>
            <a:r>
              <a:rPr lang="en-GB" sz="2400" dirty="0" smtClean="0">
                <a:solidFill>
                  <a:srgbClr val="FF0000"/>
                </a:solidFill>
                <a:latin typeface="CCW Cursive Writing 22" panose="03050602040000000000" pitchFamily="66" charset="0"/>
              </a:rPr>
              <a:t>See how many you can think of. The </a:t>
            </a:r>
            <a:r>
              <a:rPr lang="en-GB" sz="2400" dirty="0" smtClean="0">
                <a:latin typeface="CCW Cursive Writing 22" panose="03050602040000000000" pitchFamily="66" charset="0"/>
              </a:rPr>
              <a:t>g </a:t>
            </a:r>
            <a:r>
              <a:rPr lang="en-GB" sz="2400" dirty="0" smtClean="0">
                <a:solidFill>
                  <a:srgbClr val="FF0000"/>
                </a:solidFill>
                <a:latin typeface="CCW Cursive Writing 22" panose="03050602040000000000" pitchFamily="66" charset="0"/>
              </a:rPr>
              <a:t>can be anywhere in the word.</a:t>
            </a:r>
          </a:p>
          <a:p>
            <a:endParaRPr lang="en-GB" sz="2400" dirty="0">
              <a:solidFill>
                <a:srgbClr val="FF0000"/>
              </a:solidFill>
              <a:latin typeface="CCW Cursive Writing 22" panose="03050602040000000000" pitchFamily="66" charset="0"/>
            </a:endParaRPr>
          </a:p>
          <a:p>
            <a:r>
              <a:rPr lang="en-GB" sz="2400" dirty="0">
                <a:solidFill>
                  <a:srgbClr val="FF0000"/>
                </a:solidFill>
                <a:latin typeface="CCW Cursive Writing 22" panose="03050602040000000000" pitchFamily="66" charset="0"/>
              </a:rPr>
              <a:t> </a:t>
            </a:r>
            <a:r>
              <a:rPr lang="en-GB" sz="2400" dirty="0" smtClean="0">
                <a:solidFill>
                  <a:srgbClr val="FF0000"/>
                </a:solidFill>
                <a:latin typeface="CCW Cursive Writing 22" panose="03050602040000000000" pitchFamily="66" charset="0"/>
              </a:rPr>
              <a:t>          giant                angry</a:t>
            </a:r>
          </a:p>
          <a:p>
            <a:r>
              <a:rPr lang="en-GB" sz="2400" dirty="0" smtClean="0">
                <a:solidFill>
                  <a:srgbClr val="FF0000"/>
                </a:solidFill>
                <a:latin typeface="CCW Cursive Writing 22" panose="03050602040000000000" pitchFamily="66" charset="0"/>
              </a:rPr>
              <a:t>          </a:t>
            </a:r>
            <a:endParaRPr lang="en-GB" sz="2400" dirty="0">
              <a:solidFill>
                <a:srgbClr val="FF0000"/>
              </a:solidFill>
              <a:latin typeface="CCW Cursive Writing 22" panose="03050602040000000000" pitchFamily="66" charset="0"/>
            </a:endParaRPr>
          </a:p>
          <a:p>
            <a:endParaRPr lang="en-GB" sz="2400" dirty="0" smtClean="0">
              <a:solidFill>
                <a:srgbClr val="FF0000"/>
              </a:solidFill>
              <a:latin typeface="CCW Cursive Writing 22" panose="03050602040000000000" pitchFamily="66" charset="0"/>
            </a:endParaRPr>
          </a:p>
          <a:p>
            <a:endParaRPr lang="en-GB" sz="2400" dirty="0">
              <a:solidFill>
                <a:srgbClr val="FF0000"/>
              </a:solidFill>
              <a:latin typeface="CCW Cursive Writing 22" panose="03050602040000000000" pitchFamily="66" charset="0"/>
            </a:endParaRPr>
          </a:p>
          <a:p>
            <a:endParaRPr lang="en-GB" sz="2400" dirty="0" smtClean="0">
              <a:solidFill>
                <a:srgbClr val="FF0000"/>
              </a:solidFill>
              <a:latin typeface="CCW Cursive Writing 22" panose="03050602040000000000" pitchFamily="66" charset="0"/>
            </a:endParaRPr>
          </a:p>
          <a:p>
            <a:endParaRPr lang="en-GB" sz="2400" dirty="0">
              <a:solidFill>
                <a:srgbClr val="FF0000"/>
              </a:solidFill>
              <a:latin typeface="CCW Cursive Writing 22" panose="03050602040000000000" pitchFamily="66" charset="0"/>
            </a:endParaRPr>
          </a:p>
          <a:p>
            <a:endParaRPr lang="en-GB" sz="2400" dirty="0" smtClean="0">
              <a:solidFill>
                <a:srgbClr val="FF0000"/>
              </a:solidFill>
              <a:latin typeface="CCW Cursive Writing 22" panose="03050602040000000000" pitchFamily="66" charset="0"/>
            </a:endParaRPr>
          </a:p>
          <a:p>
            <a:endParaRPr lang="en-GB" sz="2400" dirty="0">
              <a:solidFill>
                <a:srgbClr val="FF0000"/>
              </a:solidFill>
              <a:latin typeface="CCW Cursive Writing 22" panose="03050602040000000000" pitchFamily="66" charset="0"/>
            </a:endParaRPr>
          </a:p>
          <a:p>
            <a:endParaRPr lang="en-GB" sz="2400" dirty="0">
              <a:solidFill>
                <a:srgbClr val="FF0000"/>
              </a:solidFill>
              <a:latin typeface="CCW Cursive Writing 22" panose="03050602040000000000" pitchFamily="66" charset="0"/>
            </a:endParaRPr>
          </a:p>
        </p:txBody>
      </p:sp>
      <p:cxnSp>
        <p:nvCxnSpPr>
          <p:cNvPr id="4" name="Straight Connector 3"/>
          <p:cNvCxnSpPr/>
          <p:nvPr/>
        </p:nvCxnSpPr>
        <p:spPr>
          <a:xfrm>
            <a:off x="5435600" y="3434080"/>
            <a:ext cx="0" cy="331216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36245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01040" y="863600"/>
            <a:ext cx="10302240" cy="5078313"/>
          </a:xfrm>
          <a:prstGeom prst="rect">
            <a:avLst/>
          </a:prstGeom>
          <a:noFill/>
        </p:spPr>
        <p:txBody>
          <a:bodyPr wrap="square" rtlCol="0">
            <a:spAutoFit/>
          </a:bodyPr>
          <a:lstStyle/>
          <a:p>
            <a:r>
              <a:rPr lang="en-GB" sz="3600" dirty="0" smtClean="0">
                <a:latin typeface="CCW Cursive Writing 22" panose="03050602040000000000" pitchFamily="66" charset="0"/>
              </a:rPr>
              <a:t>Did you think of any of these?</a:t>
            </a:r>
          </a:p>
          <a:p>
            <a:endParaRPr lang="en-GB" sz="3600" dirty="0">
              <a:latin typeface="CCW Cursive Writing 22" panose="03050602040000000000" pitchFamily="66" charset="0"/>
            </a:endParaRPr>
          </a:p>
          <a:p>
            <a:endParaRPr lang="en-GB" sz="3600" dirty="0" smtClean="0">
              <a:latin typeface="CCW Cursive Writing 22" panose="03050602040000000000" pitchFamily="66" charset="0"/>
            </a:endParaRPr>
          </a:p>
          <a:p>
            <a:r>
              <a:rPr lang="en-GB" sz="3600" dirty="0">
                <a:latin typeface="CCW Cursive Writing 22" panose="03050602040000000000" pitchFamily="66" charset="0"/>
              </a:rPr>
              <a:t>g</a:t>
            </a:r>
            <a:r>
              <a:rPr lang="en-GB" sz="3600" dirty="0" smtClean="0">
                <a:latin typeface="CCW Cursive Writing 22" panose="03050602040000000000" pitchFamily="66" charset="0"/>
              </a:rPr>
              <a:t>iraffe    garden   magic</a:t>
            </a:r>
          </a:p>
          <a:p>
            <a:endParaRPr lang="en-GB" sz="3600" dirty="0">
              <a:latin typeface="CCW Cursive Writing 22" panose="03050602040000000000" pitchFamily="66" charset="0"/>
            </a:endParaRPr>
          </a:p>
          <a:p>
            <a:r>
              <a:rPr lang="en-GB" sz="3600" dirty="0">
                <a:latin typeface="CCW Cursive Writing 22" panose="03050602040000000000" pitchFamily="66" charset="0"/>
              </a:rPr>
              <a:t>g</a:t>
            </a:r>
            <a:r>
              <a:rPr lang="en-GB" sz="3600" dirty="0" smtClean="0">
                <a:latin typeface="CCW Cursive Writing 22" panose="03050602040000000000" pitchFamily="66" charset="0"/>
              </a:rPr>
              <a:t>ame     sledge  danger</a:t>
            </a:r>
          </a:p>
          <a:p>
            <a:endParaRPr lang="en-GB" sz="3600" dirty="0">
              <a:latin typeface="CCW Cursive Writing 22" panose="03050602040000000000" pitchFamily="66" charset="0"/>
            </a:endParaRPr>
          </a:p>
          <a:p>
            <a:r>
              <a:rPr lang="en-GB" sz="3600" dirty="0">
                <a:latin typeface="CCW Cursive Writing 22" panose="03050602040000000000" pitchFamily="66" charset="0"/>
              </a:rPr>
              <a:t>h</a:t>
            </a:r>
            <a:r>
              <a:rPr lang="en-GB" sz="3600" dirty="0" smtClean="0">
                <a:latin typeface="CCW Cursive Writing 22" panose="03050602040000000000" pitchFamily="66" charset="0"/>
              </a:rPr>
              <a:t>uge     goal    orange         </a:t>
            </a:r>
            <a:endParaRPr lang="en-GB" sz="3600" dirty="0">
              <a:latin typeface="CCW Cursive Writing 22" panose="03050602040000000000" pitchFamily="66" charset="0"/>
            </a:endParaRPr>
          </a:p>
        </p:txBody>
      </p:sp>
    </p:spTree>
    <p:extLst>
      <p:ext uri="{BB962C8B-B14F-4D97-AF65-F5344CB8AC3E}">
        <p14:creationId xmlns:p14="http://schemas.microsoft.com/office/powerpoint/2010/main" val="4822713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1294</TotalTime>
  <Words>828</Words>
  <Application>Microsoft Office PowerPoint</Application>
  <PresentationFormat>Widescreen</PresentationFormat>
  <Paragraphs>232</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Arial</vt:lpstr>
      <vt:lpstr>Calibri</vt:lpstr>
      <vt:lpstr>Calibri Light</vt:lpstr>
      <vt:lpstr>CCW Cursive Writing 22</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Perryfields Infant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Etheridge</dc:creator>
  <cp:lastModifiedBy>Elizabeth Etheridge</cp:lastModifiedBy>
  <cp:revision>85</cp:revision>
  <dcterms:created xsi:type="dcterms:W3CDTF">2021-01-02T12:02:29Z</dcterms:created>
  <dcterms:modified xsi:type="dcterms:W3CDTF">2021-02-25T14:05:00Z</dcterms:modified>
</cp:coreProperties>
</file>