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77ADB-D334-4F51-831A-DBD9D88A586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D95A-CBE8-48F1-B4C6-7769263B8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65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77ADB-D334-4F51-831A-DBD9D88A586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D95A-CBE8-48F1-B4C6-7769263B8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323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77ADB-D334-4F51-831A-DBD9D88A586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D95A-CBE8-48F1-B4C6-7769263B8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481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77ADB-D334-4F51-831A-DBD9D88A586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D95A-CBE8-48F1-B4C6-7769263B8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024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77ADB-D334-4F51-831A-DBD9D88A586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D95A-CBE8-48F1-B4C6-7769263B8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64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77ADB-D334-4F51-831A-DBD9D88A586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D95A-CBE8-48F1-B4C6-7769263B8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571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77ADB-D334-4F51-831A-DBD9D88A586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D95A-CBE8-48F1-B4C6-7769263B8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46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77ADB-D334-4F51-831A-DBD9D88A586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D95A-CBE8-48F1-B4C6-7769263B8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133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77ADB-D334-4F51-831A-DBD9D88A586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D95A-CBE8-48F1-B4C6-7769263B8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4910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77ADB-D334-4F51-831A-DBD9D88A586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D95A-CBE8-48F1-B4C6-7769263B8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830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77ADB-D334-4F51-831A-DBD9D88A586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DD95A-CBE8-48F1-B4C6-7769263B8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708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77ADB-D334-4F51-831A-DBD9D88A5867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DD95A-CBE8-48F1-B4C6-7769263B84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76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SassoonPrimaryInfant" pitchFamily="2" charset="0"/>
              </a:rPr>
              <a:t>What sounds do these graphemes normally make?</a:t>
            </a:r>
            <a:endParaRPr lang="en-GB" dirty="0">
              <a:latin typeface="SassoonPrimaryInfant" pitchFamily="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5400" dirty="0">
                <a:latin typeface="SassoonPrimaryInfant" pitchFamily="2" charset="0"/>
              </a:rPr>
              <a:t>a</a:t>
            </a:r>
            <a:r>
              <a:rPr lang="en-GB" sz="5400" dirty="0" smtClean="0">
                <a:latin typeface="SassoonPrimaryInfant" pitchFamily="2" charset="0"/>
              </a:rPr>
              <a:t>-e   e-e  </a:t>
            </a:r>
            <a:r>
              <a:rPr lang="en-GB" sz="5400" dirty="0" err="1" smtClean="0">
                <a:latin typeface="SassoonPrimaryInfant" pitchFamily="2" charset="0"/>
              </a:rPr>
              <a:t>i</a:t>
            </a:r>
            <a:r>
              <a:rPr lang="en-GB" sz="5400" dirty="0" smtClean="0">
                <a:latin typeface="SassoonPrimaryInfant" pitchFamily="2" charset="0"/>
              </a:rPr>
              <a:t>-e  o-e  u-e</a:t>
            </a:r>
          </a:p>
          <a:p>
            <a:pPr marL="0" indent="0" algn="ctr">
              <a:buNone/>
            </a:pPr>
            <a:endParaRPr lang="en-GB" sz="5400" dirty="0">
              <a:latin typeface="SassoonPrimaryInfant" pitchFamily="2" charset="0"/>
            </a:endParaRPr>
          </a:p>
          <a:p>
            <a:pPr marL="0" indent="0" algn="ctr">
              <a:buNone/>
            </a:pPr>
            <a:r>
              <a:rPr lang="en-GB" sz="5400" dirty="0" smtClean="0">
                <a:latin typeface="SassoonPrimaryInfant" pitchFamily="2" charset="0"/>
              </a:rPr>
              <a:t>What are they all called?</a:t>
            </a:r>
          </a:p>
          <a:p>
            <a:pPr marL="0" indent="0" algn="ctr">
              <a:buNone/>
            </a:pPr>
            <a:r>
              <a:rPr lang="en-GB" sz="5400" dirty="0" smtClean="0">
                <a:latin typeface="SassoonPrimaryInfant" pitchFamily="2" charset="0"/>
              </a:rPr>
              <a:t>Why?</a:t>
            </a:r>
            <a:endParaRPr lang="en-GB" sz="54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935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SassoonPrimaryInfant" pitchFamily="2" charset="0"/>
              </a:rPr>
              <a:t>C</a:t>
            </a:r>
            <a:r>
              <a:rPr lang="en-GB" dirty="0" smtClean="0">
                <a:latin typeface="SassoonPrimaryInfant" pitchFamily="2" charset="0"/>
              </a:rPr>
              <a:t>an </a:t>
            </a:r>
            <a:r>
              <a:rPr lang="en-GB" dirty="0" smtClean="0">
                <a:latin typeface="SassoonPrimaryInfant" pitchFamily="2" charset="0"/>
              </a:rPr>
              <a:t>you read these words</a:t>
            </a:r>
            <a:r>
              <a:rPr lang="en-GB" dirty="0" smtClean="0">
                <a:latin typeface="SassoonPrimaryInfant" pitchFamily="2" charset="0"/>
              </a:rPr>
              <a:t>?</a:t>
            </a:r>
            <a:br>
              <a:rPr lang="en-GB" dirty="0" smtClean="0">
                <a:latin typeface="SassoonPrimaryInfant" pitchFamily="2" charset="0"/>
              </a:rPr>
            </a:br>
            <a:r>
              <a:rPr lang="en-GB" dirty="0" smtClean="0">
                <a:latin typeface="SassoonPrimaryInfant" pitchFamily="2" charset="0"/>
              </a:rPr>
              <a:t>Some have split digraphs, some don’t!</a:t>
            </a:r>
            <a:endParaRPr lang="en-GB" dirty="0">
              <a:latin typeface="SassoonPrimaryInfant" pitchFamily="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5400" dirty="0">
                <a:latin typeface="SassoonPrimaryInfant" pitchFamily="2" charset="0"/>
              </a:rPr>
              <a:t>m</a:t>
            </a:r>
            <a:r>
              <a:rPr lang="en-GB" sz="5400" dirty="0" smtClean="0">
                <a:latin typeface="SassoonPrimaryInfant" pitchFamily="2" charset="0"/>
              </a:rPr>
              <a:t>ad   made</a:t>
            </a:r>
          </a:p>
          <a:p>
            <a:pPr marL="0" indent="0" algn="ctr">
              <a:buNone/>
            </a:pPr>
            <a:r>
              <a:rPr lang="en-GB" sz="5400" dirty="0" smtClean="0">
                <a:latin typeface="SassoonPrimaryInfant" pitchFamily="2" charset="0"/>
              </a:rPr>
              <a:t>Pete    pet</a:t>
            </a:r>
          </a:p>
          <a:p>
            <a:pPr marL="0" indent="0" algn="ctr">
              <a:buNone/>
            </a:pPr>
            <a:r>
              <a:rPr lang="en-GB" sz="5400" dirty="0" smtClean="0">
                <a:latin typeface="SassoonPrimaryInfant" pitchFamily="2" charset="0"/>
              </a:rPr>
              <a:t>Tim    time</a:t>
            </a:r>
          </a:p>
          <a:p>
            <a:pPr marL="0" indent="0" algn="ctr">
              <a:buNone/>
            </a:pPr>
            <a:r>
              <a:rPr lang="en-GB" sz="5400" dirty="0">
                <a:latin typeface="SassoonPrimaryInfant" pitchFamily="2" charset="0"/>
              </a:rPr>
              <a:t>n</a:t>
            </a:r>
            <a:r>
              <a:rPr lang="en-GB" sz="5400" dirty="0" smtClean="0">
                <a:latin typeface="SassoonPrimaryInfant" pitchFamily="2" charset="0"/>
              </a:rPr>
              <a:t>ote    not</a:t>
            </a:r>
          </a:p>
          <a:p>
            <a:pPr marL="0" indent="0" algn="ctr">
              <a:buNone/>
            </a:pPr>
            <a:r>
              <a:rPr lang="en-GB" sz="5400" dirty="0">
                <a:latin typeface="SassoonPrimaryInfant" pitchFamily="2" charset="0"/>
              </a:rPr>
              <a:t>c</a:t>
            </a:r>
            <a:r>
              <a:rPr lang="en-GB" sz="5400" dirty="0" smtClean="0">
                <a:latin typeface="SassoonPrimaryInfant" pitchFamily="2" charset="0"/>
              </a:rPr>
              <a:t>ub   </a:t>
            </a:r>
            <a:r>
              <a:rPr lang="en-GB" sz="5400" dirty="0">
                <a:latin typeface="SassoonPrimaryInfant" pitchFamily="2" charset="0"/>
              </a:rPr>
              <a:t>c</a:t>
            </a:r>
            <a:r>
              <a:rPr lang="en-GB" sz="5400" dirty="0" smtClean="0">
                <a:latin typeface="SassoonPrimaryInfant" pitchFamily="2" charset="0"/>
              </a:rPr>
              <a:t>ube</a:t>
            </a:r>
            <a:endParaRPr lang="en-GB" sz="54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92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SassoonPrimaryInfant" pitchFamily="2" charset="0"/>
              </a:rPr>
              <a:t>Yesterday we focused on </a:t>
            </a:r>
            <a:r>
              <a:rPr lang="en-GB" dirty="0" smtClean="0">
                <a:latin typeface="SassoonPrimaryInfant" pitchFamily="2" charset="0"/>
              </a:rPr>
              <a:t>or/ aw/ au/ a words</a:t>
            </a:r>
            <a:endParaRPr lang="en-GB" dirty="0">
              <a:latin typeface="SassoonPrimaryInfan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latin typeface="SassoonPrimaryInfant" pitchFamily="2" charset="0"/>
              </a:rPr>
              <a:t>See if you can read these and add the sound buttons to one from each line…</a:t>
            </a:r>
          </a:p>
          <a:p>
            <a:pPr marL="0" indent="0" algn="ctr">
              <a:buNone/>
            </a:pPr>
            <a:r>
              <a:rPr lang="en-US" sz="4800" dirty="0">
                <a:latin typeface="SassoonPrimaryInfant" pitchFamily="2" charset="0"/>
              </a:rPr>
              <a:t>b</a:t>
            </a:r>
            <a:r>
              <a:rPr lang="en-US" sz="4800" dirty="0" smtClean="0">
                <a:latin typeface="SassoonPrimaryInfant" pitchFamily="2" charset="0"/>
              </a:rPr>
              <a:t>orn, short, corner</a:t>
            </a:r>
          </a:p>
          <a:p>
            <a:pPr marL="0" indent="0" algn="ctr">
              <a:buNone/>
            </a:pPr>
            <a:r>
              <a:rPr lang="en-US" sz="4800" dirty="0" smtClean="0">
                <a:latin typeface="SassoonPrimaryInfant" pitchFamily="2" charset="0"/>
              </a:rPr>
              <a:t>claw, hawk, crawl</a:t>
            </a:r>
          </a:p>
          <a:p>
            <a:pPr marL="0" indent="0" algn="ctr">
              <a:buNone/>
            </a:pPr>
            <a:r>
              <a:rPr lang="en-US" sz="4800" dirty="0" smtClean="0">
                <a:latin typeface="SassoonPrimaryInfant" pitchFamily="2" charset="0"/>
              </a:rPr>
              <a:t>Paul, launch, haunt</a:t>
            </a:r>
          </a:p>
          <a:p>
            <a:pPr marL="0" indent="0" algn="ctr">
              <a:buNone/>
            </a:pPr>
            <a:r>
              <a:rPr lang="en-US" sz="4800" dirty="0">
                <a:latin typeface="SassoonPrimaryInfant" pitchFamily="2" charset="0"/>
              </a:rPr>
              <a:t>b</a:t>
            </a:r>
            <a:r>
              <a:rPr lang="en-US" sz="4800" dirty="0" smtClean="0">
                <a:latin typeface="SassoonPrimaryInfant" pitchFamily="2" charset="0"/>
              </a:rPr>
              <a:t>all, fallen, calling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2418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SassoonPrimaryInfant" pitchFamily="2" charset="0"/>
              </a:rPr>
              <a:t>Do you remember what to do if you see an alien?</a:t>
            </a:r>
            <a:endParaRPr lang="en-GB" dirty="0">
              <a:latin typeface="SassoonPrimaryInfan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SassoonPrimaryInfant" pitchFamily="2" charset="0"/>
              </a:rPr>
              <a:t>If you see an alien next to a word…</a:t>
            </a:r>
          </a:p>
          <a:p>
            <a:endParaRPr lang="en-GB" sz="4000" dirty="0" smtClean="0">
              <a:latin typeface="SassoonPrimaryInfant" pitchFamily="2" charset="0"/>
            </a:endParaRPr>
          </a:p>
          <a:p>
            <a:r>
              <a:rPr lang="en-GB" sz="4000" dirty="0" smtClean="0">
                <a:latin typeface="SassoonPrimaryInfant" pitchFamily="2" charset="0"/>
              </a:rPr>
              <a:t>…it is trying to trick you by pretending to be a word you know.</a:t>
            </a:r>
          </a:p>
          <a:p>
            <a:r>
              <a:rPr lang="en-GB" sz="4000" dirty="0" smtClean="0">
                <a:latin typeface="SassoonPrimaryInfant" pitchFamily="2" charset="0"/>
              </a:rPr>
              <a:t>So when you see an alien…</a:t>
            </a:r>
          </a:p>
          <a:p>
            <a:r>
              <a:rPr lang="en-GB" sz="4000" dirty="0" smtClean="0">
                <a:latin typeface="SassoonPrimaryInfant" pitchFamily="2" charset="0"/>
              </a:rPr>
              <a:t>You MUST sound it out!</a:t>
            </a:r>
            <a:endParaRPr lang="en-GB" sz="4000" dirty="0">
              <a:latin typeface="SassoonPrimaryInfant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04864"/>
            <a:ext cx="6572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181051"/>
            <a:ext cx="800100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2204864"/>
            <a:ext cx="85725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242964"/>
            <a:ext cx="809625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080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SassoonPrimaryInfant" pitchFamily="2" charset="0"/>
              </a:rPr>
              <a:t>Let’s beat these aliens! </a:t>
            </a:r>
            <a:br>
              <a:rPr lang="en-GB" dirty="0" smtClean="0">
                <a:latin typeface="SassoonPrimaryInfant" pitchFamily="2" charset="0"/>
              </a:rPr>
            </a:br>
            <a:r>
              <a:rPr lang="en-GB" dirty="0" smtClean="0">
                <a:latin typeface="SassoonPrimaryInfant" pitchFamily="2" charset="0"/>
              </a:rPr>
              <a:t>(Sound them out!)</a:t>
            </a:r>
            <a:endParaRPr lang="en-GB" dirty="0">
              <a:latin typeface="SassoonPrimaryInfant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      </a:t>
            </a:r>
            <a:r>
              <a:rPr lang="en-GB" sz="3600" dirty="0" err="1" smtClean="0">
                <a:solidFill>
                  <a:srgbClr val="000000"/>
                </a:solidFill>
                <a:latin typeface="SassoonPrimaryInfant"/>
              </a:rPr>
              <a:t>porg</a:t>
            </a:r>
            <a:endParaRPr lang="en-GB" sz="3600" dirty="0" smtClean="0">
              <a:solidFill>
                <a:srgbClr val="000000"/>
              </a:solidFill>
              <a:latin typeface="SassoonPrimaryInfant"/>
            </a:endParaRPr>
          </a:p>
          <a:p>
            <a:pPr marL="0" indent="0">
              <a:buNone/>
            </a:pPr>
            <a:r>
              <a:rPr lang="en-GB" sz="3600" dirty="0" smtClean="0">
                <a:solidFill>
                  <a:srgbClr val="000000"/>
                </a:solidFill>
                <a:latin typeface="SassoonPrimaryInfant"/>
              </a:rPr>
              <a:t>         </a:t>
            </a:r>
          </a:p>
          <a:p>
            <a:r>
              <a:rPr lang="en-GB" sz="3600" dirty="0" smtClean="0">
                <a:solidFill>
                  <a:srgbClr val="000000"/>
                </a:solidFill>
                <a:latin typeface="SassoonPrimaryInfant"/>
              </a:rPr>
              <a:t>   </a:t>
            </a:r>
            <a:r>
              <a:rPr lang="en-GB" sz="3600" dirty="0" err="1" smtClean="0">
                <a:solidFill>
                  <a:srgbClr val="000000"/>
                </a:solidFill>
                <a:latin typeface="SassoonPrimaryInfant"/>
              </a:rPr>
              <a:t>zawn</a:t>
            </a:r>
            <a:r>
              <a:rPr lang="en-GB" sz="3600" dirty="0" smtClean="0">
                <a:solidFill>
                  <a:srgbClr val="000000"/>
                </a:solidFill>
                <a:latin typeface="SassoonPrimaryInfant"/>
              </a:rPr>
              <a:t>        </a:t>
            </a:r>
            <a:endParaRPr lang="en-GB" sz="3600" dirty="0" smtClean="0">
              <a:solidFill>
                <a:srgbClr val="000000"/>
              </a:solidFill>
              <a:latin typeface="SassoonPrimaryInfant"/>
            </a:endParaRPr>
          </a:p>
          <a:p>
            <a:endParaRPr lang="en-GB" sz="3600" dirty="0" smtClean="0">
              <a:solidFill>
                <a:srgbClr val="000000"/>
              </a:solidFill>
              <a:latin typeface="SassoonPrimaryInfant"/>
            </a:endParaRPr>
          </a:p>
          <a:p>
            <a:r>
              <a:rPr lang="en-GB" sz="3600" dirty="0" smtClean="0">
                <a:solidFill>
                  <a:srgbClr val="000000"/>
                </a:solidFill>
                <a:latin typeface="SassoonPrimaryInfant"/>
              </a:rPr>
              <a:t>    </a:t>
            </a:r>
            <a:r>
              <a:rPr lang="en-GB" sz="3600" dirty="0" err="1" smtClean="0">
                <a:solidFill>
                  <a:srgbClr val="000000"/>
                </a:solidFill>
                <a:latin typeface="SassoonPrimaryInfant"/>
              </a:rPr>
              <a:t>brauf</a:t>
            </a:r>
            <a:r>
              <a:rPr lang="en-GB" sz="3600" dirty="0" smtClean="0">
                <a:solidFill>
                  <a:srgbClr val="000000"/>
                </a:solidFill>
                <a:latin typeface="SassoonPrimaryInfant"/>
              </a:rPr>
              <a:t>   </a:t>
            </a:r>
            <a:endParaRPr lang="en-GB" sz="3600" dirty="0" smtClean="0">
              <a:solidFill>
                <a:srgbClr val="000000"/>
              </a:solidFill>
              <a:latin typeface="SassoonPrimaryInfant"/>
            </a:endParaRPr>
          </a:p>
          <a:p>
            <a:pPr marL="0" indent="0">
              <a:buNone/>
            </a:pPr>
            <a:r>
              <a:rPr lang="en-GB" sz="3600" dirty="0" smtClean="0">
                <a:solidFill>
                  <a:srgbClr val="000000"/>
                </a:solidFill>
                <a:latin typeface="SassoonPrimaryInfant"/>
              </a:rPr>
              <a:t> </a:t>
            </a:r>
          </a:p>
          <a:p>
            <a:pPr marL="0" indent="0">
              <a:buNone/>
            </a:pPr>
            <a:r>
              <a:rPr lang="en-GB" sz="3600" dirty="0" smtClean="0">
                <a:solidFill>
                  <a:srgbClr val="000000"/>
                </a:solidFill>
                <a:latin typeface="SassoonPrimaryInfant"/>
              </a:rPr>
              <a:t>      </a:t>
            </a:r>
            <a:r>
              <a:rPr lang="en-GB" sz="3600" dirty="0" err="1" smtClean="0">
                <a:solidFill>
                  <a:srgbClr val="000000"/>
                </a:solidFill>
                <a:latin typeface="SassoonPrimaryInfant"/>
              </a:rPr>
              <a:t>grall</a:t>
            </a:r>
            <a:endParaRPr lang="en-GB" sz="3600" dirty="0" smtClean="0">
              <a:solidFill>
                <a:srgbClr val="000000"/>
              </a:solidFill>
              <a:latin typeface="SassoonPrimaryInfant"/>
            </a:endParaRPr>
          </a:p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sz="3600" dirty="0" smtClean="0">
                <a:solidFill>
                  <a:srgbClr val="000000"/>
                </a:solidFill>
                <a:latin typeface="SassoonPrimaryInfant"/>
              </a:rPr>
              <a:t>     </a:t>
            </a:r>
            <a:r>
              <a:rPr lang="en-GB" sz="3600" dirty="0" err="1" smtClean="0">
                <a:solidFill>
                  <a:srgbClr val="000000"/>
                </a:solidFill>
                <a:latin typeface="SassoonPrimaryInfant"/>
              </a:rPr>
              <a:t>lork</a:t>
            </a:r>
            <a:r>
              <a:rPr lang="en-GB" sz="3600" dirty="0" smtClean="0">
                <a:solidFill>
                  <a:srgbClr val="000000"/>
                </a:solidFill>
                <a:latin typeface="SassoonPrimaryInfant"/>
              </a:rPr>
              <a:t>  </a:t>
            </a:r>
            <a:endParaRPr lang="en-GB" sz="3600" dirty="0" smtClean="0">
              <a:solidFill>
                <a:srgbClr val="000000"/>
              </a:solidFill>
              <a:latin typeface="SassoonPrimaryInfant"/>
            </a:endParaRPr>
          </a:p>
          <a:p>
            <a:pPr marL="0" lvl="0" indent="0">
              <a:buNone/>
            </a:pPr>
            <a:r>
              <a:rPr lang="en-GB" sz="3600" dirty="0" smtClean="0">
                <a:solidFill>
                  <a:srgbClr val="000000"/>
                </a:solidFill>
                <a:latin typeface="SassoonPrimaryInfant"/>
              </a:rPr>
              <a:t>      </a:t>
            </a:r>
          </a:p>
          <a:p>
            <a:pPr lvl="0"/>
            <a:r>
              <a:rPr lang="en-GB" sz="3600" dirty="0" smtClean="0">
                <a:solidFill>
                  <a:srgbClr val="000000"/>
                </a:solidFill>
                <a:latin typeface="SassoonPrimaryInfant"/>
              </a:rPr>
              <a:t>     </a:t>
            </a:r>
            <a:r>
              <a:rPr lang="en-GB" sz="3600" dirty="0" err="1" smtClean="0">
                <a:solidFill>
                  <a:srgbClr val="000000"/>
                </a:solidFill>
                <a:latin typeface="SassoonPrimaryInfant"/>
              </a:rPr>
              <a:t>pawv</a:t>
            </a:r>
            <a:r>
              <a:rPr lang="en-GB" sz="3600" dirty="0" smtClean="0">
                <a:solidFill>
                  <a:srgbClr val="000000"/>
                </a:solidFill>
                <a:latin typeface="SassoonPrimaryInfant"/>
              </a:rPr>
              <a:t>   </a:t>
            </a:r>
            <a:endParaRPr lang="en-GB" sz="3600" dirty="0" smtClean="0">
              <a:solidFill>
                <a:srgbClr val="000000"/>
              </a:solidFill>
              <a:latin typeface="SassoonPrimaryInfant"/>
            </a:endParaRPr>
          </a:p>
          <a:p>
            <a:pPr marL="0" lvl="0" indent="0">
              <a:buNone/>
            </a:pPr>
            <a:r>
              <a:rPr lang="en-GB" sz="3600" dirty="0" smtClean="0">
                <a:solidFill>
                  <a:srgbClr val="000000"/>
                </a:solidFill>
                <a:latin typeface="SassoonPrimaryInfant"/>
              </a:rPr>
              <a:t>    </a:t>
            </a:r>
          </a:p>
          <a:p>
            <a:pPr lvl="0"/>
            <a:r>
              <a:rPr lang="en-GB" sz="3600" dirty="0" smtClean="0">
                <a:solidFill>
                  <a:srgbClr val="000000"/>
                </a:solidFill>
                <a:latin typeface="SassoonPrimaryInfant"/>
              </a:rPr>
              <a:t>     </a:t>
            </a:r>
            <a:r>
              <a:rPr lang="en-GB" sz="3600" dirty="0" err="1" smtClean="0">
                <a:solidFill>
                  <a:srgbClr val="000000"/>
                </a:solidFill>
                <a:latin typeface="SassoonPrimaryInfant"/>
              </a:rPr>
              <a:t>st</a:t>
            </a:r>
            <a:r>
              <a:rPr lang="en-GB" sz="3600" dirty="0" err="1" smtClean="0">
                <a:solidFill>
                  <a:srgbClr val="000000"/>
                </a:solidFill>
                <a:latin typeface="SassoonPrimaryInfant"/>
              </a:rPr>
              <a:t>raup</a:t>
            </a:r>
            <a:r>
              <a:rPr lang="en-GB" sz="3600" dirty="0" smtClean="0">
                <a:solidFill>
                  <a:srgbClr val="000000"/>
                </a:solidFill>
                <a:latin typeface="SassoonPrimaryInfant"/>
              </a:rPr>
              <a:t> </a:t>
            </a:r>
            <a:endParaRPr lang="en-GB" sz="3600" dirty="0" smtClean="0">
              <a:solidFill>
                <a:srgbClr val="000000"/>
              </a:solidFill>
              <a:latin typeface="SassoonPrimaryInfant"/>
            </a:endParaRPr>
          </a:p>
          <a:p>
            <a:pPr marL="0" lvl="0" indent="0">
              <a:buNone/>
            </a:pPr>
            <a:r>
              <a:rPr lang="en-GB" sz="3600" dirty="0" smtClean="0">
                <a:solidFill>
                  <a:srgbClr val="000000"/>
                </a:solidFill>
                <a:latin typeface="SassoonPrimaryInfant"/>
              </a:rPr>
              <a:t>      </a:t>
            </a:r>
          </a:p>
          <a:p>
            <a:pPr lvl="0"/>
            <a:r>
              <a:rPr lang="en-GB" sz="3600" dirty="0" smtClean="0">
                <a:solidFill>
                  <a:srgbClr val="000000"/>
                </a:solidFill>
                <a:latin typeface="SassoonPrimaryInfant"/>
              </a:rPr>
              <a:t>     </a:t>
            </a:r>
            <a:r>
              <a:rPr lang="en-GB" sz="3600" dirty="0" err="1">
                <a:solidFill>
                  <a:srgbClr val="000000"/>
                </a:solidFill>
                <a:latin typeface="SassoonPrimaryInfant"/>
              </a:rPr>
              <a:t>y</a:t>
            </a:r>
            <a:r>
              <a:rPr lang="en-GB" sz="3600" dirty="0" err="1" smtClean="0">
                <a:solidFill>
                  <a:srgbClr val="000000"/>
                </a:solidFill>
                <a:latin typeface="SassoonPrimaryInfant"/>
              </a:rPr>
              <a:t>all</a:t>
            </a:r>
            <a:endParaRPr lang="en-GB" sz="3600" dirty="0">
              <a:solidFill>
                <a:srgbClr val="000000"/>
              </a:solidFill>
              <a:latin typeface="SassoonPrimaryInfant"/>
            </a:endParaRPr>
          </a:p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00100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92896"/>
            <a:ext cx="6572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21491"/>
            <a:ext cx="85725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842" y="4869160"/>
            <a:ext cx="809625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12776"/>
            <a:ext cx="828675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49" y="2708920"/>
            <a:ext cx="638175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49" y="3878570"/>
            <a:ext cx="542925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49" y="4851575"/>
            <a:ext cx="7048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5155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SassoonPrimaryInfant" pitchFamily="2" charset="0"/>
              </a:rPr>
              <a:t>To finish the week’s phonics, we are going to play </a:t>
            </a:r>
            <a:r>
              <a:rPr lang="en-GB" dirty="0" smtClean="0">
                <a:solidFill>
                  <a:srgbClr val="FF0000"/>
                </a:solidFill>
                <a:latin typeface="SassoonPrimaryInfant" pitchFamily="2" charset="0"/>
              </a:rPr>
              <a:t>Family Fortunes</a:t>
            </a:r>
            <a:endParaRPr lang="en-GB" dirty="0">
              <a:solidFill>
                <a:srgbClr val="FF0000"/>
              </a:solidFill>
              <a:latin typeface="SassoonPrimaryInfant" pitchFamily="2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 lnSpcReduction="10000"/>
          </a:bodyPr>
          <a:lstStyle/>
          <a:p>
            <a:r>
              <a:rPr lang="en-GB" sz="4200" dirty="0" smtClean="0">
                <a:latin typeface="SassoonPrimaryInfant" pitchFamily="2" charset="0"/>
              </a:rPr>
              <a:t>I have written down 10 words with </a:t>
            </a:r>
            <a:r>
              <a:rPr lang="en-GB" sz="4200" smtClean="0">
                <a:latin typeface="SassoonPrimaryInfant" pitchFamily="2" charset="0"/>
              </a:rPr>
              <a:t>the </a:t>
            </a:r>
            <a:r>
              <a:rPr lang="en-GB" sz="4200" smtClean="0">
                <a:solidFill>
                  <a:srgbClr val="FF0000"/>
                </a:solidFill>
                <a:latin typeface="SassoonPrimaryInfant" pitchFamily="2" charset="0"/>
              </a:rPr>
              <a:t>or/aw/au/a</a:t>
            </a:r>
            <a:r>
              <a:rPr lang="en-GB" sz="4200" smtClean="0">
                <a:latin typeface="SassoonPrimaryInfant" pitchFamily="2" charset="0"/>
              </a:rPr>
              <a:t> </a:t>
            </a:r>
            <a:r>
              <a:rPr lang="en-GB" sz="4200" dirty="0" smtClean="0">
                <a:latin typeface="SassoonPrimaryInfant" pitchFamily="2" charset="0"/>
              </a:rPr>
              <a:t>sound.</a:t>
            </a:r>
          </a:p>
          <a:p>
            <a:r>
              <a:rPr lang="en-GB" sz="4200" dirty="0" smtClean="0">
                <a:latin typeface="SassoonPrimaryInfant" pitchFamily="2" charset="0"/>
              </a:rPr>
              <a:t>I will read out some clues.</a:t>
            </a:r>
          </a:p>
          <a:p>
            <a:r>
              <a:rPr lang="en-GB" sz="4200" dirty="0" smtClean="0">
                <a:latin typeface="SassoonPrimaryInfant" pitchFamily="2" charset="0"/>
              </a:rPr>
              <a:t>You need to guess my words and spell them properly (use names of letters).</a:t>
            </a:r>
          </a:p>
          <a:p>
            <a:r>
              <a:rPr lang="en-GB" sz="4200" dirty="0" smtClean="0">
                <a:latin typeface="SassoonPrimaryInfant" pitchFamily="2" charset="0"/>
              </a:rPr>
              <a:t>Correct answers get a ding, wrong answers get a hoot!</a:t>
            </a:r>
          </a:p>
          <a:p>
            <a:pPr marL="0" indent="0">
              <a:buNone/>
            </a:pPr>
            <a:endParaRPr lang="en-GB" sz="48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50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222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SassoonPrimaryInfant</vt:lpstr>
      <vt:lpstr>Office Theme</vt:lpstr>
      <vt:lpstr>What sounds do these graphemes normally make?</vt:lpstr>
      <vt:lpstr>Can you read these words? Some have split digraphs, some don’t!</vt:lpstr>
      <vt:lpstr>Yesterday we focused on or/ aw/ au/ a words</vt:lpstr>
      <vt:lpstr>Do you remember what to do if you see an alien?</vt:lpstr>
      <vt:lpstr>Let’s beat these aliens!  (Sound them out!)</vt:lpstr>
      <vt:lpstr>To finish the week’s phonics, we are going to play Family Fortunes</vt:lpstr>
    </vt:vector>
  </TitlesOfParts>
  <Company>Perryfields Infant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sounds do these graphemes normally make?</dc:title>
  <dc:creator>Teacher</dc:creator>
  <cp:lastModifiedBy>cchampion</cp:lastModifiedBy>
  <cp:revision>18</cp:revision>
  <dcterms:created xsi:type="dcterms:W3CDTF">2017-02-18T11:31:14Z</dcterms:created>
  <dcterms:modified xsi:type="dcterms:W3CDTF">2021-03-17T16:00:29Z</dcterms:modified>
</cp:coreProperties>
</file>