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8" r:id="rId3"/>
    <p:sldId id="260" r:id="rId4"/>
    <p:sldId id="279" r:id="rId5"/>
    <p:sldId id="280" r:id="rId6"/>
    <p:sldId id="281" r:id="rId7"/>
    <p:sldId id="28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28A28A-6045-B942-A797-973D24FB22AE}" v="146" dt="2021-01-25T14:39:57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9"/>
  </p:normalViewPr>
  <p:slideViewPr>
    <p:cSldViewPr snapToGrid="0" snapToObjects="1">
      <p:cViewPr varScale="1">
        <p:scale>
          <a:sx n="72" d="100"/>
          <a:sy n="72" d="100"/>
        </p:scale>
        <p:origin x="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5A591-9094-BC4C-8C1A-51D9997D1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8D9C3-048E-0F4A-8AA9-BB922B5E1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F198B-B249-C34F-A60D-80731E8B2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05BE-2271-4C4B-B097-0DEEBB5A90B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8DB0E-5131-B445-82AB-60BC08CE4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459AD-FA48-9B4E-8CF5-40B529AC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A7E-D4AA-A347-856F-CA93823DF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1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D9912-73C8-6348-99A7-107182643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C284F-04C3-714D-9E7A-99B8FFAE2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99833-4E07-8D49-B8FF-802032C82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05BE-2271-4C4B-B097-0DEEBB5A90B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B25B7-E999-B94D-B77B-88158D11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87A48-DB99-FD4D-8286-89625A98F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A7E-D4AA-A347-856F-CA93823DF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4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2B6BA0-61C4-874C-B247-6B7A70B553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4AA0A-9172-7145-9D03-02495ED60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023AE-276D-194C-B5D3-D0E43F05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05BE-2271-4C4B-B097-0DEEBB5A90B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D8F89-18B7-494A-B39B-F4C41F8DD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40DA6-3825-1549-8EF1-2A6076DA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A7E-D4AA-A347-856F-CA93823DF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3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0703C-1108-214F-8603-9C4051FBE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DD846-EB02-F143-BD66-2268BE8E0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4DB14-0FFC-5146-91B2-CBE2B1D73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05BE-2271-4C4B-B097-0DEEBB5A90B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73FD2-50B1-0041-95F0-8DF8FE0D5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CD2D9-B900-1544-96D8-30BE3CD1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A7E-D4AA-A347-856F-CA93823DF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8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14DAB-6AC2-5A40-801A-750683BEB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F2043-B062-B844-BF64-8D58732E1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841A4-658D-5747-9069-80719AB6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05BE-2271-4C4B-B097-0DEEBB5A90B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48E64-6E0E-394C-99F8-10F1E2E3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F3285-7181-1D4C-A472-2BC353143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A7E-D4AA-A347-856F-CA93823DF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3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AA689-13AB-3646-AEC8-DD2BD54F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ACA6D-5458-A644-BD5A-948D7B070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F9214-626D-D646-AC62-60EF8B30B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6507F-2128-6446-9672-9954DDF8B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05BE-2271-4C4B-B097-0DEEBB5A90B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E0D89B-6C44-D647-91AB-81EEFA85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27736-559D-F949-9DFC-9BFF3C764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A7E-D4AA-A347-856F-CA93823DF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1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34DFE-C988-4747-83A8-796FCEC4D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657F8-BF9A-DE4A-82DE-5FABA7539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DB856-87F3-6047-BD0A-846A87434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26B19A-BAAE-B242-BD6F-F949AB95CF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731A85-7037-2A4F-AE44-ED2245F0AA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C1D2E2-31A7-BF4F-B159-7756CF2AB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05BE-2271-4C4B-B097-0DEEBB5A90B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C425B1-1703-ED45-A0B5-743E66FEC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6B9ECE-C8AC-BA4D-B980-D2405BDC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A7E-D4AA-A347-856F-CA93823DF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6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CEF7E-71F6-A74B-8020-41D0EAAED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8921E1-6B15-2849-8091-6CC97D255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05BE-2271-4C4B-B097-0DEEBB5A90B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862A65-0D1E-974E-8576-F7A744312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3AA465-F277-C948-AA3D-487FF0B8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A7E-D4AA-A347-856F-CA93823DF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9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CF183D-9B07-1342-B984-EAC4C9C5D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05BE-2271-4C4B-B097-0DEEBB5A90B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C33A5-8FBA-3447-B4EE-490AA4409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CE5E7C-78CE-6746-8ED2-D65ADF8DC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A7E-D4AA-A347-856F-CA93823DF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4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8DA6E-D820-B94A-9B32-E44C7FA24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C68E7-3271-1242-9F5C-E7944F5DC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F7995-6167-6A40-B9F3-F514F23B6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4A60A-1DA9-E848-8036-79BF3347A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05BE-2271-4C4B-B097-0DEEBB5A90B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C3777-D3C4-6047-AFB4-15D682F71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74C32-C4AD-814E-B460-326E82BB6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A7E-D4AA-A347-856F-CA93823DF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5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A67B-709B-D44A-9376-36B12E18B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5F3635-7CA5-C544-8BE4-9AE299466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8136C-71F8-2A42-985A-703FB87BC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C975E-8A93-C341-BCFD-C986D4025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05BE-2271-4C4B-B097-0DEEBB5A90B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C5C22-3692-CE47-96F4-26217F43C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BA0E8-C042-8F44-8C3A-7BD8AAEDC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A7E-D4AA-A347-856F-CA93823DF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7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2326B8-DC47-5B49-B4C0-7524EAC28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0CF82-D8BC-184D-8D73-DB7F05DC4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6DB8C-B9E5-4C43-A074-2ED20838C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305BE-2271-4C4B-B097-0DEEBB5A90B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02AF2-283B-6543-B8D9-4D95064052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A2881-E4DF-0B42-8869-876823E2A7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A9A7E-D4AA-A347-856F-CA93823DF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9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0025" y="571230"/>
            <a:ext cx="6811537" cy="208053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SassoonPrimaryInfant" pitchFamily="2" charset="0"/>
              </a:rPr>
              <a:t/>
            </a:r>
            <a:br>
              <a:rPr lang="en-GB" dirty="0">
                <a:latin typeface="SassoonPrimaryInfant" pitchFamily="2" charset="0"/>
              </a:rPr>
            </a:br>
            <a:r>
              <a:rPr lang="en-GB" dirty="0">
                <a:latin typeface="+mn-lt"/>
              </a:rPr>
              <a:t>Which a-e or o-e split digraph word fits?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234" y="3000182"/>
            <a:ext cx="10515600" cy="3077233"/>
          </a:xfrm>
        </p:spPr>
        <p:txBody>
          <a:bodyPr/>
          <a:lstStyle/>
          <a:p>
            <a:r>
              <a:rPr lang="en-GB" sz="4000" dirty="0">
                <a:latin typeface="Comic Sans MS" panose="030F0702030302020204" pitchFamily="66" charset="0"/>
              </a:rPr>
              <a:t>I like to eat chocolate c_____.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My dog likes to eat b_____.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Let’s play a g_____ of football.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Go and get the skipping r____.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26F2A0-A568-FA4D-8F96-4E5864D52303}"/>
              </a:ext>
            </a:extLst>
          </p:cNvPr>
          <p:cNvSpPr txBox="1"/>
          <p:nvPr/>
        </p:nvSpPr>
        <p:spPr>
          <a:xfrm>
            <a:off x="5459672" y="270185"/>
            <a:ext cx="1582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RECAP!</a:t>
            </a:r>
          </a:p>
        </p:txBody>
      </p:sp>
    </p:spTree>
    <p:extLst>
      <p:ext uri="{BB962C8B-B14F-4D97-AF65-F5344CB8AC3E}">
        <p14:creationId xmlns:p14="http://schemas.microsoft.com/office/powerpoint/2010/main" val="257765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199" y="145774"/>
            <a:ext cx="10691191" cy="2769705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latin typeface="+mn-lt"/>
              </a:rPr>
              <a:t>Yesterday we looked at the split digraph </a:t>
            </a:r>
            <a:r>
              <a:rPr lang="en-GB" sz="3600" dirty="0" smtClean="0">
                <a:solidFill>
                  <a:srgbClr val="FF0000"/>
                </a:solidFill>
                <a:latin typeface="+mn-lt"/>
              </a:rPr>
              <a:t>e-e</a:t>
            </a:r>
            <a:r>
              <a:rPr lang="en-GB" sz="3600" dirty="0" smtClean="0">
                <a:latin typeface="+mn-lt"/>
              </a:rPr>
              <a:t>. </a:t>
            </a:r>
            <a:br>
              <a:rPr lang="en-GB" sz="3600" dirty="0" smtClean="0">
                <a:latin typeface="+mn-lt"/>
              </a:rPr>
            </a:br>
            <a:r>
              <a:rPr lang="en-GB" sz="3600" dirty="0" smtClean="0">
                <a:latin typeface="+mn-lt"/>
              </a:rPr>
              <a:t>The </a:t>
            </a:r>
            <a:r>
              <a:rPr lang="en-GB" sz="3600" dirty="0" smtClean="0">
                <a:solidFill>
                  <a:srgbClr val="FF0000"/>
                </a:solidFill>
                <a:latin typeface="+mn-lt"/>
              </a:rPr>
              <a:t>e-e</a:t>
            </a:r>
            <a:r>
              <a:rPr lang="en-GB" sz="3600" dirty="0" smtClean="0">
                <a:latin typeface="+mn-lt"/>
              </a:rPr>
              <a:t> make the same sound as </a:t>
            </a:r>
            <a:r>
              <a:rPr lang="en-GB" sz="3600" dirty="0" err="1" smtClean="0">
                <a:solidFill>
                  <a:srgbClr val="FF0000"/>
                </a:solidFill>
                <a:latin typeface="+mn-lt"/>
              </a:rPr>
              <a:t>ee</a:t>
            </a:r>
            <a:r>
              <a:rPr lang="en-GB" sz="3600" dirty="0" smtClean="0">
                <a:solidFill>
                  <a:srgbClr val="FF0000"/>
                </a:solidFill>
                <a:latin typeface="+mn-lt"/>
              </a:rPr>
              <a:t>,</a:t>
            </a:r>
            <a:r>
              <a:rPr lang="en-GB" sz="3600" dirty="0" smtClean="0">
                <a:latin typeface="+mn-lt"/>
              </a:rPr>
              <a:t> even though there is a letter between them.</a:t>
            </a:r>
            <a:r>
              <a:rPr lang="en-GB" sz="3600" dirty="0"/>
              <a:t>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Can </a:t>
            </a:r>
            <a:r>
              <a:rPr lang="en-GB" sz="3600" dirty="0"/>
              <a:t>you read these words</a:t>
            </a:r>
            <a:r>
              <a:rPr lang="en-GB" sz="3600" dirty="0" smtClean="0"/>
              <a:t>?</a:t>
            </a:r>
            <a:endParaRPr lang="en-GB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68557" y="2782958"/>
            <a:ext cx="9485242" cy="394914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3900" dirty="0">
                <a:latin typeface="Comic Sans MS" panose="030F0702030302020204" pitchFamily="66" charset="0"/>
              </a:rPr>
              <a:t>Eve  Steve    Pete</a:t>
            </a:r>
          </a:p>
          <a:p>
            <a:pPr marL="0" indent="0" algn="ctr">
              <a:buNone/>
            </a:pPr>
            <a:endParaRPr lang="en-GB" sz="39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900" dirty="0">
                <a:latin typeface="Comic Sans MS" panose="030F0702030302020204" pitchFamily="66" charset="0"/>
              </a:rPr>
              <a:t>these   swede</a:t>
            </a:r>
          </a:p>
          <a:p>
            <a:pPr marL="0" indent="0" algn="ctr">
              <a:buNone/>
            </a:pPr>
            <a:endParaRPr lang="en-GB" sz="39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900" dirty="0">
                <a:latin typeface="Comic Sans MS" panose="030F0702030302020204" pitchFamily="66" charset="0"/>
              </a:rPr>
              <a:t>theme   extreme   delete</a:t>
            </a:r>
          </a:p>
          <a:p>
            <a:pPr marL="0" indent="0" algn="ctr">
              <a:buNone/>
            </a:pPr>
            <a:endParaRPr lang="en-GB" sz="39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900" dirty="0">
                <a:latin typeface="Comic Sans MS" panose="030F0702030302020204" pitchFamily="66" charset="0"/>
              </a:rPr>
              <a:t>athlete    </a:t>
            </a:r>
            <a:r>
              <a:rPr lang="en-GB" sz="3900" dirty="0">
                <a:latin typeface="Comic Sans MS" panose="030F0702030302020204" pitchFamily="66" charset="0"/>
              </a:rPr>
              <a:t>C</a:t>
            </a:r>
            <a:r>
              <a:rPr lang="en-GB" sz="3900" dirty="0" smtClean="0">
                <a:latin typeface="Comic Sans MS" panose="030F0702030302020204" pitchFamily="66" charset="0"/>
              </a:rPr>
              <a:t>hinese</a:t>
            </a:r>
            <a:endParaRPr lang="en-GB" sz="39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40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56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+mn-lt"/>
              </a:rPr>
              <a:t>Real or Alien words? </a:t>
            </a:r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Can </a:t>
            </a:r>
            <a:r>
              <a:rPr lang="en-GB" dirty="0">
                <a:latin typeface="+mn-lt"/>
              </a:rPr>
              <a:t>you spot any e-e words?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ctr"/>
            <a:endParaRPr lang="en-GB" sz="4000" dirty="0">
              <a:latin typeface="SassoonPrimaryInfant" pitchFamily="2" charset="0"/>
            </a:endParaRPr>
          </a:p>
          <a:p>
            <a:pPr algn="ctr"/>
            <a:r>
              <a:rPr lang="en-GB" sz="4000" dirty="0" err="1" smtClean="0">
                <a:latin typeface="Comic Sans MS" panose="030F0702030302020204" pitchFamily="66" charset="0"/>
              </a:rPr>
              <a:t>clea</a:t>
            </a:r>
            <a:r>
              <a:rPr lang="en-GB" sz="4000" dirty="0" err="1" smtClean="0">
                <a:latin typeface="Comic Sans MS" panose="030F0702030302020204" pitchFamily="66" charset="0"/>
              </a:rPr>
              <a:t>m</a:t>
            </a:r>
            <a:endParaRPr lang="en-GB" sz="4000" dirty="0">
              <a:latin typeface="Comic Sans MS" panose="030F0702030302020204" pitchFamily="66" charset="0"/>
            </a:endParaRPr>
          </a:p>
          <a:p>
            <a:pPr algn="ctr"/>
            <a:endParaRPr lang="en-GB" sz="4000" dirty="0">
              <a:latin typeface="Comic Sans MS" panose="030F0702030302020204" pitchFamily="66" charset="0"/>
            </a:endParaRPr>
          </a:p>
          <a:p>
            <a:pPr algn="ctr"/>
            <a:r>
              <a:rPr lang="en-GB" sz="4000" dirty="0">
                <a:latin typeface="Comic Sans MS" panose="030F0702030302020204" pitchFamily="66" charset="0"/>
              </a:rPr>
              <a:t>extreme</a:t>
            </a:r>
          </a:p>
          <a:p>
            <a:pPr algn="ctr"/>
            <a:endParaRPr lang="en-GB" sz="4000" dirty="0">
              <a:latin typeface="Comic Sans MS" panose="030F0702030302020204" pitchFamily="66" charset="0"/>
            </a:endParaRPr>
          </a:p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complete</a:t>
            </a:r>
            <a:endParaRPr lang="en-GB" sz="4000" dirty="0">
              <a:latin typeface="Comic Sans MS" panose="030F0702030302020204" pitchFamily="66" charset="0"/>
            </a:endParaRPr>
          </a:p>
          <a:p>
            <a:pPr algn="ctr"/>
            <a:endParaRPr lang="en-GB" sz="4000" dirty="0">
              <a:latin typeface="SassoonPrimaryInfant" pitchFamily="2" charset="0"/>
            </a:endParaRPr>
          </a:p>
          <a:p>
            <a:pPr algn="ctr"/>
            <a:endParaRPr lang="en-GB" sz="4000" dirty="0">
              <a:latin typeface="SassoonPrimaryInfan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algn="ctr"/>
            <a:endParaRPr lang="en-GB" sz="4000" dirty="0">
              <a:solidFill>
                <a:prstClr val="black"/>
              </a:solidFill>
              <a:latin typeface="SassoonPrimaryInfant" pitchFamily="2" charset="0"/>
            </a:endParaRPr>
          </a:p>
          <a:p>
            <a:pPr lvl="0" algn="ctr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key</a:t>
            </a:r>
          </a:p>
          <a:p>
            <a:pPr lvl="0" algn="ctr"/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GB" sz="4000" dirty="0" err="1" smtClean="0">
                <a:latin typeface="Comic Sans MS" panose="030F0702030302020204" pitchFamily="66" charset="0"/>
              </a:rPr>
              <a:t>huppey</a:t>
            </a:r>
            <a:endParaRPr lang="en-GB" sz="4000" dirty="0">
              <a:latin typeface="Comic Sans MS" panose="030F0702030302020204" pitchFamily="66" charset="0"/>
            </a:endParaRPr>
          </a:p>
          <a:p>
            <a:pPr marL="0" lvl="0" indent="0" algn="ctr">
              <a:buNone/>
            </a:pP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speet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48" y="2525390"/>
            <a:ext cx="4445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949" y="3644304"/>
            <a:ext cx="79851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081" y="5029585"/>
            <a:ext cx="6588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0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54EE6-E6EC-F946-BFD6-D613948B0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Noughts</a:t>
            </a:r>
            <a:r>
              <a:rPr lang="en-US" dirty="0"/>
              <a:t> and Crosses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55A32-CC37-C348-B24E-14F363B29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690688"/>
            <a:ext cx="1022381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/>
              <a:t>For this game you will need two players or two teams.</a:t>
            </a:r>
          </a:p>
          <a:p>
            <a:endParaRPr lang="en-US" sz="3500" dirty="0"/>
          </a:p>
          <a:p>
            <a:r>
              <a:rPr lang="en-US" sz="3500" dirty="0"/>
              <a:t>The aim of the game is to get three right answers in a row. </a:t>
            </a:r>
          </a:p>
          <a:p>
            <a:r>
              <a:rPr lang="en-US" sz="3500" dirty="0"/>
              <a:t>You need to decide who is </a:t>
            </a:r>
            <a:r>
              <a:rPr lang="en-US" sz="3500" dirty="0" err="1"/>
              <a:t>noughts</a:t>
            </a:r>
            <a:r>
              <a:rPr lang="en-US" sz="3500" dirty="0"/>
              <a:t> and who is crosses. </a:t>
            </a:r>
          </a:p>
          <a:p>
            <a:r>
              <a:rPr lang="en-US" sz="3500" dirty="0"/>
              <a:t>Take it in turns to read a </a:t>
            </a:r>
            <a:r>
              <a:rPr lang="en-US" sz="3500" dirty="0" smtClean="0"/>
              <a:t>word </a:t>
            </a:r>
            <a:r>
              <a:rPr lang="en-US" sz="3500" dirty="0"/>
              <a:t>and put a </a:t>
            </a:r>
            <a:r>
              <a:rPr lang="en-US" sz="3500" dirty="0" err="1"/>
              <a:t>nought</a:t>
            </a:r>
            <a:r>
              <a:rPr lang="en-US" sz="3500" dirty="0"/>
              <a:t> or a cross if you get it right.</a:t>
            </a:r>
          </a:p>
          <a:p>
            <a:r>
              <a:rPr lang="en-US" sz="3500" dirty="0"/>
              <a:t>If you </a:t>
            </a:r>
            <a:r>
              <a:rPr lang="en-US" sz="3500" dirty="0" smtClean="0"/>
              <a:t>read</a:t>
            </a:r>
            <a:r>
              <a:rPr lang="en-US" sz="3500" dirty="0" smtClean="0"/>
              <a:t> </a:t>
            </a:r>
            <a:r>
              <a:rPr lang="en-US" sz="3500" dirty="0"/>
              <a:t>the word </a:t>
            </a:r>
            <a:r>
              <a:rPr lang="en-US" sz="3500" dirty="0" smtClean="0"/>
              <a:t>wrongly, </a:t>
            </a:r>
            <a:r>
              <a:rPr lang="en-US" sz="3500" dirty="0"/>
              <a:t>leave the word blank.</a:t>
            </a:r>
          </a:p>
          <a:p>
            <a:r>
              <a:rPr lang="en-US" sz="3500" dirty="0"/>
              <a:t>The first person to get three in a row wins!!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16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8906F9A-F178-1046-8D8B-154D7F410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414776"/>
              </p:ext>
            </p:extLst>
          </p:nvPr>
        </p:nvGraphicFramePr>
        <p:xfrm>
          <a:off x="1293540" y="719666"/>
          <a:ext cx="9935736" cy="5603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1912">
                  <a:extLst>
                    <a:ext uri="{9D8B030D-6E8A-4147-A177-3AD203B41FA5}">
                      <a16:colId xmlns:a16="http://schemas.microsoft.com/office/drawing/2014/main" val="1201622903"/>
                    </a:ext>
                  </a:extLst>
                </a:gridCol>
                <a:gridCol w="3311912">
                  <a:extLst>
                    <a:ext uri="{9D8B030D-6E8A-4147-A177-3AD203B41FA5}">
                      <a16:colId xmlns:a16="http://schemas.microsoft.com/office/drawing/2014/main" val="3419473693"/>
                    </a:ext>
                  </a:extLst>
                </a:gridCol>
                <a:gridCol w="3311912">
                  <a:extLst>
                    <a:ext uri="{9D8B030D-6E8A-4147-A177-3AD203B41FA5}">
                      <a16:colId xmlns:a16="http://schemas.microsoft.com/office/drawing/2014/main" val="3234187922"/>
                    </a:ext>
                  </a:extLst>
                </a:gridCol>
              </a:tblGrid>
              <a:tr h="1867692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5400" dirty="0">
                          <a:latin typeface="Comic Sans MS" panose="030F0702030302020204" pitchFamily="66" charset="0"/>
                        </a:rPr>
                        <a:t>leek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5400" b="0" dirty="0">
                          <a:latin typeface="Comic Sans MS" panose="030F0702030302020204" pitchFamily="66" charset="0"/>
                        </a:rPr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5400" dirty="0">
                          <a:latin typeface="Comic Sans MS" panose="030F0702030302020204" pitchFamily="66" charset="0"/>
                        </a:rPr>
                        <a:t>delete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203741"/>
                  </a:ext>
                </a:extLst>
              </a:tr>
              <a:tr h="1867692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4800" dirty="0">
                          <a:latin typeface="Comic Sans MS" panose="030F0702030302020204" pitchFamily="66" charset="0"/>
                        </a:rPr>
                        <a:t>concrete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4800" dirty="0">
                          <a:latin typeface="Comic Sans MS" panose="030F0702030302020204" pitchFamily="66" charset="0"/>
                        </a:rPr>
                        <a:t>speak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4800" dirty="0">
                          <a:latin typeface="Comic Sans MS" panose="030F0702030302020204" pitchFamily="66" charset="0"/>
                        </a:rPr>
                        <a:t>cheek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554796"/>
                  </a:ext>
                </a:extLst>
              </a:tr>
              <a:tr h="1867692">
                <a:tc>
                  <a:txBody>
                    <a:bodyPr/>
                    <a:lstStyle/>
                    <a:p>
                      <a:endParaRPr lang="en-US" sz="48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4800" dirty="0">
                          <a:latin typeface="Comic Sans MS" panose="030F0702030302020204" pitchFamily="66" charset="0"/>
                        </a:rPr>
                        <a:t>beads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4800" dirty="0">
                          <a:latin typeface="Comic Sans MS" panose="030F0702030302020204" pitchFamily="66" charset="0"/>
                        </a:rPr>
                        <a:t>these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4800" dirty="0">
                          <a:latin typeface="Comic Sans MS" panose="030F0702030302020204" pitchFamily="66" charset="0"/>
                        </a:rPr>
                        <a:t>athlete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61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4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ED17B6E-3555-464E-8540-2DA043442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147872"/>
              </p:ext>
            </p:extLst>
          </p:nvPr>
        </p:nvGraphicFramePr>
        <p:xfrm>
          <a:off x="1561169" y="716672"/>
          <a:ext cx="9935736" cy="5603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1912">
                  <a:extLst>
                    <a:ext uri="{9D8B030D-6E8A-4147-A177-3AD203B41FA5}">
                      <a16:colId xmlns:a16="http://schemas.microsoft.com/office/drawing/2014/main" val="1201622903"/>
                    </a:ext>
                  </a:extLst>
                </a:gridCol>
                <a:gridCol w="3311912">
                  <a:extLst>
                    <a:ext uri="{9D8B030D-6E8A-4147-A177-3AD203B41FA5}">
                      <a16:colId xmlns:a16="http://schemas.microsoft.com/office/drawing/2014/main" val="3419473693"/>
                    </a:ext>
                  </a:extLst>
                </a:gridCol>
                <a:gridCol w="3311912">
                  <a:extLst>
                    <a:ext uri="{9D8B030D-6E8A-4147-A177-3AD203B41FA5}">
                      <a16:colId xmlns:a16="http://schemas.microsoft.com/office/drawing/2014/main" val="3234187922"/>
                    </a:ext>
                  </a:extLst>
                </a:gridCol>
              </a:tblGrid>
              <a:tr h="1867692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5400" dirty="0">
                          <a:latin typeface="Comic Sans MS" panose="030F0702030302020204" pitchFamily="66" charset="0"/>
                        </a:rPr>
                        <a:t>came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5400" b="0" dirty="0">
                          <a:latin typeface="Comic Sans MS" panose="030F0702030302020204" pitchFamily="66" charset="0"/>
                        </a:rPr>
                        <a:t>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5400" dirty="0">
                          <a:latin typeface="Comic Sans MS" panose="030F0702030302020204" pitchFamily="66" charset="0"/>
                        </a:rPr>
                        <a:t>S</a:t>
                      </a:r>
                      <a:r>
                        <a:rPr lang="en-US" sz="5400" dirty="0" smtClean="0">
                          <a:latin typeface="Comic Sans MS" panose="030F0702030302020204" pitchFamily="66" charset="0"/>
                        </a:rPr>
                        <a:t>teve</a:t>
                      </a:r>
                      <a:endParaRPr lang="en-US" sz="5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203741"/>
                  </a:ext>
                </a:extLst>
              </a:tr>
              <a:tr h="1867692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4800" dirty="0">
                          <a:latin typeface="Comic Sans MS" panose="030F0702030302020204" pitchFamily="66" charset="0"/>
                        </a:rPr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4800" dirty="0">
                          <a:latin typeface="Comic Sans MS" panose="030F0702030302020204" pitchFamily="66" charset="0"/>
                        </a:rPr>
                        <a:t>explode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4800" dirty="0">
                          <a:latin typeface="Comic Sans MS" panose="030F0702030302020204" pitchFamily="66" charset="0"/>
                        </a:rPr>
                        <a:t>snake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554796"/>
                  </a:ext>
                </a:extLst>
              </a:tr>
              <a:tr h="1867692">
                <a:tc>
                  <a:txBody>
                    <a:bodyPr/>
                    <a:lstStyle/>
                    <a:p>
                      <a:endParaRPr lang="en-US" sz="48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4800" dirty="0">
                          <a:latin typeface="Comic Sans MS" panose="030F0702030302020204" pitchFamily="66" charset="0"/>
                        </a:rPr>
                        <a:t>those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48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4800" dirty="0">
                          <a:latin typeface="Comic Sans MS" panose="030F0702030302020204" pitchFamily="66" charset="0"/>
                        </a:rPr>
                        <a:t>June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6188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182C44D-38C8-5B46-98F5-6D56D775D17B}"/>
              </a:ext>
            </a:extLst>
          </p:cNvPr>
          <p:cNvSpPr txBox="1"/>
          <p:nvPr/>
        </p:nvSpPr>
        <p:spPr>
          <a:xfrm>
            <a:off x="2741437" y="0"/>
            <a:ext cx="7311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Have another go, recapping </a:t>
            </a:r>
            <a:r>
              <a:rPr lang="en-US" sz="3200" b="1" dirty="0"/>
              <a:t>split digraphs</a:t>
            </a:r>
          </a:p>
        </p:txBody>
      </p:sp>
    </p:spTree>
    <p:extLst>
      <p:ext uri="{BB962C8B-B14F-4D97-AF65-F5344CB8AC3E}">
        <p14:creationId xmlns:p14="http://schemas.microsoft.com/office/powerpoint/2010/main" val="188309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it’s time for some handwriting.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946" t="40000" r="10280" b="17672"/>
          <a:stretch/>
        </p:blipFill>
        <p:spPr>
          <a:xfrm>
            <a:off x="838200" y="2142309"/>
            <a:ext cx="11137613" cy="429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5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179</Words>
  <Application>Microsoft Office PowerPoint</Application>
  <PresentationFormat>Widescreen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SassoonPrimaryInfant</vt:lpstr>
      <vt:lpstr>Office Theme</vt:lpstr>
      <vt:lpstr> Which a-e or o-e split digraph word fits?</vt:lpstr>
      <vt:lpstr>Yesterday we looked at the split digraph e-e.  The e-e make the same sound as ee, even though there is a letter between them.   Can you read these words?</vt:lpstr>
      <vt:lpstr>Real or Alien words?  Can you spot any e-e words?</vt:lpstr>
      <vt:lpstr>Noughts and Crosses</vt:lpstr>
      <vt:lpstr>PowerPoint Presentation</vt:lpstr>
      <vt:lpstr>PowerPoint Presentation</vt:lpstr>
      <vt:lpstr>Now it’s time for some handwriting.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a-e or o-e split digraph word fits?</dc:title>
  <dc:creator>Erica Cridland (E.Cridland.17)</dc:creator>
  <cp:lastModifiedBy>cchampion</cp:lastModifiedBy>
  <cp:revision>7</cp:revision>
  <dcterms:created xsi:type="dcterms:W3CDTF">2021-01-25T09:34:14Z</dcterms:created>
  <dcterms:modified xsi:type="dcterms:W3CDTF">2021-01-26T09:27:23Z</dcterms:modified>
</cp:coreProperties>
</file>