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58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00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68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6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5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46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46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78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79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14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96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41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C63D8-349B-4B4E-9617-E9F4378B63ED}" type="datetimeFigureOut">
              <a:rPr lang="en-GB" smtClean="0"/>
              <a:t>01/01/2021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04CB-9D8B-4A4D-A93C-83B8E9BC9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55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CW Cursive Writing 22" panose="03050602040000000000" pitchFamily="66" charset="0"/>
              </a:rPr>
              <a:t>Today we are going to focus on nouns.</a:t>
            </a:r>
            <a:endParaRPr lang="en-GB" dirty="0">
              <a:latin typeface="CCW Cursive Writing 22" panose="03050602040000000000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latin typeface="CCW Cursive Writing 22" panose="03050602040000000000" pitchFamily="66" charset="0"/>
              </a:rPr>
              <a:t>What are they?</a:t>
            </a:r>
            <a:endParaRPr lang="en-GB" dirty="0">
              <a:latin typeface="CCW Cursive Writing 22" panose="03050602040000000000" pitchFamily="66" charset="0"/>
            </a:endParaRPr>
          </a:p>
          <a:p>
            <a:r>
              <a:rPr lang="en-GB" dirty="0" smtClean="0">
                <a:latin typeface="CCW Cursive Writing 22" panose="03050602040000000000" pitchFamily="66" charset="0"/>
              </a:rPr>
              <a:t>Nouns are names – N for noun, N for name!</a:t>
            </a:r>
          </a:p>
          <a:p>
            <a:pPr marL="0" indent="0">
              <a:buNone/>
            </a:pPr>
            <a:endParaRPr lang="en-GB" dirty="0" smtClean="0">
              <a:latin typeface="CCW Cursive Writing 22" panose="03050602040000000000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CW Cursive Writing 22" panose="03050602040000000000" pitchFamily="66" charset="0"/>
              </a:rPr>
              <a:t>They can be names of </a:t>
            </a:r>
            <a:r>
              <a:rPr lang="en-GB" b="1" dirty="0" smtClean="0">
                <a:latin typeface="CCW Cursive Writing 22" panose="03050602040000000000" pitchFamily="66" charset="0"/>
              </a:rPr>
              <a:t>people or places</a:t>
            </a:r>
            <a:r>
              <a:rPr lang="en-GB" dirty="0" smtClean="0">
                <a:latin typeface="CCW Cursive Writing 22" panose="03050602040000000000" pitchFamily="66" charset="0"/>
              </a:rPr>
              <a:t>. These need </a:t>
            </a:r>
            <a:r>
              <a:rPr lang="en-GB" b="1" dirty="0" smtClean="0">
                <a:latin typeface="CCW Cursive Writing 22" panose="03050602040000000000" pitchFamily="66" charset="0"/>
              </a:rPr>
              <a:t>capitals</a:t>
            </a:r>
            <a:r>
              <a:rPr lang="en-GB" dirty="0" smtClean="0">
                <a:latin typeface="CCW Cursive Writing 22" panose="03050602040000000000" pitchFamily="66" charset="0"/>
              </a:rPr>
              <a:t>.</a:t>
            </a:r>
          </a:p>
          <a:p>
            <a:pPr marL="0" indent="0">
              <a:buNone/>
            </a:pPr>
            <a:endParaRPr lang="en-GB" dirty="0" smtClean="0">
              <a:latin typeface="CCW Cursive Writing 22" panose="03050602040000000000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CW Cursive Writing 22" panose="03050602040000000000" pitchFamily="66" charset="0"/>
              </a:rPr>
              <a:t>They can be names of </a:t>
            </a:r>
            <a:r>
              <a:rPr lang="en-GB" b="1" dirty="0" smtClean="0">
                <a:latin typeface="CCW Cursive Writing 22" panose="03050602040000000000" pitchFamily="66" charset="0"/>
              </a:rPr>
              <a:t>“things” </a:t>
            </a:r>
            <a:r>
              <a:rPr lang="en-GB" dirty="0" smtClean="0">
                <a:latin typeface="CCW Cursive Writing 22" panose="03050602040000000000" pitchFamily="66" charset="0"/>
              </a:rPr>
              <a:t>too. These don’t need capitals.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rgbClr val="FF0000"/>
                </a:solidFill>
                <a:latin typeface="CCW Cursive Writing 22" panose="03050602040000000000" pitchFamily="66" charset="0"/>
              </a:rPr>
              <a:t>Anything you can touch or pick up in a noun!</a:t>
            </a:r>
            <a:endParaRPr lang="en-GB" dirty="0">
              <a:solidFill>
                <a:srgbClr val="FF0000"/>
              </a:solidFill>
              <a:latin typeface="CCW Cursive Writing 22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b="11367"/>
          <a:stretch/>
        </p:blipFill>
        <p:spPr>
          <a:xfrm>
            <a:off x="692813" y="783771"/>
            <a:ext cx="10031793" cy="5917751"/>
          </a:xfrm>
        </p:spPr>
      </p:pic>
    </p:spTree>
    <p:extLst>
      <p:ext uri="{BB962C8B-B14F-4D97-AF65-F5344CB8AC3E}">
        <p14:creationId xmlns:p14="http://schemas.microsoft.com/office/powerpoint/2010/main" val="407747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r="16152"/>
          <a:stretch/>
        </p:blipFill>
        <p:spPr>
          <a:xfrm>
            <a:off x="3435532" y="283378"/>
            <a:ext cx="6087292" cy="6416847"/>
          </a:xfrm>
        </p:spPr>
      </p:pic>
    </p:spTree>
    <p:extLst>
      <p:ext uri="{BB962C8B-B14F-4D97-AF65-F5344CB8AC3E}">
        <p14:creationId xmlns:p14="http://schemas.microsoft.com/office/powerpoint/2010/main" val="372832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6" t="3676" r="13000"/>
          <a:stretch/>
        </p:blipFill>
        <p:spPr>
          <a:xfrm>
            <a:off x="2743200" y="133871"/>
            <a:ext cx="6061166" cy="6660320"/>
          </a:xfrm>
        </p:spPr>
      </p:pic>
    </p:spTree>
    <p:extLst>
      <p:ext uri="{BB962C8B-B14F-4D97-AF65-F5344CB8AC3E}">
        <p14:creationId xmlns:p14="http://schemas.microsoft.com/office/powerpoint/2010/main" val="2291635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2" r="15027"/>
          <a:stretch/>
        </p:blipFill>
        <p:spPr>
          <a:xfrm>
            <a:off x="2103120" y="206824"/>
            <a:ext cx="6583680" cy="6527007"/>
          </a:xfrm>
        </p:spPr>
      </p:pic>
    </p:spTree>
    <p:extLst>
      <p:ext uri="{BB962C8B-B14F-4D97-AF65-F5344CB8AC3E}">
        <p14:creationId xmlns:p14="http://schemas.microsoft.com/office/powerpoint/2010/main" val="149730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9172"/>
          <a:stretch/>
        </p:blipFill>
        <p:spPr>
          <a:xfrm>
            <a:off x="2573384" y="120008"/>
            <a:ext cx="6453050" cy="6634447"/>
          </a:xfrm>
        </p:spPr>
      </p:pic>
    </p:spTree>
    <p:extLst>
      <p:ext uri="{BB962C8B-B14F-4D97-AF65-F5344CB8AC3E}">
        <p14:creationId xmlns:p14="http://schemas.microsoft.com/office/powerpoint/2010/main" val="3091246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17185" b="13167"/>
          <a:stretch/>
        </p:blipFill>
        <p:spPr>
          <a:xfrm>
            <a:off x="334508" y="927463"/>
            <a:ext cx="10520726" cy="5679754"/>
          </a:xfrm>
        </p:spPr>
      </p:pic>
    </p:spTree>
    <p:extLst>
      <p:ext uri="{BB962C8B-B14F-4D97-AF65-F5344CB8AC3E}">
        <p14:creationId xmlns:p14="http://schemas.microsoft.com/office/powerpoint/2010/main" val="42198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 r="17052"/>
          <a:stretch/>
        </p:blipFill>
        <p:spPr>
          <a:xfrm>
            <a:off x="2560320" y="148698"/>
            <a:ext cx="6008914" cy="6649885"/>
          </a:xfrm>
        </p:spPr>
      </p:pic>
    </p:spTree>
    <p:extLst>
      <p:ext uri="{BB962C8B-B14F-4D97-AF65-F5344CB8AC3E}">
        <p14:creationId xmlns:p14="http://schemas.microsoft.com/office/powerpoint/2010/main" val="3528213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CCW Cursive Writing 22" panose="03050602040000000000" pitchFamily="66" charset="0"/>
              </a:rPr>
              <a:t>Now write a list of nouns that you spotted.</a:t>
            </a:r>
            <a:endParaRPr lang="en-GB" dirty="0">
              <a:latin typeface="CCW Cursive Writing 22" panose="03050602040000000000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latin typeface="CCW Cursive Writing 22" panose="03050602040000000000" pitchFamily="66" charset="0"/>
            </a:endParaRPr>
          </a:p>
          <a:p>
            <a:r>
              <a:rPr lang="en-GB" dirty="0" smtClean="0">
                <a:latin typeface="CCW Cursive Writing 22" panose="03050602040000000000" pitchFamily="66" charset="0"/>
              </a:rPr>
              <a:t>Did you get these?</a:t>
            </a:r>
          </a:p>
          <a:p>
            <a:r>
              <a:rPr lang="en-GB" dirty="0">
                <a:latin typeface="CCW Cursive Writing 22" panose="03050602040000000000" pitchFamily="66" charset="0"/>
              </a:rPr>
              <a:t>o</a:t>
            </a:r>
            <a:r>
              <a:rPr lang="en-GB" dirty="0" smtClean="0">
                <a:latin typeface="CCW Cursive Writing 22" panose="03050602040000000000" pitchFamily="66" charset="0"/>
              </a:rPr>
              <a:t>wl</a:t>
            </a:r>
            <a:r>
              <a:rPr lang="en-GB" dirty="0" smtClean="0">
                <a:latin typeface="CCW Cursive Writing 22" panose="03050602040000000000" pitchFamily="66" charset="0"/>
              </a:rPr>
              <a:t>, squirrel, bear, frog, rabbit</a:t>
            </a:r>
            <a:r>
              <a:rPr lang="en-GB" dirty="0" smtClean="0">
                <a:latin typeface="CCW Cursive Writing 22" panose="03050602040000000000" pitchFamily="66" charset="0"/>
              </a:rPr>
              <a:t>,</a:t>
            </a:r>
          </a:p>
          <a:p>
            <a:r>
              <a:rPr lang="en-GB" dirty="0" smtClean="0">
                <a:latin typeface="CCW Cursive Writing 22" panose="03050602040000000000" pitchFamily="66" charset="0"/>
              </a:rPr>
              <a:t>forest</a:t>
            </a:r>
            <a:r>
              <a:rPr lang="en-GB" dirty="0" smtClean="0">
                <a:latin typeface="CCW Cursive Writing 22" panose="03050602040000000000" pitchFamily="66" charset="0"/>
              </a:rPr>
              <a:t>, trees, ground, </a:t>
            </a:r>
            <a:r>
              <a:rPr lang="en-GB" dirty="0" smtClean="0">
                <a:latin typeface="CCW Cursive Writing 22" panose="03050602040000000000" pitchFamily="66" charset="0"/>
              </a:rPr>
              <a:t>hedge, nest, </a:t>
            </a:r>
          </a:p>
          <a:p>
            <a:r>
              <a:rPr lang="en-GB" dirty="0" smtClean="0">
                <a:latin typeface="CCW Cursive Writing 22" panose="03050602040000000000" pitchFamily="66" charset="0"/>
              </a:rPr>
              <a:t>eye</a:t>
            </a:r>
            <a:r>
              <a:rPr lang="en-GB" dirty="0" smtClean="0">
                <a:latin typeface="CCW Cursive Writing 22" panose="03050602040000000000" pitchFamily="66" charset="0"/>
              </a:rPr>
              <a:t>, beak, tail finger, beak, ears, </a:t>
            </a:r>
            <a:r>
              <a:rPr lang="en-GB" dirty="0" smtClean="0">
                <a:latin typeface="CCW Cursive Writing 22" panose="03050602040000000000" pitchFamily="66" charset="0"/>
              </a:rPr>
              <a:t>feet.</a:t>
            </a:r>
            <a:endParaRPr lang="en-GB" dirty="0">
              <a:latin typeface="CCW Cursive Writing 22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8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CW Cursive Writing 22" panose="03050602040000000000" pitchFamily="66" charset="0"/>
              </a:rPr>
              <a:t>Your job today</a:t>
            </a:r>
            <a:endParaRPr lang="en-GB" dirty="0">
              <a:latin typeface="CCW Cursive Writing 22" panose="03050602040000000000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 smtClean="0">
                <a:latin typeface="CCW Cursive Writing 22" panose="03050602040000000000" pitchFamily="66" charset="0"/>
              </a:rPr>
              <a:t>Neatly</a:t>
            </a:r>
            <a:r>
              <a:rPr lang="en-GB" dirty="0" smtClean="0">
                <a:latin typeface="CCW Cursive Writing 22" panose="03050602040000000000" pitchFamily="66" charset="0"/>
              </a:rPr>
              <a:t> write a list of nouns from the story.</a:t>
            </a:r>
          </a:p>
          <a:p>
            <a:endParaRPr lang="en-GB" dirty="0">
              <a:latin typeface="CCW Cursive Writing 22" panose="03050602040000000000" pitchFamily="66" charset="0"/>
            </a:endParaRPr>
          </a:p>
          <a:p>
            <a:r>
              <a:rPr lang="en-GB" dirty="0" smtClean="0">
                <a:latin typeface="CCW Cursive Writing 22" panose="03050602040000000000" pitchFamily="66" charset="0"/>
              </a:rPr>
              <a:t>Then write some sentences with some of those nouns and underline the nouns</a:t>
            </a:r>
            <a:r>
              <a:rPr lang="en-GB" dirty="0" smtClean="0">
                <a:latin typeface="CCW Cursive Writing 22" panose="03050602040000000000" pitchFamily="66" charset="0"/>
              </a:rPr>
              <a:t>.</a:t>
            </a:r>
          </a:p>
          <a:p>
            <a:endParaRPr lang="en-GB" dirty="0">
              <a:latin typeface="CCW Cursive Writing 22" panose="03050602040000000000" pitchFamily="66" charset="0"/>
            </a:endParaRPr>
          </a:p>
          <a:p>
            <a:r>
              <a:rPr lang="en-GB" dirty="0" smtClean="0">
                <a:latin typeface="CCW Cursive Writing 22" panose="03050602040000000000" pitchFamily="66" charset="0"/>
              </a:rPr>
              <a:t>Example: owl</a:t>
            </a:r>
          </a:p>
          <a:p>
            <a:r>
              <a:rPr lang="en-GB" dirty="0" smtClean="0">
                <a:latin typeface="CCW Cursive Writing 22" panose="03050602040000000000" pitchFamily="66" charset="0"/>
              </a:rPr>
              <a:t>An </a:t>
            </a:r>
            <a:r>
              <a:rPr lang="en-GB" u="sng" dirty="0" smtClean="0">
                <a:latin typeface="CCW Cursive Writing 22" panose="03050602040000000000" pitchFamily="66" charset="0"/>
              </a:rPr>
              <a:t>owl</a:t>
            </a:r>
            <a:r>
              <a:rPr lang="en-GB" dirty="0" smtClean="0">
                <a:latin typeface="CCW Cursive Writing 22" panose="03050602040000000000" pitchFamily="66" charset="0"/>
              </a:rPr>
              <a:t> nests in a tree.</a:t>
            </a:r>
            <a:endParaRPr lang="en-GB" dirty="0">
              <a:latin typeface="CCW Cursive Writing 22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CW Cursive Writing 22" panose="03050602040000000000" pitchFamily="66" charset="0"/>
              </a:rPr>
              <a:t>Let’s share part of the book.</a:t>
            </a:r>
            <a:endParaRPr lang="en-GB" dirty="0">
              <a:latin typeface="CCW Cursive Writing 22" panose="03050602040000000000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CCW Cursive Writing 22" panose="03050602040000000000" pitchFamily="66" charset="0"/>
              </a:rPr>
              <a:t>As we do, think about any “things” that you see in the pictures or hear about in the words…</a:t>
            </a:r>
            <a:endParaRPr lang="en-GB" dirty="0">
              <a:latin typeface="CCW Cursive Writing 22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6378" b="13769"/>
          <a:stretch/>
        </p:blipFill>
        <p:spPr>
          <a:xfrm>
            <a:off x="1515292" y="548640"/>
            <a:ext cx="10016326" cy="6142743"/>
          </a:xfrm>
        </p:spPr>
      </p:pic>
      <p:sp>
        <p:nvSpPr>
          <p:cNvPr id="3" name="TextBox 2"/>
          <p:cNvSpPr txBox="1"/>
          <p:nvPr/>
        </p:nvSpPr>
        <p:spPr>
          <a:xfrm>
            <a:off x="8307977" y="979714"/>
            <a:ext cx="27040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CCW Cursive Writing 22" panose="03050602040000000000" pitchFamily="66" charset="0"/>
              </a:rPr>
              <a:t>Nouns: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CCW Cursive Writing 22" panose="03050602040000000000" pitchFamily="66" charset="0"/>
              </a:rPr>
              <a:t>owls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CCW Cursive Writing 22" panose="03050602040000000000" pitchFamily="66" charset="0"/>
              </a:rPr>
              <a:t>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CCW Cursive Writing 22" panose="03050602040000000000" pitchFamily="66" charset="0"/>
              </a:rPr>
              <a:t>nest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CCW Cursive Writing 22" panose="03050602040000000000" pitchFamily="66" charset="0"/>
              </a:rPr>
              <a:t>forest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CCW Cursive Writing 22" panose="03050602040000000000" pitchFamily="66" charset="0"/>
              </a:rPr>
              <a:t>eyes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CCW Cursive Writing 22" panose="03050602040000000000" pitchFamily="66" charset="0"/>
              </a:rPr>
              <a:t>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latin typeface="CCW Cursive Writing 22" panose="03050602040000000000" pitchFamily="66" charset="0"/>
              </a:rPr>
              <a:t>beak</a:t>
            </a:r>
            <a:endParaRPr lang="en-GB" sz="2400" dirty="0">
              <a:solidFill>
                <a:schemeClr val="bg1"/>
              </a:solidFill>
              <a:latin typeface="CCW Cursive Writing 22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0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 b="13769"/>
          <a:stretch/>
        </p:blipFill>
        <p:spPr>
          <a:xfrm>
            <a:off x="888273" y="703289"/>
            <a:ext cx="9849395" cy="5921032"/>
          </a:xfrm>
        </p:spPr>
      </p:pic>
    </p:spTree>
    <p:extLst>
      <p:ext uri="{BB962C8B-B14F-4D97-AF65-F5344CB8AC3E}">
        <p14:creationId xmlns:p14="http://schemas.microsoft.com/office/powerpoint/2010/main" val="151355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t="17785" r="7822" b="23376"/>
          <a:stretch/>
        </p:blipFill>
        <p:spPr>
          <a:xfrm>
            <a:off x="404949" y="1214846"/>
            <a:ext cx="10999326" cy="5323130"/>
          </a:xfrm>
        </p:spPr>
      </p:pic>
      <p:sp>
        <p:nvSpPr>
          <p:cNvPr id="3" name="TextBox 2"/>
          <p:cNvSpPr txBox="1"/>
          <p:nvPr/>
        </p:nvSpPr>
        <p:spPr>
          <a:xfrm>
            <a:off x="404949" y="444137"/>
            <a:ext cx="10999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CW Cursive Writing 22" panose="03050602040000000000" pitchFamily="66" charset="0"/>
              </a:rPr>
              <a:t>Did you notice the other animals watching baby owl?</a:t>
            </a:r>
            <a:endParaRPr lang="en-GB" sz="2400" dirty="0">
              <a:latin typeface="CCW Cursive Writing 22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6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6020"/>
          <a:stretch/>
        </p:blipFill>
        <p:spPr>
          <a:xfrm>
            <a:off x="2782389" y="524708"/>
            <a:ext cx="7341325" cy="6302711"/>
          </a:xfrm>
        </p:spPr>
      </p:pic>
    </p:spTree>
    <p:extLst>
      <p:ext uri="{BB962C8B-B14F-4D97-AF65-F5344CB8AC3E}">
        <p14:creationId xmlns:p14="http://schemas.microsoft.com/office/powerpoint/2010/main" val="221865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3"/>
          <a:stretch/>
        </p:blipFill>
        <p:spPr>
          <a:xfrm>
            <a:off x="2181496" y="614748"/>
            <a:ext cx="7354389" cy="5966461"/>
          </a:xfrm>
        </p:spPr>
      </p:pic>
    </p:spTree>
    <p:extLst>
      <p:ext uri="{BB962C8B-B14F-4D97-AF65-F5344CB8AC3E}">
        <p14:creationId xmlns:p14="http://schemas.microsoft.com/office/powerpoint/2010/main" val="13531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7" r="5120"/>
          <a:stretch/>
        </p:blipFill>
        <p:spPr>
          <a:xfrm>
            <a:off x="2050870" y="302080"/>
            <a:ext cx="7184570" cy="6348104"/>
          </a:xfrm>
        </p:spPr>
      </p:pic>
    </p:spTree>
    <p:extLst>
      <p:ext uri="{BB962C8B-B14F-4D97-AF65-F5344CB8AC3E}">
        <p14:creationId xmlns:p14="http://schemas.microsoft.com/office/powerpoint/2010/main" val="51725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6374"/>
          <a:stretch/>
        </p:blipFill>
        <p:spPr>
          <a:xfrm rot="16200000">
            <a:off x="2370713" y="555296"/>
            <a:ext cx="6597135" cy="5826033"/>
          </a:xfrm>
        </p:spPr>
      </p:pic>
    </p:spTree>
    <p:extLst>
      <p:ext uri="{BB962C8B-B14F-4D97-AF65-F5344CB8AC3E}">
        <p14:creationId xmlns:p14="http://schemas.microsoft.com/office/powerpoint/2010/main" val="320194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198</Words>
  <Application>Microsoft Office PowerPoint</Application>
  <PresentationFormat>Widescreen</PresentationFormat>
  <Paragraphs>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CCW Cursive Writing 22</vt:lpstr>
      <vt:lpstr>Office Theme</vt:lpstr>
      <vt:lpstr>Today we are going to focus on nouns.</vt:lpstr>
      <vt:lpstr>Let’s share part of the book.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write a list of nouns that you spotted.</vt:lpstr>
      <vt:lpstr>Your job today</vt:lpstr>
    </vt:vector>
  </TitlesOfParts>
  <Company>Perryfields Infant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cchampion</dc:creator>
  <cp:lastModifiedBy>cchampion</cp:lastModifiedBy>
  <cp:revision>7</cp:revision>
  <dcterms:created xsi:type="dcterms:W3CDTF">2020-09-06T14:33:28Z</dcterms:created>
  <dcterms:modified xsi:type="dcterms:W3CDTF">2021-01-01T10:53:50Z</dcterms:modified>
</cp:coreProperties>
</file>