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65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2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48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2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7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46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13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1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3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0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77ADB-D334-4F51-831A-DBD9D88A5867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What sounds do these graphemes normally make?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5400" dirty="0" err="1" smtClean="0">
                <a:latin typeface="SassoonPrimaryInfant" pitchFamily="2" charset="0"/>
              </a:rPr>
              <a:t>oa</a:t>
            </a:r>
            <a:r>
              <a:rPr lang="en-GB" sz="5400" dirty="0" smtClean="0">
                <a:latin typeface="SassoonPrimaryInfant" pitchFamily="2" charset="0"/>
              </a:rPr>
              <a:t>     </a:t>
            </a:r>
            <a:r>
              <a:rPr lang="en-GB" sz="5400" dirty="0" err="1" smtClean="0">
                <a:latin typeface="SassoonPrimaryInfant" pitchFamily="2" charset="0"/>
              </a:rPr>
              <a:t>ea</a:t>
            </a:r>
            <a:r>
              <a:rPr lang="en-GB" sz="5400" dirty="0" smtClean="0">
                <a:latin typeface="SassoonPrimaryInfant" pitchFamily="2" charset="0"/>
              </a:rPr>
              <a:t>   or     </a:t>
            </a:r>
          </a:p>
          <a:p>
            <a:pPr marL="0" indent="0" algn="ctr">
              <a:buNone/>
            </a:pPr>
            <a:r>
              <a:rPr lang="en-GB" sz="5400" dirty="0" err="1" smtClean="0">
                <a:latin typeface="SassoonPrimaryInfant" pitchFamily="2" charset="0"/>
              </a:rPr>
              <a:t>oo</a:t>
            </a:r>
            <a:r>
              <a:rPr lang="en-GB" sz="5400" dirty="0" smtClean="0">
                <a:latin typeface="SassoonPrimaryInfant" pitchFamily="2" charset="0"/>
              </a:rPr>
              <a:t>     ow    oi</a:t>
            </a:r>
          </a:p>
          <a:p>
            <a:pPr marL="0" indent="0" algn="ctr">
              <a:buNone/>
            </a:pPr>
            <a:r>
              <a:rPr lang="en-GB" sz="5400" dirty="0" err="1">
                <a:latin typeface="SassoonPrimaryInfant" pitchFamily="2" charset="0"/>
              </a:rPr>
              <a:t>o</a:t>
            </a:r>
            <a:r>
              <a:rPr lang="en-GB" sz="5400" dirty="0" err="1" smtClean="0">
                <a:latin typeface="SassoonPrimaryInfant" pitchFamily="2" charset="0"/>
              </a:rPr>
              <a:t>o</a:t>
            </a:r>
            <a:r>
              <a:rPr lang="en-GB" sz="5400" dirty="0" smtClean="0">
                <a:latin typeface="SassoonPrimaryInfant" pitchFamily="2" charset="0"/>
              </a:rPr>
              <a:t>    ow     </a:t>
            </a:r>
          </a:p>
          <a:p>
            <a:pPr marL="0" indent="0" algn="ctr">
              <a:buNone/>
            </a:pPr>
            <a:r>
              <a:rPr lang="en-GB" sz="5400" dirty="0" err="1" smtClean="0">
                <a:latin typeface="SassoonPrimaryInfant" pitchFamily="2" charset="0"/>
              </a:rPr>
              <a:t>ou</a:t>
            </a:r>
            <a:r>
              <a:rPr lang="en-GB" sz="5400" dirty="0" smtClean="0">
                <a:latin typeface="SassoonPrimaryInfant" pitchFamily="2" charset="0"/>
              </a:rPr>
              <a:t>      aw     </a:t>
            </a:r>
            <a:r>
              <a:rPr lang="en-GB" sz="5400" dirty="0" err="1">
                <a:latin typeface="SassoonPrimaryInfant" pitchFamily="2" charset="0"/>
              </a:rPr>
              <a:t>o</a:t>
            </a:r>
            <a:r>
              <a:rPr lang="en-GB" sz="5400" dirty="0" err="1" smtClean="0">
                <a:latin typeface="SassoonPrimaryInfant" pitchFamily="2" charset="0"/>
              </a:rPr>
              <a:t>e</a:t>
            </a:r>
            <a:r>
              <a:rPr lang="en-GB" sz="5400" dirty="0" smtClean="0">
                <a:latin typeface="SassoonPrimaryInfant" pitchFamily="2" charset="0"/>
              </a:rPr>
              <a:t>   </a:t>
            </a:r>
          </a:p>
          <a:p>
            <a:pPr marL="0" indent="0" algn="ctr">
              <a:buNone/>
            </a:pPr>
            <a:r>
              <a:rPr lang="en-GB" sz="5400" dirty="0" smtClean="0">
                <a:latin typeface="SassoonPrimaryInfant" pitchFamily="2" charset="0"/>
              </a:rPr>
              <a:t>au      </a:t>
            </a:r>
            <a:r>
              <a:rPr lang="en-GB" sz="5400" dirty="0" err="1" smtClean="0">
                <a:latin typeface="SassoonPrimaryInfant" pitchFamily="2" charset="0"/>
              </a:rPr>
              <a:t>ew</a:t>
            </a:r>
            <a:r>
              <a:rPr lang="en-GB" sz="5400" dirty="0" smtClean="0">
                <a:latin typeface="SassoonPrimaryInfant" pitchFamily="2" charset="0"/>
              </a:rPr>
              <a:t>    </a:t>
            </a:r>
            <a:r>
              <a:rPr lang="en-GB" sz="5400" dirty="0" err="1" smtClean="0">
                <a:latin typeface="SassoonPrimaryInfant" pitchFamily="2" charset="0"/>
              </a:rPr>
              <a:t>oy</a:t>
            </a:r>
            <a:endParaRPr lang="en-GB" sz="54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3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SassoonPrimaryInfant" pitchFamily="2" charset="0"/>
              </a:rPr>
              <a:t>So can you read these words?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5400" dirty="0" smtClean="0">
                <a:latin typeface="SassoonPrimaryInfant" pitchFamily="2" charset="0"/>
              </a:rPr>
              <a:t>r</a:t>
            </a:r>
            <a:r>
              <a:rPr lang="en-GB" sz="5400" dirty="0" smtClean="0">
                <a:latin typeface="SassoonPrimaryInfant" pitchFamily="2" charset="0"/>
              </a:rPr>
              <a:t>oast   </a:t>
            </a:r>
            <a:r>
              <a:rPr lang="en-GB" sz="5400" dirty="0">
                <a:latin typeface="SassoonPrimaryInfant" pitchFamily="2" charset="0"/>
              </a:rPr>
              <a:t>t</a:t>
            </a:r>
            <a:r>
              <a:rPr lang="en-GB" sz="5400" dirty="0" smtClean="0">
                <a:latin typeface="SassoonPrimaryInfant" pitchFamily="2" charset="0"/>
              </a:rPr>
              <a:t>each   </a:t>
            </a:r>
            <a:r>
              <a:rPr lang="en-GB" sz="5400" dirty="0">
                <a:latin typeface="SassoonPrimaryInfant" pitchFamily="2" charset="0"/>
              </a:rPr>
              <a:t>w</a:t>
            </a:r>
            <a:r>
              <a:rPr lang="en-GB" sz="5400" dirty="0" smtClean="0">
                <a:latin typeface="SassoonPrimaryInfant" pitchFamily="2" charset="0"/>
              </a:rPr>
              <a:t>orn     </a:t>
            </a:r>
            <a:endParaRPr lang="en-GB" sz="5400" dirty="0" smtClean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5400" dirty="0">
                <a:latin typeface="SassoonPrimaryInfant" pitchFamily="2" charset="0"/>
              </a:rPr>
              <a:t>s</a:t>
            </a:r>
            <a:r>
              <a:rPr lang="en-GB" sz="5400" dirty="0" smtClean="0">
                <a:latin typeface="SassoonPrimaryInfant" pitchFamily="2" charset="0"/>
              </a:rPr>
              <a:t>oon     </a:t>
            </a:r>
            <a:r>
              <a:rPr lang="en-GB" sz="5400" dirty="0">
                <a:latin typeface="SassoonPrimaryInfant" pitchFamily="2" charset="0"/>
              </a:rPr>
              <a:t>g</a:t>
            </a:r>
            <a:r>
              <a:rPr lang="en-GB" sz="5400" dirty="0" smtClean="0">
                <a:latin typeface="SassoonPrimaryInfant" pitchFamily="2" charset="0"/>
              </a:rPr>
              <a:t>own    </a:t>
            </a:r>
            <a:r>
              <a:rPr lang="en-GB" sz="5400" dirty="0">
                <a:latin typeface="SassoonPrimaryInfant" pitchFamily="2" charset="0"/>
              </a:rPr>
              <a:t>c</a:t>
            </a:r>
            <a:r>
              <a:rPr lang="en-GB" sz="5400" dirty="0" smtClean="0">
                <a:latin typeface="SassoonPrimaryInfant" pitchFamily="2" charset="0"/>
              </a:rPr>
              <a:t>oin</a:t>
            </a:r>
            <a:endParaRPr lang="en-GB" sz="5400" dirty="0" smtClean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5400" dirty="0">
                <a:latin typeface="SassoonPrimaryInfant" pitchFamily="2" charset="0"/>
              </a:rPr>
              <a:t>l</a:t>
            </a:r>
            <a:r>
              <a:rPr lang="en-GB" sz="5400" dirty="0" smtClean="0">
                <a:latin typeface="SassoonPrimaryInfant" pitchFamily="2" charset="0"/>
              </a:rPr>
              <a:t>ook    window     </a:t>
            </a:r>
            <a:endParaRPr lang="en-GB" sz="5400" dirty="0" smtClean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5400" dirty="0" smtClean="0">
                <a:latin typeface="SassoonPrimaryInfant" pitchFamily="2" charset="0"/>
              </a:rPr>
              <a:t>pr</a:t>
            </a:r>
            <a:r>
              <a:rPr lang="en-GB" sz="5400" dirty="0" smtClean="0">
                <a:latin typeface="SassoonPrimaryInfant" pitchFamily="2" charset="0"/>
              </a:rPr>
              <a:t>oud      yawn     </a:t>
            </a:r>
            <a:r>
              <a:rPr lang="en-GB" sz="5400" dirty="0">
                <a:latin typeface="SassoonPrimaryInfant" pitchFamily="2" charset="0"/>
              </a:rPr>
              <a:t>t</a:t>
            </a:r>
            <a:r>
              <a:rPr lang="en-GB" sz="5400" dirty="0" smtClean="0">
                <a:latin typeface="SassoonPrimaryInfant" pitchFamily="2" charset="0"/>
              </a:rPr>
              <a:t>oes   </a:t>
            </a:r>
            <a:endParaRPr lang="en-GB" sz="5400" dirty="0" smtClean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5400" dirty="0">
                <a:latin typeface="SassoonPrimaryInfant" pitchFamily="2" charset="0"/>
              </a:rPr>
              <a:t>j</a:t>
            </a:r>
            <a:r>
              <a:rPr lang="en-GB" sz="5400" dirty="0" smtClean="0">
                <a:latin typeface="SassoonPrimaryInfant" pitchFamily="2" charset="0"/>
              </a:rPr>
              <a:t>aunt      </a:t>
            </a:r>
            <a:r>
              <a:rPr lang="en-GB" sz="5400" dirty="0" smtClean="0">
                <a:latin typeface="SassoonPrimaryInfant" pitchFamily="2" charset="0"/>
              </a:rPr>
              <a:t>cr</a:t>
            </a:r>
            <a:r>
              <a:rPr lang="en-GB" sz="5400" dirty="0" smtClean="0">
                <a:latin typeface="SassoonPrimaryInfant" pitchFamily="2" charset="0"/>
              </a:rPr>
              <a:t>ew    </a:t>
            </a:r>
            <a:r>
              <a:rPr lang="en-GB" sz="5400" dirty="0" smtClean="0">
                <a:latin typeface="SassoonPrimaryInfant" pitchFamily="2" charset="0"/>
              </a:rPr>
              <a:t>enj</a:t>
            </a:r>
            <a:r>
              <a:rPr lang="en-GB" sz="5400" dirty="0" smtClean="0">
                <a:latin typeface="SassoonPrimaryInfant" pitchFamily="2" charset="0"/>
              </a:rPr>
              <a:t>oy</a:t>
            </a:r>
            <a:endParaRPr lang="en-GB" sz="54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2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Yesterday we focused on </a:t>
            </a:r>
            <a:r>
              <a:rPr lang="en-GB" dirty="0" err="1" smtClean="0">
                <a:latin typeface="SassoonPrimaryInfant" pitchFamily="2" charset="0"/>
              </a:rPr>
              <a:t>ai</a:t>
            </a:r>
            <a:r>
              <a:rPr lang="en-GB" dirty="0" smtClean="0">
                <a:latin typeface="SassoonPrimaryInfant" pitchFamily="2" charset="0"/>
              </a:rPr>
              <a:t>/ ay/ a</a:t>
            </a:r>
            <a:r>
              <a:rPr lang="en-GB" dirty="0" smtClean="0">
                <a:latin typeface="SassoonPrimaryInfant" pitchFamily="2" charset="0"/>
              </a:rPr>
              <a:t>-e </a:t>
            </a:r>
            <a:r>
              <a:rPr lang="en-GB" dirty="0" smtClean="0">
                <a:latin typeface="SassoonPrimaryInfant" pitchFamily="2" charset="0"/>
              </a:rPr>
              <a:t>words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See if you can read these and add the sound buttons to one from each line…</a:t>
            </a:r>
          </a:p>
          <a:p>
            <a:pPr marL="0" indent="0" algn="ctr">
              <a:buNone/>
            </a:pPr>
            <a:r>
              <a:rPr lang="en-US" sz="4800" dirty="0" smtClean="0">
                <a:latin typeface="SassoonPrimaryInfant" pitchFamily="2" charset="0"/>
              </a:rPr>
              <a:t>Spain</a:t>
            </a:r>
            <a:r>
              <a:rPr lang="en-US" sz="4800" dirty="0" smtClean="0">
                <a:latin typeface="SassoonPrimaryInfant" pitchFamily="2" charset="0"/>
              </a:rPr>
              <a:t>, trail, again</a:t>
            </a:r>
            <a:endParaRPr lang="en-US" sz="4800" dirty="0" smtClean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SassoonPrimaryInfant" pitchFamily="2" charset="0"/>
              </a:rPr>
              <a:t>pray</a:t>
            </a:r>
            <a:r>
              <a:rPr lang="en-US" sz="4800" dirty="0" smtClean="0">
                <a:latin typeface="SassoonPrimaryInfant" pitchFamily="2" charset="0"/>
              </a:rPr>
              <a:t>, spray, hooray</a:t>
            </a:r>
            <a:endParaRPr lang="en-US" sz="4800" dirty="0" smtClean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SassoonPrimaryInfant" pitchFamily="2" charset="0"/>
              </a:rPr>
              <a:t>shape, </a:t>
            </a:r>
            <a:r>
              <a:rPr lang="en-US" sz="4800" dirty="0" smtClean="0">
                <a:latin typeface="SassoonPrimaryInfant" pitchFamily="2" charset="0"/>
              </a:rPr>
              <a:t>whale, surname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41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Do you remember what to do if you see an alien?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SassoonPrimaryInfant" pitchFamily="2" charset="0"/>
              </a:rPr>
              <a:t>If you see an alien next to a word…</a:t>
            </a:r>
          </a:p>
          <a:p>
            <a:endParaRPr lang="en-GB" sz="4000" dirty="0" smtClean="0">
              <a:latin typeface="SassoonPrimaryInfant" pitchFamily="2" charset="0"/>
            </a:endParaRPr>
          </a:p>
          <a:p>
            <a:r>
              <a:rPr lang="en-GB" sz="4000" dirty="0" smtClean="0">
                <a:latin typeface="SassoonPrimaryInfant" pitchFamily="2" charset="0"/>
              </a:rPr>
              <a:t>…it is trying to trick you by pretending to be a word you know.</a:t>
            </a:r>
          </a:p>
          <a:p>
            <a:r>
              <a:rPr lang="en-GB" sz="4000" dirty="0" smtClean="0">
                <a:latin typeface="SassoonPrimaryInfant" pitchFamily="2" charset="0"/>
              </a:rPr>
              <a:t>So when you see an alien…</a:t>
            </a:r>
          </a:p>
          <a:p>
            <a:r>
              <a:rPr lang="en-GB" sz="4000" dirty="0" smtClean="0">
                <a:latin typeface="SassoonPrimaryInfant" pitchFamily="2" charset="0"/>
              </a:rPr>
              <a:t>You MUST sound it out!</a:t>
            </a:r>
            <a:endParaRPr lang="en-GB" sz="4000" dirty="0">
              <a:latin typeface="SassoonPrimaryInfant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657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81051"/>
            <a:ext cx="8001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204864"/>
            <a:ext cx="8572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42964"/>
            <a:ext cx="8096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80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Let’s beat these aliens! </a:t>
            </a:r>
            <a:br>
              <a:rPr lang="en-GB" dirty="0" smtClean="0">
                <a:latin typeface="SassoonPrimaryInfant" pitchFamily="2" charset="0"/>
              </a:rPr>
            </a:br>
            <a:r>
              <a:rPr lang="en-GB" dirty="0" smtClean="0">
                <a:latin typeface="SassoonPrimaryInfant" pitchFamily="2" charset="0"/>
              </a:rPr>
              <a:t>(Sound them out!)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 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paig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    </a:t>
            </a:r>
          </a:p>
          <a:p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zake</a:t>
            </a: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   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brayf</a:t>
            </a: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wabe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zays</a:t>
            </a: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pPr marL="0" lv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 </a:t>
            </a:r>
          </a:p>
          <a:p>
            <a:pPr lvl="0"/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pame</a:t>
            </a: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pPr marL="0" lv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</a:t>
            </a:r>
          </a:p>
          <a:p>
            <a:pPr lvl="0"/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crai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l</a:t>
            </a: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pPr marL="0" lv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 </a:t>
            </a:r>
          </a:p>
          <a:p>
            <a:pPr lvl="0"/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</a:t>
            </a:r>
            <a:r>
              <a:rPr lang="en-GB" sz="3600" dirty="0" err="1">
                <a:solidFill>
                  <a:srgbClr val="000000"/>
                </a:solidFill>
                <a:latin typeface="SassoonPrimaryInfant"/>
              </a:rPr>
              <a:t>t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hage</a:t>
            </a:r>
            <a:endParaRPr lang="en-GB" sz="3600" dirty="0">
              <a:solidFill>
                <a:srgbClr val="000000"/>
              </a:solidFill>
              <a:latin typeface="SassoonPrimaryInfant"/>
            </a:endParaRP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001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657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21491"/>
            <a:ext cx="8572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42" y="4869160"/>
            <a:ext cx="8096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776"/>
            <a:ext cx="8286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49" y="2708920"/>
            <a:ext cx="6381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49" y="3878570"/>
            <a:ext cx="5429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49" y="4851575"/>
            <a:ext cx="7048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15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To finish the week’s phonics, we are going to play </a:t>
            </a:r>
            <a:r>
              <a:rPr lang="en-GB" dirty="0" smtClean="0">
                <a:solidFill>
                  <a:srgbClr val="FF0000"/>
                </a:solidFill>
                <a:latin typeface="SassoonPrimaryInfant" pitchFamily="2" charset="0"/>
              </a:rPr>
              <a:t>Family Fortunes</a:t>
            </a:r>
            <a:endParaRPr lang="en-GB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en-GB" sz="4200" dirty="0" smtClean="0">
                <a:latin typeface="SassoonPrimaryInfant" pitchFamily="2" charset="0"/>
              </a:rPr>
              <a:t>I have written down 10 words with the </a:t>
            </a:r>
            <a:r>
              <a:rPr lang="en-GB" sz="4200" dirty="0" err="1" smtClean="0">
                <a:solidFill>
                  <a:srgbClr val="FF0000"/>
                </a:solidFill>
                <a:latin typeface="SassoonPrimaryInfant" pitchFamily="2" charset="0"/>
              </a:rPr>
              <a:t>ai</a:t>
            </a:r>
            <a:r>
              <a:rPr lang="en-GB" sz="4200" smtClean="0">
                <a:solidFill>
                  <a:srgbClr val="FF0000"/>
                </a:solidFill>
                <a:latin typeface="SassoonPrimaryInfant" pitchFamily="2" charset="0"/>
              </a:rPr>
              <a:t>/ay/a-e</a:t>
            </a:r>
            <a:r>
              <a:rPr lang="en-GB" sz="4200" smtClean="0">
                <a:latin typeface="SassoonPrimaryInfant" pitchFamily="2" charset="0"/>
              </a:rPr>
              <a:t> </a:t>
            </a:r>
            <a:r>
              <a:rPr lang="en-GB" sz="4200" dirty="0" smtClean="0">
                <a:latin typeface="SassoonPrimaryInfant" pitchFamily="2" charset="0"/>
              </a:rPr>
              <a:t>sound.</a:t>
            </a:r>
          </a:p>
          <a:p>
            <a:r>
              <a:rPr lang="en-GB" sz="4200" dirty="0" smtClean="0">
                <a:latin typeface="SassoonPrimaryInfant" pitchFamily="2" charset="0"/>
              </a:rPr>
              <a:t>I will read out some clues.</a:t>
            </a:r>
          </a:p>
          <a:p>
            <a:r>
              <a:rPr lang="en-GB" sz="4200" dirty="0" smtClean="0">
                <a:latin typeface="SassoonPrimaryInfant" pitchFamily="2" charset="0"/>
              </a:rPr>
              <a:t>You need to guess my words and spell them properly (use names of letters).</a:t>
            </a:r>
          </a:p>
          <a:p>
            <a:r>
              <a:rPr lang="en-GB" sz="4200" dirty="0" smtClean="0">
                <a:latin typeface="SassoonPrimaryInfant" pitchFamily="2" charset="0"/>
              </a:rPr>
              <a:t>Correct answers get a ding, wrong answers get a hoot!</a:t>
            </a:r>
          </a:p>
          <a:p>
            <a:pPr marL="0" indent="0">
              <a:buNone/>
            </a:pPr>
            <a:endParaRPr lang="en-GB" sz="48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50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221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SassoonPrimaryInfant</vt:lpstr>
      <vt:lpstr>Office Theme</vt:lpstr>
      <vt:lpstr>What sounds do these graphemes normally make?</vt:lpstr>
      <vt:lpstr>So can you read these words?</vt:lpstr>
      <vt:lpstr>Yesterday we focused on ai/ ay/ a-e words</vt:lpstr>
      <vt:lpstr>Do you remember what to do if you see an alien?</vt:lpstr>
      <vt:lpstr>Let’s beat these aliens!  (Sound them out!)</vt:lpstr>
      <vt:lpstr>To finish the week’s phonics, we are going to play Family Fortunes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sounds do these graphemes normally make?</dc:title>
  <dc:creator>Teacher</dc:creator>
  <cp:lastModifiedBy>cchampion</cp:lastModifiedBy>
  <cp:revision>16</cp:revision>
  <dcterms:created xsi:type="dcterms:W3CDTF">2017-02-18T11:31:14Z</dcterms:created>
  <dcterms:modified xsi:type="dcterms:W3CDTF">2021-03-13T11:53:50Z</dcterms:modified>
</cp:coreProperties>
</file>