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 id="263" r:id="rId9"/>
    <p:sldId id="264" r:id="rId10"/>
    <p:sldId id="265" r:id="rId11"/>
    <p:sldId id="278" r:id="rId12"/>
    <p:sldId id="268" r:id="rId13"/>
    <p:sldId id="277" r:id="rId14"/>
    <p:sldId id="267" r:id="rId15"/>
    <p:sldId id="270" r:id="rId16"/>
    <p:sldId id="272" r:id="rId17"/>
    <p:sldId id="274" r:id="rId18"/>
    <p:sldId id="269" r:id="rId19"/>
    <p:sldId id="275"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3" autoAdjust="0"/>
    <p:restoredTop sz="86195" autoAdjust="0"/>
  </p:normalViewPr>
  <p:slideViewPr>
    <p:cSldViewPr snapToGrid="0">
      <p:cViewPr varScale="1">
        <p:scale>
          <a:sx n="75" d="100"/>
          <a:sy n="75" d="100"/>
        </p:scale>
        <p:origin x="72"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11/02/2021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dirty="0"/>
          </a:p>
        </p:txBody>
      </p:sp>
    </p:spTree>
    <p:extLst>
      <p:ext uri="{BB962C8B-B14F-4D97-AF65-F5344CB8AC3E}">
        <p14:creationId xmlns:p14="http://schemas.microsoft.com/office/powerpoint/2010/main" val="261170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11/02/2021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dirty="0"/>
          </a:p>
        </p:txBody>
      </p:sp>
    </p:spTree>
    <p:extLst>
      <p:ext uri="{BB962C8B-B14F-4D97-AF65-F5344CB8AC3E}">
        <p14:creationId xmlns:p14="http://schemas.microsoft.com/office/powerpoint/2010/main" val="357461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11/02/2021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dirty="0"/>
          </a:p>
        </p:txBody>
      </p:sp>
    </p:spTree>
    <p:extLst>
      <p:ext uri="{BB962C8B-B14F-4D97-AF65-F5344CB8AC3E}">
        <p14:creationId xmlns:p14="http://schemas.microsoft.com/office/powerpoint/2010/main" val="232285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11/02/2021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dirty="0"/>
          </a:p>
        </p:txBody>
      </p:sp>
    </p:spTree>
    <p:extLst>
      <p:ext uri="{BB962C8B-B14F-4D97-AF65-F5344CB8AC3E}">
        <p14:creationId xmlns:p14="http://schemas.microsoft.com/office/powerpoint/2010/main" val="30668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24E36A-546E-4CE0-8C99-EE6A46BEC094}" type="datetimeFigureOut">
              <a:rPr lang="en-GB" smtClean="0"/>
              <a:t>11/02/2021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dirty="0"/>
          </a:p>
        </p:txBody>
      </p:sp>
    </p:spTree>
    <p:extLst>
      <p:ext uri="{BB962C8B-B14F-4D97-AF65-F5344CB8AC3E}">
        <p14:creationId xmlns:p14="http://schemas.microsoft.com/office/powerpoint/2010/main" val="208873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24E36A-546E-4CE0-8C99-EE6A46BEC094}" type="datetimeFigureOut">
              <a:rPr lang="en-GB" smtClean="0"/>
              <a:t>11/02/2021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dirty="0"/>
          </a:p>
        </p:txBody>
      </p:sp>
    </p:spTree>
    <p:extLst>
      <p:ext uri="{BB962C8B-B14F-4D97-AF65-F5344CB8AC3E}">
        <p14:creationId xmlns:p14="http://schemas.microsoft.com/office/powerpoint/2010/main" val="365658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24E36A-546E-4CE0-8C99-EE6A46BEC094}" type="datetimeFigureOut">
              <a:rPr lang="en-GB" smtClean="0"/>
              <a:t>11/02/2021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72B6CB4-3EDA-4305-ACC2-0A12C98591D7}" type="slidenum">
              <a:rPr lang="en-GB" smtClean="0"/>
              <a:t>‹#›</a:t>
            </a:fld>
            <a:endParaRPr lang="en-GB" dirty="0"/>
          </a:p>
        </p:txBody>
      </p:sp>
    </p:spTree>
    <p:extLst>
      <p:ext uri="{BB962C8B-B14F-4D97-AF65-F5344CB8AC3E}">
        <p14:creationId xmlns:p14="http://schemas.microsoft.com/office/powerpoint/2010/main" val="264203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24E36A-546E-4CE0-8C99-EE6A46BEC094}" type="datetimeFigureOut">
              <a:rPr lang="en-GB" smtClean="0"/>
              <a:t>11/02/2021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2B6CB4-3EDA-4305-ACC2-0A12C98591D7}" type="slidenum">
              <a:rPr lang="en-GB" smtClean="0"/>
              <a:t>‹#›</a:t>
            </a:fld>
            <a:endParaRPr lang="en-GB" dirty="0"/>
          </a:p>
        </p:txBody>
      </p:sp>
    </p:spTree>
    <p:extLst>
      <p:ext uri="{BB962C8B-B14F-4D97-AF65-F5344CB8AC3E}">
        <p14:creationId xmlns:p14="http://schemas.microsoft.com/office/powerpoint/2010/main" val="371696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4E36A-546E-4CE0-8C99-EE6A46BEC094}" type="datetimeFigureOut">
              <a:rPr lang="en-GB" smtClean="0"/>
              <a:t>11/02/2021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72B6CB4-3EDA-4305-ACC2-0A12C98591D7}" type="slidenum">
              <a:rPr lang="en-GB" smtClean="0"/>
              <a:t>‹#›</a:t>
            </a:fld>
            <a:endParaRPr lang="en-GB" dirty="0"/>
          </a:p>
        </p:txBody>
      </p:sp>
    </p:spTree>
    <p:extLst>
      <p:ext uri="{BB962C8B-B14F-4D97-AF65-F5344CB8AC3E}">
        <p14:creationId xmlns:p14="http://schemas.microsoft.com/office/powerpoint/2010/main" val="124692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24E36A-546E-4CE0-8C99-EE6A46BEC094}" type="datetimeFigureOut">
              <a:rPr lang="en-GB" smtClean="0"/>
              <a:t>11/02/2021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dirty="0"/>
          </a:p>
        </p:txBody>
      </p:sp>
    </p:spTree>
    <p:extLst>
      <p:ext uri="{BB962C8B-B14F-4D97-AF65-F5344CB8AC3E}">
        <p14:creationId xmlns:p14="http://schemas.microsoft.com/office/powerpoint/2010/main" val="172261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24E36A-546E-4CE0-8C99-EE6A46BEC094}" type="datetimeFigureOut">
              <a:rPr lang="en-GB" smtClean="0"/>
              <a:t>11/02/2021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dirty="0"/>
          </a:p>
        </p:txBody>
      </p:sp>
    </p:spTree>
    <p:extLst>
      <p:ext uri="{BB962C8B-B14F-4D97-AF65-F5344CB8AC3E}">
        <p14:creationId xmlns:p14="http://schemas.microsoft.com/office/powerpoint/2010/main" val="316226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4E36A-546E-4CE0-8C99-EE6A46BEC094}" type="datetimeFigureOut">
              <a:rPr lang="en-GB" smtClean="0"/>
              <a:t>11/02/2021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B6CB4-3EDA-4305-ACC2-0A12C98591D7}" type="slidenum">
              <a:rPr lang="en-GB" smtClean="0"/>
              <a:t>‹#›</a:t>
            </a:fld>
            <a:endParaRPr lang="en-GB" dirty="0"/>
          </a:p>
        </p:txBody>
      </p:sp>
    </p:spTree>
    <p:extLst>
      <p:ext uri="{BB962C8B-B14F-4D97-AF65-F5344CB8AC3E}">
        <p14:creationId xmlns:p14="http://schemas.microsoft.com/office/powerpoint/2010/main" val="208712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hyperlink" Target="https://www.google.com/url?sa=i&amp;url=http://englishvalencia.blogspot.com/2014/11/big-bigger-biggest.html&amp;psig=AOvVaw2XtC_vUImyme8NyFBCDduM&amp;ust=1613129442089000&amp;source=images&amp;cd=vfe&amp;ved=0CAIQjRxqFwoTCPi8qrHe4e4CFQAAAAAdAAAAABAT"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s://www.google.com/url?sa=i&amp;url=https://www.dreamstime.com/stock-images-strong-stronger-strongest-image17198154&amp;psig=AOvVaw2XtC_vUImyme8NyFBCDduM&amp;ust=1613129442089000&amp;source=images&amp;cd=vfe&amp;ved=0CAIQjRxqFwoTCPi8qrHe4e4CFQAAAAAdAAAAABAO" TargetMode="External"/><Relationship Id="rId4" Type="http://schemas.openxmlformats.org/officeDocument/2006/relationships/image" Target="../media/image15.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google.com/url?sa=i&amp;url=https://psiloveyou.xyz/happier-251894b7f59f&amp;psig=AOvVaw0i_iD2FitakrQ236sLgviX&amp;ust=1613131829903000&amp;source=images&amp;cd=vfe&amp;ved=0CAIQjRxqFwoTCNDOvKLn4e4CFQAAAAAdAAAAABAD"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www.google.com/url?sa=i&amp;url=https://www.slideserve.com/alina/a-weed-is-a-flower-unit-3-5-day-1&amp;psig=AOvVaw2oS6UPcijE76sPmGqrwDfU&amp;ust=1613132156120000&amp;source=images&amp;cd=vfe&amp;ved=0CAIQjRxqFwoTCIjzrr7o4e4CFQAAAAAdAAAAABAO" TargetMode="External"/><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hyperlink" Target="https://www.google.com/url?sa=i&amp;url=https://www.youtube.com/watch?v%3DIO0SN90OJH8&amp;psig=AOvVaw1iahsJf7iX7Ov3wPhotHP9&amp;ust=1613132036593000&amp;source=images&amp;cd=vfe&amp;ved=0CAIQjRxqFwoTCJDorozo4e4CFQAAAAAdAAAAABAD" TargetMode="External"/><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google.com/url?sa=i&amp;url=https://www.pinterest.com/pin/511580838916799234/&amp;psig=AOvVaw1cOpwdTVXdJ_D8hfZbPoEs&amp;ust=1613132512469000&amp;source=images&amp;cd=vfe&amp;ved=0CAIQjRxqFwoTCKjrtOfp4e4CFQAAAAAdAAAAABA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url=https://www.shutterstock.com/search/check%2Bclipart&amp;psig=AOvVaw3CjdxiY3vUbsqteH81b4Dg&amp;ust=1610624401727000&amp;source=images&amp;cd=vfe&amp;ved=0CAIQjRxqFwoTCJidj73qmO4CFQAAAAAdAAAAABAD"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66775"/>
            <a:ext cx="11458575" cy="4401205"/>
          </a:xfrm>
          <a:prstGeom prst="rect">
            <a:avLst/>
          </a:prstGeom>
          <a:noFill/>
        </p:spPr>
        <p:txBody>
          <a:bodyPr wrap="square" rtlCol="0">
            <a:spAutoFit/>
          </a:bodyPr>
          <a:lstStyle/>
          <a:p>
            <a:r>
              <a:rPr lang="en-GB" sz="2800" dirty="0" smtClean="0">
                <a:latin typeface="CCW Cursive Writing 22" panose="03050602040000000000" pitchFamily="66" charset="0"/>
              </a:rPr>
              <a:t>Tuesday 23</a:t>
            </a:r>
            <a:r>
              <a:rPr lang="en-GB" sz="2800" baseline="30000" dirty="0" smtClean="0">
                <a:latin typeface="CCW Cursive Writing 22" panose="03050602040000000000" pitchFamily="66" charset="0"/>
              </a:rPr>
              <a:t>rd</a:t>
            </a:r>
            <a:r>
              <a:rPr lang="en-GB" sz="2800" dirty="0" smtClean="0">
                <a:latin typeface="CCW Cursive Writing 22" panose="03050602040000000000" pitchFamily="66" charset="0"/>
              </a:rPr>
              <a:t> February </a:t>
            </a:r>
            <a:endParaRPr lang="en-GB" sz="2800" dirty="0" smtClean="0">
              <a:latin typeface="CCW Cursive Writing 22" panose="03050602040000000000" pitchFamily="66" charset="0"/>
            </a:endParaRPr>
          </a:p>
          <a:p>
            <a:endParaRPr lang="en-GB" dirty="0" smtClean="0">
              <a:latin typeface="CCW Cursive Writing 22" panose="03050602040000000000" pitchFamily="66" charset="0"/>
            </a:endParaRPr>
          </a:p>
          <a:p>
            <a:r>
              <a:rPr lang="en-GB" sz="2400" dirty="0" smtClean="0">
                <a:latin typeface="CCW Cursive Writing 22" panose="03050602040000000000" pitchFamily="66" charset="0"/>
              </a:rPr>
              <a:t>We hope everyone has had a lovely </a:t>
            </a:r>
            <a:r>
              <a:rPr lang="en-GB" sz="2400" dirty="0" smtClean="0">
                <a:latin typeface="CCW Cursive Writing 22" panose="03050602040000000000" pitchFamily="66" charset="0"/>
              </a:rPr>
              <a:t>half term holiday</a:t>
            </a:r>
            <a:r>
              <a:rPr lang="en-GB" sz="2400" dirty="0" smtClean="0">
                <a:latin typeface="CCW Cursive Writing 22" panose="03050602040000000000" pitchFamily="66" charset="0"/>
              </a:rPr>
              <a:t>.</a:t>
            </a:r>
            <a:endParaRPr lang="en-GB" sz="3200" dirty="0">
              <a:solidFill>
                <a:srgbClr val="FF0000"/>
              </a:solidFill>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This PowerPoint is going to include each day’s phonics and grammar activities. This will make sure we are practising our spelling and grammar rules whilst you are working at home. You will need a pen/pencil and a piece of paper.</a:t>
            </a:r>
          </a:p>
          <a:p>
            <a:endParaRPr lang="en-GB" dirty="0">
              <a:latin typeface="CCW Cursive Writing 22" panose="03050602040000000000" pitchFamily="66" charset="0"/>
            </a:endParaRPr>
          </a:p>
        </p:txBody>
      </p:sp>
      <p:sp>
        <p:nvSpPr>
          <p:cNvPr id="5" name="AutoShape 2" descr="DECEMBER 18 QUESTIONS: FROSTY THE SNOWMAN - Eco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DECEMBER 18 QUESTIONS: FROSTY THE SNOWMAN - Eco1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6" descr="DECEMBER 18 QUESTIONS: FROSTY THE SNOWMAN - Eco18"/>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344" y="4387715"/>
            <a:ext cx="3188201" cy="2434740"/>
          </a:xfrm>
          <a:prstGeom prst="rect">
            <a:avLst/>
          </a:prstGeom>
        </p:spPr>
      </p:pic>
    </p:spTree>
    <p:extLst>
      <p:ext uri="{BB962C8B-B14F-4D97-AF65-F5344CB8AC3E}">
        <p14:creationId xmlns:p14="http://schemas.microsoft.com/office/powerpoint/2010/main" val="2744734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261" y="255244"/>
            <a:ext cx="2200262" cy="15886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3152" y="718752"/>
            <a:ext cx="1446963" cy="10447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0744" y="1049557"/>
            <a:ext cx="934496" cy="674722"/>
          </a:xfrm>
          <a:prstGeom prst="rect">
            <a:avLst/>
          </a:prstGeom>
        </p:spPr>
      </p:pic>
      <p:sp>
        <p:nvSpPr>
          <p:cNvPr id="4" name="TextBox 3"/>
          <p:cNvSpPr txBox="1"/>
          <p:nvPr/>
        </p:nvSpPr>
        <p:spPr>
          <a:xfrm>
            <a:off x="1075173" y="1939332"/>
            <a:ext cx="3496470" cy="523220"/>
          </a:xfrm>
          <a:prstGeom prst="rect">
            <a:avLst/>
          </a:prstGeom>
          <a:noFill/>
        </p:spPr>
        <p:txBody>
          <a:bodyPr wrap="none" rtlCol="0">
            <a:spAutoFit/>
          </a:bodyPr>
          <a:lstStyle/>
          <a:p>
            <a:r>
              <a:rPr lang="en-GB" sz="2800" dirty="0"/>
              <a:t>s</a:t>
            </a:r>
            <a:r>
              <a:rPr lang="en-GB" sz="2800" dirty="0" smtClean="0"/>
              <a:t>mall   </a:t>
            </a:r>
            <a:r>
              <a:rPr lang="en-GB" dirty="0" smtClean="0">
                <a:sym typeface="Wingdings" panose="05000000000000000000" pitchFamily="2" charset="2"/>
              </a:rPr>
              <a:t>                                  </a:t>
            </a:r>
            <a:r>
              <a:rPr lang="en-GB" dirty="0" smtClean="0"/>
              <a:t> </a:t>
            </a:r>
            <a:endParaRPr lang="en-GB" dirty="0"/>
          </a:p>
        </p:txBody>
      </p:sp>
      <p:pic>
        <p:nvPicPr>
          <p:cNvPr id="9" name="Picture 8" descr="Image result for strong stornger strongest">
            <a:hlinkClick r:id="rId5" tgtFrame="&quot;_blank&quot;"/>
          </p:cNvPr>
          <p:cNvPicPr/>
          <p:nvPr/>
        </p:nvPicPr>
        <p:blipFill rotWithShape="1">
          <a:blip r:embed="rId6" cstate="print">
            <a:extLst>
              <a:ext uri="{28A0092B-C50C-407E-A947-70E740481C1C}">
                <a14:useLocalDpi xmlns:a14="http://schemas.microsoft.com/office/drawing/2010/main" val="0"/>
              </a:ext>
            </a:extLst>
          </a:blip>
          <a:srcRect t="4759" b="22985"/>
          <a:stretch/>
        </p:blipFill>
        <p:spPr bwMode="auto">
          <a:xfrm>
            <a:off x="532890" y="2893925"/>
            <a:ext cx="4712350" cy="2358114"/>
          </a:xfrm>
          <a:prstGeom prst="rect">
            <a:avLst/>
          </a:prstGeom>
          <a:noFill/>
          <a:ln>
            <a:noFill/>
          </a:ln>
          <a:extLst>
            <a:ext uri="{53640926-AAD7-44D8-BBD7-CCE9431645EC}">
              <a14:shadowObscured xmlns:a14="http://schemas.microsoft.com/office/drawing/2010/main"/>
            </a:ext>
          </a:extLst>
        </p:spPr>
      </p:pic>
      <p:sp>
        <p:nvSpPr>
          <p:cNvPr id="10" name="TextBox 9"/>
          <p:cNvSpPr txBox="1"/>
          <p:nvPr/>
        </p:nvSpPr>
        <p:spPr>
          <a:xfrm>
            <a:off x="984115" y="5778873"/>
            <a:ext cx="3656578" cy="523220"/>
          </a:xfrm>
          <a:prstGeom prst="rect">
            <a:avLst/>
          </a:prstGeom>
          <a:noFill/>
        </p:spPr>
        <p:txBody>
          <a:bodyPr wrap="none" rtlCol="0">
            <a:spAutoFit/>
          </a:bodyPr>
          <a:lstStyle/>
          <a:p>
            <a:r>
              <a:rPr lang="en-GB" sz="2800" dirty="0"/>
              <a:t>s</a:t>
            </a:r>
            <a:r>
              <a:rPr lang="en-GB" sz="2800" dirty="0" smtClean="0"/>
              <a:t>trong   </a:t>
            </a:r>
            <a:r>
              <a:rPr lang="en-GB" dirty="0" smtClean="0">
                <a:sym typeface="Wingdings" panose="05000000000000000000" pitchFamily="2" charset="2"/>
              </a:rPr>
              <a:t>                                  </a:t>
            </a:r>
            <a:r>
              <a:rPr lang="en-GB" dirty="0" smtClean="0"/>
              <a:t> </a:t>
            </a:r>
            <a:endParaRPr lang="en-GB" dirty="0"/>
          </a:p>
        </p:txBody>
      </p:sp>
      <p:pic>
        <p:nvPicPr>
          <p:cNvPr id="11" name="Picture 10" descr="Image result for strong stornger strongest">
            <a:hlinkClick r:id="rId7" tgtFrame="&quot;_blank&quot;"/>
          </p:cNvPr>
          <p:cNvPicPr/>
          <p:nvPr/>
        </p:nvPicPr>
        <p:blipFill rotWithShape="1">
          <a:blip r:embed="rId8">
            <a:extLst>
              <a:ext uri="{28A0092B-C50C-407E-A947-70E740481C1C}">
                <a14:useLocalDpi xmlns:a14="http://schemas.microsoft.com/office/drawing/2010/main" val="0"/>
              </a:ext>
            </a:extLst>
          </a:blip>
          <a:srcRect b="32786"/>
          <a:stretch/>
        </p:blipFill>
        <p:spPr bwMode="auto">
          <a:xfrm>
            <a:off x="6742444" y="542611"/>
            <a:ext cx="4911951" cy="1919941"/>
          </a:xfrm>
          <a:prstGeom prst="rect">
            <a:avLst/>
          </a:prstGeom>
          <a:noFill/>
          <a:ln>
            <a:noFill/>
          </a:ln>
          <a:extLst>
            <a:ext uri="{53640926-AAD7-44D8-BBD7-CCE9431645EC}">
              <a14:shadowObscured xmlns:a14="http://schemas.microsoft.com/office/drawing/2010/main"/>
            </a:ext>
          </a:extLst>
        </p:spPr>
      </p:pic>
      <p:sp>
        <p:nvSpPr>
          <p:cNvPr id="13" name="TextBox 12"/>
          <p:cNvSpPr txBox="1"/>
          <p:nvPr/>
        </p:nvSpPr>
        <p:spPr>
          <a:xfrm>
            <a:off x="7155672" y="2462552"/>
            <a:ext cx="3400483" cy="523220"/>
          </a:xfrm>
          <a:prstGeom prst="rect">
            <a:avLst/>
          </a:prstGeom>
          <a:noFill/>
        </p:spPr>
        <p:txBody>
          <a:bodyPr wrap="none" rtlCol="0">
            <a:spAutoFit/>
          </a:bodyPr>
          <a:lstStyle/>
          <a:p>
            <a:r>
              <a:rPr lang="en-GB" sz="2800" dirty="0" smtClean="0"/>
              <a:t>slow   </a:t>
            </a:r>
            <a:r>
              <a:rPr lang="en-GB" dirty="0" smtClean="0">
                <a:sym typeface="Wingdings" panose="05000000000000000000" pitchFamily="2" charset="2"/>
              </a:rPr>
              <a:t>                                  </a:t>
            </a:r>
            <a:r>
              <a:rPr lang="en-GB" dirty="0" smtClean="0"/>
              <a:t> </a:t>
            </a:r>
            <a:endParaRPr lang="en-GB" dirty="0"/>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6195" y="3176086"/>
            <a:ext cx="1973693" cy="197369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3333" y="3699306"/>
            <a:ext cx="1973693" cy="145047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80179" y="4190163"/>
            <a:ext cx="1973693" cy="1061876"/>
          </a:xfrm>
          <a:prstGeom prst="rect">
            <a:avLst/>
          </a:prstGeom>
        </p:spPr>
      </p:pic>
      <p:sp>
        <p:nvSpPr>
          <p:cNvPr id="17" name="TextBox 16"/>
          <p:cNvSpPr txBox="1"/>
          <p:nvPr/>
        </p:nvSpPr>
        <p:spPr>
          <a:xfrm>
            <a:off x="7106876" y="5601703"/>
            <a:ext cx="3498073" cy="523220"/>
          </a:xfrm>
          <a:prstGeom prst="rect">
            <a:avLst/>
          </a:prstGeom>
          <a:noFill/>
        </p:spPr>
        <p:txBody>
          <a:bodyPr wrap="none" rtlCol="0">
            <a:spAutoFit/>
          </a:bodyPr>
          <a:lstStyle/>
          <a:p>
            <a:r>
              <a:rPr lang="en-GB" sz="2800" dirty="0" smtClean="0"/>
              <a:t>short   </a:t>
            </a:r>
            <a:r>
              <a:rPr lang="en-GB" dirty="0" smtClean="0">
                <a:sym typeface="Wingdings" panose="05000000000000000000" pitchFamily="2" charset="2"/>
              </a:rPr>
              <a:t>                                  </a:t>
            </a:r>
            <a:r>
              <a:rPr lang="en-GB" dirty="0" smtClean="0"/>
              <a:t> </a:t>
            </a:r>
            <a:endParaRPr lang="en-GB" dirty="0"/>
          </a:p>
        </p:txBody>
      </p:sp>
    </p:spTree>
    <p:extLst>
      <p:ext uri="{BB962C8B-B14F-4D97-AF65-F5344CB8AC3E}">
        <p14:creationId xmlns:p14="http://schemas.microsoft.com/office/powerpoint/2010/main" val="3743280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126" y="171450"/>
            <a:ext cx="3975100" cy="6494085"/>
          </a:xfrm>
          <a:prstGeom prst="rect">
            <a:avLst/>
          </a:prstGeom>
          <a:noFill/>
        </p:spPr>
        <p:txBody>
          <a:bodyPr wrap="square" rtlCol="0">
            <a:spAutoFit/>
          </a:bodyPr>
          <a:lstStyle/>
          <a:p>
            <a:r>
              <a:rPr lang="en-GB" sz="4000" dirty="0" smtClean="0">
                <a:latin typeface="CCW Cursive Writing 22" panose="03050602040000000000" pitchFamily="66" charset="0"/>
              </a:rPr>
              <a:t>ABC . ! ?</a:t>
            </a:r>
          </a:p>
          <a:p>
            <a:endParaRPr lang="en-GB" sz="4000" dirty="0" smtClean="0">
              <a:latin typeface="CCW Cursive Writing 22" panose="03050602040000000000" pitchFamily="66" charset="0"/>
            </a:endParaRPr>
          </a:p>
          <a:p>
            <a:r>
              <a:rPr lang="en-GB" sz="2400" dirty="0" smtClean="0">
                <a:latin typeface="CCW Cursive Writing 22" panose="03050602040000000000" pitchFamily="66" charset="0"/>
              </a:rPr>
              <a:t>Now make </a:t>
            </a:r>
          </a:p>
          <a:p>
            <a:r>
              <a:rPr lang="en-GB" sz="2400" dirty="0" smtClean="0">
                <a:latin typeface="CCW Cursive Writing 22" panose="03050602040000000000" pitchFamily="66" charset="0"/>
              </a:rPr>
              <a:t>Up your own sentence using the words from these pictures!</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That’s all for today. Well done!!</a:t>
            </a:r>
          </a:p>
          <a:p>
            <a:endParaRPr lang="en-GB" sz="3600" dirty="0" smtClean="0">
              <a:latin typeface="CCW Cursive Writing 22" panose="03050602040000000000" pitchFamily="66" charset="0"/>
            </a:endParaRPr>
          </a:p>
          <a:p>
            <a:endParaRPr lang="en-GB" sz="3200" dirty="0">
              <a:latin typeface="CCW Cursive Writing 22" panose="03050602040000000000" pitchFamily="66" charset="0"/>
            </a:endParaRPr>
          </a:p>
          <a:p>
            <a:endParaRPr lang="en-GB" sz="2800" dirty="0">
              <a:latin typeface="CCW Cursive Writing 22" panose="03050602040000000000" pitchFamily="66" charset="0"/>
            </a:endParaRPr>
          </a:p>
        </p:txBody>
      </p:sp>
      <p:pic>
        <p:nvPicPr>
          <p:cNvPr id="4"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512" y="2730311"/>
            <a:ext cx="1617662"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124" y="3302008"/>
            <a:ext cx="7905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4398" y="2662025"/>
            <a:ext cx="19431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11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75" y="581025"/>
            <a:ext cx="10801350" cy="1200329"/>
          </a:xfrm>
          <a:prstGeom prst="rect">
            <a:avLst/>
          </a:prstGeom>
          <a:noFill/>
        </p:spPr>
        <p:txBody>
          <a:bodyPr wrap="square" rtlCol="0">
            <a:spAutoFit/>
          </a:bodyPr>
          <a:lstStyle/>
          <a:p>
            <a:r>
              <a:rPr lang="en-GB" sz="3600" dirty="0" smtClean="0">
                <a:latin typeface="CCW Cursive Writing 22" panose="03050602040000000000" pitchFamily="66" charset="0"/>
              </a:rPr>
              <a:t>Thursday</a:t>
            </a:r>
            <a:r>
              <a:rPr lang="en-GB" sz="3600" dirty="0" smtClean="0">
                <a:latin typeface="CCW Cursive Writing 22" panose="03050602040000000000" pitchFamily="66" charset="0"/>
              </a:rPr>
              <a:t> 25</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February</a:t>
            </a:r>
            <a:endParaRPr lang="en-GB" sz="3600" dirty="0" smtClean="0">
              <a:latin typeface="CCW Cursive Writing 22" panose="03050602040000000000" pitchFamily="66" charset="0"/>
            </a:endParaRPr>
          </a:p>
          <a:p>
            <a:endParaRPr lang="en-GB" sz="3600" dirty="0">
              <a:latin typeface="CCW Cursive Writing 22" panose="03050602040000000000" pitchFamily="66" charset="0"/>
            </a:endParaRPr>
          </a:p>
        </p:txBody>
      </p:sp>
      <p:sp>
        <p:nvSpPr>
          <p:cNvPr id="5" name="TextBox 4"/>
          <p:cNvSpPr txBox="1"/>
          <p:nvPr/>
        </p:nvSpPr>
        <p:spPr>
          <a:xfrm>
            <a:off x="443847" y="1723598"/>
            <a:ext cx="10445321" cy="5078313"/>
          </a:xfrm>
          <a:prstGeom prst="rect">
            <a:avLst/>
          </a:prstGeom>
          <a:noFill/>
        </p:spPr>
        <p:txBody>
          <a:bodyPr wrap="square" rtlCol="0">
            <a:spAutoFit/>
          </a:bodyPr>
          <a:lstStyle/>
          <a:p>
            <a:pPr algn="ctr"/>
            <a:r>
              <a:rPr lang="en-GB" sz="2400" dirty="0">
                <a:latin typeface="CCW Cursive Writing 22" panose="03050602040000000000" pitchFamily="66" charset="0"/>
              </a:rPr>
              <a:t>Hello everyone! Let’s revise some more plurals. </a:t>
            </a:r>
            <a:endParaRPr lang="en-GB" sz="2400" dirty="0" smtClean="0">
              <a:latin typeface="CCW Cursive Writing 22" panose="03050602040000000000" pitchFamily="66" charset="0"/>
            </a:endParaRPr>
          </a:p>
          <a:p>
            <a:pPr algn="ctr"/>
            <a:r>
              <a:rPr lang="en-GB" sz="2400" dirty="0" smtClean="0">
                <a:latin typeface="CCW Cursive Writing 22" panose="03050602040000000000" pitchFamily="66" charset="0"/>
              </a:rPr>
              <a:t>Sometimes </a:t>
            </a:r>
            <a:r>
              <a:rPr lang="en-GB" sz="2400" dirty="0">
                <a:latin typeface="CCW Cursive Writing 22" panose="03050602040000000000" pitchFamily="66" charset="0"/>
              </a:rPr>
              <a:t>if a noun ends in a </a:t>
            </a:r>
            <a:r>
              <a:rPr lang="en-GB" sz="2400" dirty="0" smtClean="0">
                <a:latin typeface="CCW Cursive Writing 22" panose="03050602040000000000" pitchFamily="66" charset="0"/>
              </a:rPr>
              <a:t>‘y’ we need to chop of the ‘y’ and add ‘</a:t>
            </a:r>
            <a:r>
              <a:rPr lang="en-GB" sz="2400" dirty="0" smtClean="0">
                <a:latin typeface="CCW Cursive Writing 22" panose="03050602040000000000" pitchFamily="66" charset="0"/>
              </a:rPr>
              <a:t>ies</a:t>
            </a:r>
            <a:r>
              <a:rPr lang="en-GB" sz="2400" dirty="0" smtClean="0">
                <a:latin typeface="CCW Cursive Writing 22" panose="03050602040000000000" pitchFamily="66" charset="0"/>
              </a:rPr>
              <a:t>’ </a:t>
            </a:r>
          </a:p>
          <a:p>
            <a:pPr algn="ctr"/>
            <a:endParaRPr lang="en-GB" sz="2400" dirty="0">
              <a:latin typeface="CCW Cursive Writing 22" panose="03050602040000000000" pitchFamily="66" charset="0"/>
            </a:endParaRPr>
          </a:p>
          <a:p>
            <a:pPr algn="ctr"/>
            <a:r>
              <a:rPr lang="en-GB" sz="2400" dirty="0" smtClean="0">
                <a:latin typeface="CCW Cursive Writing 22" panose="03050602040000000000" pitchFamily="66" charset="0"/>
              </a:rPr>
              <a:t>e.g. baby -</a:t>
            </a:r>
            <a:r>
              <a:rPr lang="en-GB" sz="2400" dirty="0" smtClean="0">
                <a:latin typeface="CCW Cursive Writing 22" panose="03050602040000000000" pitchFamily="66" charset="0"/>
                <a:sym typeface="Wingdings" panose="05000000000000000000" pitchFamily="2" charset="2"/>
              </a:rPr>
              <a:t> babies</a:t>
            </a:r>
          </a:p>
          <a:p>
            <a:pPr algn="ctr"/>
            <a:endParaRPr lang="en-GB" sz="2400" dirty="0">
              <a:latin typeface="CCW Cursive Writing 22" panose="03050602040000000000" pitchFamily="66" charset="0"/>
              <a:sym typeface="Wingdings" panose="05000000000000000000" pitchFamily="2" charset="2"/>
            </a:endParaRPr>
          </a:p>
          <a:p>
            <a:pPr algn="ctr"/>
            <a:endParaRPr lang="en-GB" sz="2400" dirty="0" smtClean="0">
              <a:latin typeface="CCW Cursive Writing 22" panose="03050602040000000000" pitchFamily="66" charset="0"/>
              <a:sym typeface="Wingdings" panose="05000000000000000000" pitchFamily="2" charset="2"/>
            </a:endParaRPr>
          </a:p>
          <a:p>
            <a:pPr algn="ctr"/>
            <a:endParaRPr lang="en-GB" sz="2400" dirty="0">
              <a:latin typeface="CCW Cursive Writing 22" panose="03050602040000000000" pitchFamily="66" charset="0"/>
              <a:sym typeface="Wingdings" panose="05000000000000000000" pitchFamily="2" charset="2"/>
            </a:endParaRPr>
          </a:p>
          <a:p>
            <a:pPr algn="ctr"/>
            <a:r>
              <a:rPr lang="en-GB" sz="2400" dirty="0">
                <a:latin typeface="CCW Cursive Writing 22" panose="03050602040000000000" pitchFamily="66" charset="0"/>
              </a:rPr>
              <a:t>Can you write a list of nouns that are plurals spelt by adding </a:t>
            </a:r>
            <a:r>
              <a:rPr lang="en-GB" sz="2400" dirty="0" smtClean="0">
                <a:latin typeface="CCW Cursive Writing 22" panose="03050602040000000000" pitchFamily="66" charset="0"/>
              </a:rPr>
              <a:t>‘</a:t>
            </a:r>
            <a:r>
              <a:rPr lang="en-GB" sz="2400" dirty="0" smtClean="0">
                <a:latin typeface="CCW Cursive Writing 22" panose="03050602040000000000" pitchFamily="66" charset="0"/>
              </a:rPr>
              <a:t>ies</a:t>
            </a:r>
            <a:r>
              <a:rPr lang="en-GB" sz="2400" dirty="0" smtClean="0">
                <a:latin typeface="CCW Cursive Writing 22" panose="03050602040000000000" pitchFamily="66" charset="0"/>
              </a:rPr>
              <a:t>’ after chopping off the ‘y’.</a:t>
            </a:r>
            <a:endParaRPr lang="en-GB" sz="2400" dirty="0">
              <a:latin typeface="CCW Cursive Writing 22" panose="03050602040000000000" pitchFamily="66" charset="0"/>
            </a:endParaRPr>
          </a:p>
          <a:p>
            <a:pPr algn="ctr"/>
            <a:endParaRPr lang="en-GB" dirty="0">
              <a:latin typeface="CCW Cursive Writing 22" panose="03050602040000000000" pitchFamily="66" charset="0"/>
            </a:endParaRPr>
          </a:p>
          <a:p>
            <a:r>
              <a:rPr lang="en-GB" dirty="0">
                <a:latin typeface="CCW Cursive Writing 22" panose="03050602040000000000" pitchFamily="66"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9" y="106062"/>
            <a:ext cx="2885303" cy="13272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193" y="3967231"/>
            <a:ext cx="1123792" cy="95730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168" y="3967231"/>
            <a:ext cx="1123792" cy="9573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297" y="3967231"/>
            <a:ext cx="1123792" cy="95730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8065" y="3959951"/>
            <a:ext cx="1123792" cy="957304"/>
          </a:xfrm>
          <a:prstGeom prst="rect">
            <a:avLst/>
          </a:prstGeom>
        </p:spPr>
      </p:pic>
    </p:spTree>
    <p:extLst>
      <p:ext uri="{BB962C8B-B14F-4D97-AF65-F5344CB8AC3E}">
        <p14:creationId xmlns:p14="http://schemas.microsoft.com/office/powerpoint/2010/main" val="2301956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75" y="581025"/>
            <a:ext cx="10801350" cy="5878532"/>
          </a:xfrm>
          <a:prstGeom prst="rect">
            <a:avLst/>
          </a:prstGeom>
          <a:noFill/>
        </p:spPr>
        <p:txBody>
          <a:bodyPr wrap="square" rtlCol="0">
            <a:spAutoFit/>
          </a:bodyPr>
          <a:lstStyle/>
          <a:p>
            <a:r>
              <a:rPr lang="en-GB" sz="3200" dirty="0" smtClean="0">
                <a:latin typeface="CCW Cursive Writing 22" panose="03050602040000000000" pitchFamily="66" charset="0"/>
              </a:rPr>
              <a:t>When an adjective ends with </a:t>
            </a:r>
            <a:r>
              <a:rPr lang="en-GB" sz="3200" dirty="0" smtClean="0">
                <a:solidFill>
                  <a:srgbClr val="FF0000"/>
                </a:solidFill>
                <a:latin typeface="CCW Cursive Writing 22" panose="03050602040000000000" pitchFamily="66" charset="0"/>
              </a:rPr>
              <a:t>one vowel</a:t>
            </a:r>
            <a:r>
              <a:rPr lang="en-GB" sz="3200" dirty="0" smtClean="0">
                <a:latin typeface="CCW Cursive Writing 22" panose="03050602040000000000" pitchFamily="66" charset="0"/>
              </a:rPr>
              <a:t> and </a:t>
            </a:r>
            <a:r>
              <a:rPr lang="en-GB" sz="3200" dirty="0" smtClean="0">
                <a:solidFill>
                  <a:srgbClr val="FF0000"/>
                </a:solidFill>
                <a:latin typeface="CCW Cursive Writing 22" panose="03050602040000000000" pitchFamily="66" charset="0"/>
              </a:rPr>
              <a:t>one consonant </a:t>
            </a:r>
            <a:r>
              <a:rPr lang="en-GB" sz="3200" dirty="0" smtClean="0">
                <a:latin typeface="CCW Cursive Writing 22" panose="03050602040000000000" pitchFamily="66" charset="0"/>
              </a:rPr>
              <a:t>we need to double the final consonant before we can add the ‘</a:t>
            </a:r>
            <a:r>
              <a:rPr lang="en-GB" sz="3200" dirty="0" smtClean="0">
                <a:latin typeface="CCW Cursive Writing 22" panose="03050602040000000000" pitchFamily="66" charset="0"/>
              </a:rPr>
              <a:t>er</a:t>
            </a:r>
            <a:r>
              <a:rPr lang="en-GB" sz="3200" dirty="0" smtClean="0">
                <a:latin typeface="CCW Cursive Writing 22" panose="03050602040000000000" pitchFamily="66" charset="0"/>
              </a:rPr>
              <a:t>’ or ‘</a:t>
            </a:r>
            <a:r>
              <a:rPr lang="en-GB" sz="3200" dirty="0" smtClean="0">
                <a:latin typeface="CCW Cursive Writing 22" panose="03050602040000000000" pitchFamily="66" charset="0"/>
              </a:rPr>
              <a:t>est</a:t>
            </a:r>
            <a:r>
              <a:rPr lang="en-GB" sz="3200" dirty="0" smtClean="0">
                <a:latin typeface="CCW Cursive Writing 22" panose="03050602040000000000" pitchFamily="66" charset="0"/>
              </a:rPr>
              <a:t>’.</a:t>
            </a:r>
          </a:p>
          <a:p>
            <a:endParaRPr lang="en-GB" sz="3200" dirty="0">
              <a:latin typeface="CCW Cursive Writing 22" panose="03050602040000000000" pitchFamily="66" charset="0"/>
            </a:endParaRPr>
          </a:p>
          <a:p>
            <a:pPr algn="ctr"/>
            <a:r>
              <a:rPr lang="en-GB" sz="3200" dirty="0" smtClean="0">
                <a:latin typeface="CCW Cursive Writing 22" panose="03050602040000000000" pitchFamily="66" charset="0"/>
              </a:rPr>
              <a:t>e.g.  B</a:t>
            </a:r>
            <a:r>
              <a:rPr lang="en-GB" sz="3200" dirty="0" smtClean="0">
                <a:solidFill>
                  <a:srgbClr val="7030A0"/>
                </a:solidFill>
                <a:latin typeface="CCW Cursive Writing 22" panose="03050602040000000000" pitchFamily="66" charset="0"/>
              </a:rPr>
              <a:t>i</a:t>
            </a:r>
            <a:r>
              <a:rPr lang="en-GB" sz="3200" dirty="0" smtClean="0">
                <a:solidFill>
                  <a:srgbClr val="0070C0"/>
                </a:solidFill>
                <a:latin typeface="CCW Cursive Writing 22" panose="03050602040000000000" pitchFamily="66" charset="0"/>
              </a:rPr>
              <a:t>g</a:t>
            </a:r>
            <a:r>
              <a:rPr lang="en-GB" sz="3200" dirty="0" smtClean="0">
                <a:latin typeface="CCW Cursive Writing 22" panose="03050602040000000000" pitchFamily="66" charset="0"/>
              </a:rPr>
              <a:t>   </a:t>
            </a:r>
            <a:r>
              <a:rPr lang="en-GB" sz="3200" dirty="0" smtClean="0">
                <a:latin typeface="CCW Cursive Writing 22" panose="03050602040000000000" pitchFamily="66" charset="0"/>
                <a:sym typeface="Wingdings" panose="05000000000000000000" pitchFamily="2" charset="2"/>
              </a:rPr>
              <a:t>   bigger    Biggest </a:t>
            </a:r>
            <a:endParaRPr lang="en-GB" sz="3200" dirty="0">
              <a:latin typeface="CCW Cursive Writing 22" panose="03050602040000000000" pitchFamily="66" charset="0"/>
            </a:endParaRPr>
          </a:p>
          <a:p>
            <a:endParaRPr lang="en-GB" sz="3200" dirty="0" smtClean="0">
              <a:latin typeface="CCW Cursive Writing 22" panose="03050602040000000000" pitchFamily="66" charset="0"/>
            </a:endParaRPr>
          </a:p>
          <a:p>
            <a:r>
              <a:rPr lang="en-GB" sz="3200" dirty="0" smtClean="0">
                <a:latin typeface="CCW Cursive Writing 22" panose="03050602040000000000" pitchFamily="66" charset="0"/>
              </a:rPr>
              <a:t>The ‘</a:t>
            </a:r>
            <a:r>
              <a:rPr lang="en-GB" sz="3200" dirty="0" smtClean="0">
                <a:solidFill>
                  <a:srgbClr val="7030A0"/>
                </a:solidFill>
                <a:latin typeface="CCW Cursive Writing 22" panose="03050602040000000000" pitchFamily="66" charset="0"/>
              </a:rPr>
              <a:t>i</a:t>
            </a:r>
            <a:r>
              <a:rPr lang="en-GB" sz="3200" dirty="0" smtClean="0">
                <a:latin typeface="CCW Cursive Writing 22" panose="03050602040000000000" pitchFamily="66" charset="0"/>
              </a:rPr>
              <a:t>’ is the </a:t>
            </a:r>
            <a:r>
              <a:rPr lang="en-GB" sz="3200" dirty="0" smtClean="0">
                <a:solidFill>
                  <a:srgbClr val="7030A0"/>
                </a:solidFill>
                <a:latin typeface="CCW Cursive Writing 22" panose="03050602040000000000" pitchFamily="66" charset="0"/>
              </a:rPr>
              <a:t>vowel</a:t>
            </a:r>
            <a:r>
              <a:rPr lang="en-GB" sz="3200" dirty="0" smtClean="0">
                <a:latin typeface="CCW Cursive Writing 22" panose="03050602040000000000" pitchFamily="66" charset="0"/>
              </a:rPr>
              <a:t> and ‘</a:t>
            </a:r>
            <a:r>
              <a:rPr lang="en-GB" sz="3200" dirty="0" smtClean="0">
                <a:solidFill>
                  <a:srgbClr val="0070C0"/>
                </a:solidFill>
                <a:latin typeface="CCW Cursive Writing 22" panose="03050602040000000000" pitchFamily="66" charset="0"/>
              </a:rPr>
              <a:t>g</a:t>
            </a:r>
            <a:r>
              <a:rPr lang="en-GB" sz="3200" dirty="0" smtClean="0">
                <a:latin typeface="CCW Cursive Writing 22" panose="03050602040000000000" pitchFamily="66" charset="0"/>
              </a:rPr>
              <a:t>’ is a </a:t>
            </a:r>
            <a:r>
              <a:rPr lang="en-GB" sz="3200" dirty="0" smtClean="0">
                <a:solidFill>
                  <a:srgbClr val="0070C0"/>
                </a:solidFill>
                <a:latin typeface="CCW Cursive Writing 22" panose="03050602040000000000" pitchFamily="66" charset="0"/>
              </a:rPr>
              <a:t>consonant</a:t>
            </a:r>
            <a:r>
              <a:rPr lang="en-GB" sz="3200" dirty="0" smtClean="0">
                <a:latin typeface="CCW Cursive Writing 22" panose="03050602040000000000" pitchFamily="66" charset="0"/>
              </a:rPr>
              <a:t> so we need to double the ‘g’ before we can add </a:t>
            </a:r>
            <a:r>
              <a:rPr lang="en-GB" sz="3200" dirty="0" smtClean="0">
                <a:latin typeface="CCW Cursive Writing 22" panose="03050602040000000000" pitchFamily="66" charset="0"/>
              </a:rPr>
              <a:t>er</a:t>
            </a:r>
            <a:r>
              <a:rPr lang="en-GB" sz="3200" dirty="0" smtClean="0">
                <a:latin typeface="CCW Cursive Writing 22" panose="03050602040000000000" pitchFamily="66" charset="0"/>
              </a:rPr>
              <a:t>/est.</a:t>
            </a:r>
            <a:endParaRPr lang="en-GB" sz="3200" dirty="0">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p:txBody>
      </p:sp>
      <p:sp>
        <p:nvSpPr>
          <p:cNvPr id="4" name="AutoShape 6" descr="Free Warm Cliparts,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8" descr="Free Warm Cliparts, Download Free Clip Art, Free Clip Art on Clip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228234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500" y="592225"/>
            <a:ext cx="10782300" cy="6124754"/>
          </a:xfrm>
          <a:prstGeom prst="rect">
            <a:avLst/>
          </a:prstGeom>
          <a:noFill/>
        </p:spPr>
        <p:txBody>
          <a:bodyPr wrap="square" rtlCol="0">
            <a:spAutoFit/>
          </a:bodyPr>
          <a:lstStyle/>
          <a:p>
            <a:r>
              <a:rPr lang="en-GB" sz="2800" dirty="0" smtClean="0">
                <a:latin typeface="CCW Cursive Writing 22" panose="03050602040000000000" pitchFamily="66" charset="0"/>
              </a:rPr>
              <a:t>His soup is hot_____   than mine.</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r>
              <a:rPr lang="en-GB" sz="2800" dirty="0" smtClean="0">
                <a:latin typeface="CCW Cursive Writing 22" panose="03050602040000000000" pitchFamily="66" charset="0"/>
              </a:rPr>
              <a:t>Athletes are the fit_____ people.</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r>
              <a:rPr lang="en-GB" sz="2800" dirty="0" smtClean="0">
                <a:latin typeface="CCW Cursive Writing 22" panose="03050602040000000000" pitchFamily="66" charset="0"/>
              </a:rPr>
              <a:t>Mountains are big_____ than hills.</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r>
              <a:rPr lang="en-GB" sz="2800" dirty="0" smtClean="0">
                <a:latin typeface="CCW Cursive Writing 22" panose="03050602040000000000" pitchFamily="66" charset="0"/>
              </a:rPr>
              <a:t>August has the hot____ days!</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endParaRPr lang="en-GB" sz="2800" dirty="0">
              <a:latin typeface="CCW Cursive Writing 22" panose="0305060204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8004" y="-221902"/>
            <a:ext cx="2011345" cy="201134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6357" y="1576753"/>
            <a:ext cx="1322196" cy="13221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8553" y="3289366"/>
            <a:ext cx="1556761" cy="118822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3876" y="4641304"/>
            <a:ext cx="1907157" cy="1741557"/>
          </a:xfrm>
          <a:prstGeom prst="rect">
            <a:avLst/>
          </a:prstGeom>
        </p:spPr>
      </p:pic>
    </p:spTree>
    <p:extLst>
      <p:ext uri="{BB962C8B-B14F-4D97-AF65-F5344CB8AC3E}">
        <p14:creationId xmlns:p14="http://schemas.microsoft.com/office/powerpoint/2010/main" val="2518627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9124" y="2448610"/>
            <a:ext cx="10696575" cy="461665"/>
          </a:xfrm>
          <a:prstGeom prst="rect">
            <a:avLst/>
          </a:prstGeom>
        </p:spPr>
        <p:txBody>
          <a:bodyPr wrap="square">
            <a:spAutoFit/>
          </a:bodyPr>
          <a:lstStyle/>
          <a:p>
            <a:endParaRPr lang="en-GB" sz="2400" dirty="0">
              <a:solidFill>
                <a:srgbClr val="FF0000"/>
              </a:solidFill>
              <a:latin typeface="CCW Cursive Writing 22" panose="03050602040000000000" pitchFamily="66" charset="0"/>
            </a:endParaRPr>
          </a:p>
        </p:txBody>
      </p:sp>
      <p:sp>
        <p:nvSpPr>
          <p:cNvPr id="6" name="Rectangle 5"/>
          <p:cNvSpPr/>
          <p:nvPr/>
        </p:nvSpPr>
        <p:spPr>
          <a:xfrm>
            <a:off x="314849" y="171064"/>
            <a:ext cx="3604008" cy="5755422"/>
          </a:xfrm>
          <a:prstGeom prst="rect">
            <a:avLst/>
          </a:prstGeom>
        </p:spPr>
        <p:txBody>
          <a:bodyPr wrap="square">
            <a:spAutoFit/>
          </a:bodyPr>
          <a:lstStyle/>
          <a:p>
            <a:r>
              <a:rPr lang="en-GB" sz="4000" dirty="0">
                <a:latin typeface="CCW Cursive Writing 22" panose="03050602040000000000" pitchFamily="66" charset="0"/>
              </a:rPr>
              <a:t>ABC . ! ?</a:t>
            </a:r>
          </a:p>
          <a:p>
            <a:endParaRPr lang="en-GB" sz="4000" dirty="0">
              <a:latin typeface="CCW Cursive Writing 22" panose="03050602040000000000" pitchFamily="66" charset="0"/>
            </a:endParaRPr>
          </a:p>
          <a:p>
            <a:r>
              <a:rPr lang="en-GB" sz="2400" dirty="0">
                <a:latin typeface="CCW Cursive Writing 22" panose="03050602040000000000" pitchFamily="66" charset="0"/>
              </a:rPr>
              <a:t>Now make </a:t>
            </a:r>
          </a:p>
          <a:p>
            <a:r>
              <a:rPr lang="en-GB" sz="2400" dirty="0">
                <a:latin typeface="CCW Cursive Writing 22" panose="03050602040000000000" pitchFamily="66" charset="0"/>
              </a:rPr>
              <a:t>Up your own sentence using the words from these pictures!</a:t>
            </a:r>
          </a:p>
          <a:p>
            <a:endParaRPr lang="en-GB" sz="2400" dirty="0">
              <a:latin typeface="CCW Cursive Writing 22" panose="03050602040000000000" pitchFamily="66" charset="0"/>
            </a:endParaRPr>
          </a:p>
          <a:p>
            <a:endParaRPr lang="en-GB" sz="2400" dirty="0">
              <a:latin typeface="CCW Cursive Writing 22" panose="03050602040000000000" pitchFamily="66" charset="0"/>
            </a:endParaRPr>
          </a:p>
          <a:p>
            <a:r>
              <a:rPr lang="en-GB" sz="2400" dirty="0">
                <a:latin typeface="CCW Cursive Writing 22" panose="03050602040000000000" pitchFamily="66" charset="0"/>
              </a:rPr>
              <a:t>That’s all for today. Well done!!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070" y="1958583"/>
            <a:ext cx="2959898" cy="2180383"/>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154" y="2295055"/>
            <a:ext cx="2495550" cy="183832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991" y="2496943"/>
            <a:ext cx="1947420" cy="1434550"/>
          </a:xfrm>
          <a:prstGeom prst="rect">
            <a:avLst/>
          </a:prstGeom>
        </p:spPr>
      </p:pic>
    </p:spTree>
    <p:extLst>
      <p:ext uri="{BB962C8B-B14F-4D97-AF65-F5344CB8AC3E}">
        <p14:creationId xmlns:p14="http://schemas.microsoft.com/office/powerpoint/2010/main" val="2729031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1975" y="581025"/>
            <a:ext cx="10801350" cy="1200329"/>
          </a:xfrm>
          <a:prstGeom prst="rect">
            <a:avLst/>
          </a:prstGeom>
          <a:noFill/>
        </p:spPr>
        <p:txBody>
          <a:bodyPr wrap="square" rtlCol="0">
            <a:spAutoFit/>
          </a:bodyPr>
          <a:lstStyle/>
          <a:p>
            <a:r>
              <a:rPr lang="en-GB" sz="3600" dirty="0" smtClean="0">
                <a:latin typeface="CCW Cursive Writing 22" panose="03050602040000000000" pitchFamily="66" charset="0"/>
              </a:rPr>
              <a:t>Friday 26</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February</a:t>
            </a:r>
            <a:endParaRPr lang="en-GB" sz="3600" dirty="0" smtClean="0">
              <a:latin typeface="CCW Cursive Writing 22" panose="03050602040000000000" pitchFamily="66" charset="0"/>
            </a:endParaRPr>
          </a:p>
          <a:p>
            <a:endParaRPr lang="en-GB" sz="3600" dirty="0">
              <a:latin typeface="CCW Cursive Writing 22" panose="03050602040000000000" pitchFamily="66" charset="0"/>
            </a:endParaRPr>
          </a:p>
        </p:txBody>
      </p:sp>
      <p:sp>
        <p:nvSpPr>
          <p:cNvPr id="8" name="TextBox 7"/>
          <p:cNvSpPr txBox="1"/>
          <p:nvPr/>
        </p:nvSpPr>
        <p:spPr>
          <a:xfrm>
            <a:off x="443847" y="1532680"/>
            <a:ext cx="10445321" cy="3970318"/>
          </a:xfrm>
          <a:prstGeom prst="rect">
            <a:avLst/>
          </a:prstGeom>
          <a:noFill/>
        </p:spPr>
        <p:txBody>
          <a:bodyPr wrap="square" rtlCol="0">
            <a:spAutoFit/>
          </a:bodyPr>
          <a:lstStyle/>
          <a:p>
            <a:pPr algn="ctr"/>
            <a:r>
              <a:rPr lang="en-GB" sz="2400" dirty="0">
                <a:latin typeface="CCW Cursive Writing 22" panose="03050602040000000000" pitchFamily="66" charset="0"/>
              </a:rPr>
              <a:t>Hello everyone! Let’s revise some more plurals. </a:t>
            </a:r>
            <a:endParaRPr lang="en-GB" sz="2400" dirty="0" smtClean="0">
              <a:latin typeface="CCW Cursive Writing 22" panose="03050602040000000000" pitchFamily="66" charset="0"/>
            </a:endParaRPr>
          </a:p>
          <a:p>
            <a:pPr algn="ctr"/>
            <a:r>
              <a:rPr lang="en-GB" sz="2400" dirty="0" smtClean="0">
                <a:latin typeface="CCW Cursive Writing 22" panose="03050602040000000000" pitchFamily="66" charset="0"/>
              </a:rPr>
              <a:t>Sometimes a plural is very naughty and doesn’t follow the rules we have learnt. These are called </a:t>
            </a:r>
            <a:r>
              <a:rPr lang="en-GB" sz="2400" dirty="0" smtClean="0">
                <a:solidFill>
                  <a:srgbClr val="FF0000"/>
                </a:solidFill>
                <a:latin typeface="CCW Cursive Writing 22" panose="03050602040000000000" pitchFamily="66" charset="0"/>
              </a:rPr>
              <a:t>irregular plurals</a:t>
            </a:r>
            <a:r>
              <a:rPr lang="en-GB" sz="2400" dirty="0" smtClean="0">
                <a:latin typeface="CCW Cursive Writing 22" panose="03050602040000000000" pitchFamily="66" charset="0"/>
              </a:rPr>
              <a:t>.</a:t>
            </a:r>
          </a:p>
          <a:p>
            <a:pPr algn="ctr"/>
            <a:endParaRPr lang="en-GB" sz="2400" dirty="0">
              <a:latin typeface="CCW Cursive Writing 22" panose="03050602040000000000" pitchFamily="66" charset="0"/>
            </a:endParaRPr>
          </a:p>
          <a:p>
            <a:pPr algn="ctr"/>
            <a:r>
              <a:rPr lang="en-GB" sz="2400" dirty="0" smtClean="0">
                <a:latin typeface="CCW Cursive Writing 22" panose="03050602040000000000" pitchFamily="66" charset="0"/>
              </a:rPr>
              <a:t>Can you think of any unusual plurals that don’t follow the rules of adding ‘s’, ‘</a:t>
            </a:r>
            <a:r>
              <a:rPr lang="en-GB" sz="2400" dirty="0" smtClean="0">
                <a:latin typeface="CCW Cursive Writing 22" panose="03050602040000000000" pitchFamily="66" charset="0"/>
              </a:rPr>
              <a:t>es</a:t>
            </a:r>
            <a:r>
              <a:rPr lang="en-GB" sz="2400" dirty="0" smtClean="0">
                <a:latin typeface="CCW Cursive Writing 22" panose="03050602040000000000" pitchFamily="66" charset="0"/>
              </a:rPr>
              <a:t>’ or ‘</a:t>
            </a:r>
            <a:r>
              <a:rPr lang="en-GB" sz="2400" dirty="0" smtClean="0">
                <a:latin typeface="CCW Cursive Writing 22" panose="03050602040000000000" pitchFamily="66" charset="0"/>
              </a:rPr>
              <a:t>ies</a:t>
            </a:r>
            <a:r>
              <a:rPr lang="en-GB" sz="2400" dirty="0" smtClean="0">
                <a:latin typeface="CCW Cursive Writing 22" panose="03050602040000000000" pitchFamily="66" charset="0"/>
              </a:rPr>
              <a:t>’?</a:t>
            </a:r>
            <a:endParaRPr lang="en-GB" sz="2400" dirty="0">
              <a:latin typeface="CCW Cursive Writing 22" panose="03050602040000000000" pitchFamily="66" charset="0"/>
            </a:endParaRPr>
          </a:p>
          <a:p>
            <a:pPr algn="ctr"/>
            <a:endParaRPr lang="en-GB" dirty="0">
              <a:latin typeface="CCW Cursive Writing 22" panose="03050602040000000000" pitchFamily="66" charset="0"/>
            </a:endParaRPr>
          </a:p>
          <a:p>
            <a:r>
              <a:rPr lang="en-GB" dirty="0">
                <a:latin typeface="CCW Cursive Writing 22" panose="03050602040000000000" pitchFamily="66" charset="0"/>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741" y="5225679"/>
            <a:ext cx="1736132" cy="12289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039" y="5228454"/>
            <a:ext cx="1883333" cy="122619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7741" y="5225680"/>
            <a:ext cx="1849422" cy="122897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0411" y="5231163"/>
            <a:ext cx="2378587" cy="122349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12246" y="5225679"/>
            <a:ext cx="1669850" cy="1244038"/>
          </a:xfrm>
          <a:prstGeom prst="rect">
            <a:avLst/>
          </a:prstGeom>
        </p:spPr>
      </p:pic>
    </p:spTree>
    <p:extLst>
      <p:ext uri="{BB962C8B-B14F-4D97-AF65-F5344CB8AC3E}">
        <p14:creationId xmlns:p14="http://schemas.microsoft.com/office/powerpoint/2010/main" val="4139037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5766" y="374993"/>
            <a:ext cx="11090031" cy="3847207"/>
          </a:xfrm>
          <a:prstGeom prst="rect">
            <a:avLst/>
          </a:prstGeom>
        </p:spPr>
        <p:txBody>
          <a:bodyPr wrap="square">
            <a:spAutoFit/>
          </a:bodyPr>
          <a:lstStyle/>
          <a:p>
            <a:pPr algn="ctr"/>
            <a:r>
              <a:rPr lang="en-GB" sz="3600" dirty="0">
                <a:latin typeface="CCW Cursive Writing 22" panose="03050602040000000000" pitchFamily="66" charset="0"/>
              </a:rPr>
              <a:t>When an adjective ends with </a:t>
            </a:r>
            <a:r>
              <a:rPr lang="en-GB" sz="3600" dirty="0" smtClean="0">
                <a:latin typeface="CCW Cursive Writing 22" panose="03050602040000000000" pitchFamily="66" charset="0"/>
              </a:rPr>
              <a:t>the letter ‘</a:t>
            </a:r>
            <a:r>
              <a:rPr lang="en-GB" sz="3600" dirty="0" smtClean="0">
                <a:solidFill>
                  <a:srgbClr val="FF0000"/>
                </a:solidFill>
                <a:latin typeface="CCW Cursive Writing 22" panose="03050602040000000000" pitchFamily="66" charset="0"/>
              </a:rPr>
              <a:t>y</a:t>
            </a:r>
            <a:r>
              <a:rPr lang="en-GB" sz="3600" dirty="0" smtClean="0">
                <a:latin typeface="CCW Cursive Writing 22" panose="03050602040000000000" pitchFamily="66" charset="0"/>
              </a:rPr>
              <a:t>’ we need to take of the ‘y’ and change it to an ‘</a:t>
            </a:r>
            <a:r>
              <a:rPr lang="en-GB" sz="3600" dirty="0" err="1" smtClean="0">
                <a:solidFill>
                  <a:srgbClr val="FF0000"/>
                </a:solidFill>
                <a:latin typeface="CCW Cursive Writing 22" panose="03050602040000000000" pitchFamily="66" charset="0"/>
              </a:rPr>
              <a:t>i</a:t>
            </a:r>
            <a:r>
              <a:rPr lang="en-GB" sz="3600" dirty="0" smtClean="0">
                <a:latin typeface="CCW Cursive Writing 22" panose="03050602040000000000" pitchFamily="66" charset="0"/>
              </a:rPr>
              <a:t>’ before we can add ‘</a:t>
            </a:r>
            <a:r>
              <a:rPr lang="en-GB" sz="3600" dirty="0" err="1" smtClean="0">
                <a:latin typeface="CCW Cursive Writing 22" panose="03050602040000000000" pitchFamily="66" charset="0"/>
              </a:rPr>
              <a:t>er</a:t>
            </a:r>
            <a:r>
              <a:rPr lang="en-GB" sz="3600" dirty="0" smtClean="0">
                <a:latin typeface="CCW Cursive Writing 22" panose="03050602040000000000" pitchFamily="66" charset="0"/>
              </a:rPr>
              <a:t>’/’</a:t>
            </a:r>
            <a:r>
              <a:rPr lang="en-GB" sz="3600" dirty="0" err="1" smtClean="0">
                <a:latin typeface="CCW Cursive Writing 22" panose="03050602040000000000" pitchFamily="66" charset="0"/>
              </a:rPr>
              <a:t>est</a:t>
            </a:r>
            <a:r>
              <a:rPr lang="en-GB" sz="3600" dirty="0" smtClean="0">
                <a:latin typeface="CCW Cursive Writing 22" panose="03050602040000000000" pitchFamily="66" charset="0"/>
              </a:rPr>
              <a:t>’.</a:t>
            </a:r>
          </a:p>
          <a:p>
            <a:pPr algn="ctr"/>
            <a:endParaRPr lang="en-GB" sz="3600" dirty="0">
              <a:solidFill>
                <a:srgbClr val="FF0000"/>
              </a:solidFill>
              <a:latin typeface="CCW Cursive Writing 22" panose="03050602040000000000" pitchFamily="66" charset="0"/>
            </a:endParaRPr>
          </a:p>
          <a:p>
            <a:pPr algn="ctr"/>
            <a:r>
              <a:rPr lang="en-GB" sz="3200" dirty="0" smtClean="0">
                <a:latin typeface="CCW Cursive Writing 22" panose="03050602040000000000" pitchFamily="66" charset="0"/>
              </a:rPr>
              <a:t>e.g. happ</a:t>
            </a:r>
            <a:r>
              <a:rPr lang="en-GB" sz="3200" dirty="0" smtClean="0">
                <a:solidFill>
                  <a:srgbClr val="FF0000"/>
                </a:solidFill>
                <a:latin typeface="CCW Cursive Writing 22" panose="03050602040000000000" pitchFamily="66" charset="0"/>
              </a:rPr>
              <a:t>y</a:t>
            </a:r>
            <a:r>
              <a:rPr lang="en-GB" sz="3200" dirty="0" smtClean="0">
                <a:latin typeface="CCW Cursive Writing 22" panose="03050602040000000000" pitchFamily="66" charset="0"/>
              </a:rPr>
              <a:t> </a:t>
            </a:r>
            <a:r>
              <a:rPr lang="en-GB" sz="3200" dirty="0" smtClean="0">
                <a:latin typeface="CCW Cursive Writing 22" panose="03050602040000000000" pitchFamily="66" charset="0"/>
                <a:sym typeface="Wingdings" panose="05000000000000000000" pitchFamily="2" charset="2"/>
              </a:rPr>
              <a:t> happ</a:t>
            </a:r>
            <a:r>
              <a:rPr lang="en-GB" sz="3200" dirty="0" smtClean="0">
                <a:solidFill>
                  <a:srgbClr val="FF0000"/>
                </a:solidFill>
                <a:latin typeface="CCW Cursive Writing 22" panose="03050602040000000000" pitchFamily="66" charset="0"/>
                <a:sym typeface="Wingdings" panose="05000000000000000000" pitchFamily="2" charset="2"/>
              </a:rPr>
              <a:t>ier</a:t>
            </a:r>
            <a:r>
              <a:rPr lang="en-GB" sz="3200" dirty="0" smtClean="0">
                <a:latin typeface="CCW Cursive Writing 22" panose="03050602040000000000" pitchFamily="66" charset="0"/>
                <a:sym typeface="Wingdings" panose="05000000000000000000" pitchFamily="2" charset="2"/>
              </a:rPr>
              <a:t>  happ</a:t>
            </a:r>
            <a:r>
              <a:rPr lang="en-GB" sz="3200" dirty="0" smtClean="0">
                <a:solidFill>
                  <a:srgbClr val="FF0000"/>
                </a:solidFill>
                <a:latin typeface="CCW Cursive Writing 22" panose="03050602040000000000" pitchFamily="66" charset="0"/>
                <a:sym typeface="Wingdings" panose="05000000000000000000" pitchFamily="2" charset="2"/>
              </a:rPr>
              <a:t>iest</a:t>
            </a:r>
            <a:r>
              <a:rPr lang="en-GB" sz="3200" dirty="0" smtClean="0">
                <a:latin typeface="CCW Cursive Writing 22" panose="03050602040000000000" pitchFamily="66" charset="0"/>
                <a:sym typeface="Wingdings" panose="05000000000000000000" pitchFamily="2" charset="2"/>
              </a:rPr>
              <a:t> </a:t>
            </a:r>
            <a:endParaRPr lang="en-GB" sz="3200" dirty="0">
              <a:latin typeface="CCW Cursive Writing 22" panose="03050602040000000000" pitchFamily="66" charset="0"/>
            </a:endParaRPr>
          </a:p>
          <a:p>
            <a:endParaRPr lang="en-GB" dirty="0">
              <a:latin typeface="CCW Cursive Writing 22" panose="03050602040000000000" pitchFamily="66" charset="0"/>
            </a:endParaRPr>
          </a:p>
          <a:p>
            <a:endParaRPr lang="en-GB" sz="1400" dirty="0">
              <a:latin typeface="CCW Cursive Writing 22" panose="03050602040000000000" pitchFamily="66" charset="0"/>
            </a:endParaRPr>
          </a:p>
        </p:txBody>
      </p:sp>
      <p:pic>
        <p:nvPicPr>
          <p:cNvPr id="7" name="Picture 6" descr="Image result for happy happier happiest">
            <a:hlinkClick r:id="rId2" tgtFrame="&quot;_blank&quot;"/>
          </p:cNvPr>
          <p:cNvPicPr/>
          <p:nvPr/>
        </p:nvPicPr>
        <p:blipFill rotWithShape="1">
          <a:blip r:embed="rId3">
            <a:extLst>
              <a:ext uri="{28A0092B-C50C-407E-A947-70E740481C1C}">
                <a14:useLocalDpi xmlns:a14="http://schemas.microsoft.com/office/drawing/2010/main" val="0"/>
              </a:ext>
            </a:extLst>
          </a:blip>
          <a:srcRect t="29406" b="34099"/>
          <a:stretch/>
        </p:blipFill>
        <p:spPr bwMode="auto">
          <a:xfrm>
            <a:off x="2255872" y="3980570"/>
            <a:ext cx="7832673" cy="25910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5396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72" y="401095"/>
            <a:ext cx="3836447" cy="211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7084" y="4201796"/>
            <a:ext cx="1688171" cy="104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8322" y="4008373"/>
            <a:ext cx="1127297" cy="11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133" y="4290647"/>
            <a:ext cx="1345725" cy="87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 result for spicy spicier spiciest">
            <a:hlinkClick r:id="rId6" tgtFrame="&quot;_blank&quot;"/>
          </p:cNvPr>
          <p:cNvPicPr/>
          <p:nvPr/>
        </p:nvPicPr>
        <p:blipFill rotWithShape="1">
          <a:blip r:embed="rId7">
            <a:extLst>
              <a:ext uri="{28A0092B-C50C-407E-A947-70E740481C1C}">
                <a14:useLocalDpi xmlns:a14="http://schemas.microsoft.com/office/drawing/2010/main" val="0"/>
              </a:ext>
            </a:extLst>
          </a:blip>
          <a:srcRect l="21673" t="3549" r="17764" b="82746"/>
          <a:stretch/>
        </p:blipFill>
        <p:spPr bwMode="auto">
          <a:xfrm>
            <a:off x="454197" y="4290647"/>
            <a:ext cx="4107753" cy="1011440"/>
          </a:xfrm>
          <a:prstGeom prst="rect">
            <a:avLst/>
          </a:prstGeom>
          <a:noFill/>
          <a:ln>
            <a:noFill/>
          </a:ln>
          <a:extLst>
            <a:ext uri="{53640926-AAD7-44D8-BBD7-CCE9431645EC}">
              <a14:shadowObscured xmlns:a14="http://schemas.microsoft.com/office/drawing/2010/main"/>
            </a:ext>
          </a:extLst>
        </p:spPr>
      </p:pic>
      <p:pic>
        <p:nvPicPr>
          <p:cNvPr id="10" name="Picture 9" descr="Image result for funny funnier funnniest">
            <a:hlinkClick r:id="rId8" tgtFrame="&quot;_blank&quot;"/>
          </p:cNvPr>
          <p:cNvPicPr/>
          <p:nvPr/>
        </p:nvPicPr>
        <p:blipFill rotWithShape="1">
          <a:blip r:embed="rId9">
            <a:extLst>
              <a:ext uri="{28A0092B-C50C-407E-A947-70E740481C1C}">
                <a14:useLocalDpi xmlns:a14="http://schemas.microsoft.com/office/drawing/2010/main" val="0"/>
              </a:ext>
            </a:extLst>
          </a:blip>
          <a:srcRect l="4521" t="37052" r="17429" b="18449"/>
          <a:stretch/>
        </p:blipFill>
        <p:spPr bwMode="auto">
          <a:xfrm>
            <a:off x="6974519" y="599468"/>
            <a:ext cx="4472940" cy="1912620"/>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784960" y="2616537"/>
            <a:ext cx="3484031" cy="523220"/>
          </a:xfrm>
          <a:prstGeom prst="rect">
            <a:avLst/>
          </a:prstGeom>
          <a:noFill/>
        </p:spPr>
        <p:txBody>
          <a:bodyPr wrap="none" rtlCol="0">
            <a:spAutoFit/>
          </a:bodyPr>
          <a:lstStyle/>
          <a:p>
            <a:r>
              <a:rPr lang="en-GB" sz="2800" dirty="0" smtClean="0"/>
              <a:t>scary   </a:t>
            </a:r>
            <a:r>
              <a:rPr lang="en-GB" dirty="0" smtClean="0">
                <a:sym typeface="Wingdings" panose="05000000000000000000" pitchFamily="2" charset="2"/>
              </a:rPr>
              <a:t>                                  </a:t>
            </a:r>
            <a:r>
              <a:rPr lang="en-GB" dirty="0" smtClean="0"/>
              <a:t> </a:t>
            </a:r>
            <a:endParaRPr lang="en-GB" dirty="0"/>
          </a:p>
        </p:txBody>
      </p:sp>
      <p:sp>
        <p:nvSpPr>
          <p:cNvPr id="12" name="TextBox 11"/>
          <p:cNvSpPr txBox="1"/>
          <p:nvPr/>
        </p:nvSpPr>
        <p:spPr>
          <a:xfrm>
            <a:off x="784960" y="5647732"/>
            <a:ext cx="3459601" cy="523220"/>
          </a:xfrm>
          <a:prstGeom prst="rect">
            <a:avLst/>
          </a:prstGeom>
          <a:noFill/>
        </p:spPr>
        <p:txBody>
          <a:bodyPr wrap="none" rtlCol="0">
            <a:spAutoFit/>
          </a:bodyPr>
          <a:lstStyle/>
          <a:p>
            <a:r>
              <a:rPr lang="en-GB" sz="2800" dirty="0" smtClean="0"/>
              <a:t>spicy   </a:t>
            </a:r>
            <a:r>
              <a:rPr lang="en-GB" dirty="0" smtClean="0">
                <a:sym typeface="Wingdings" panose="05000000000000000000" pitchFamily="2" charset="2"/>
              </a:rPr>
              <a:t>                                  </a:t>
            </a:r>
            <a:r>
              <a:rPr lang="en-GB" dirty="0" smtClean="0"/>
              <a:t> </a:t>
            </a:r>
            <a:endParaRPr lang="en-GB" dirty="0"/>
          </a:p>
        </p:txBody>
      </p:sp>
      <p:sp>
        <p:nvSpPr>
          <p:cNvPr id="13" name="TextBox 12"/>
          <p:cNvSpPr txBox="1"/>
          <p:nvPr/>
        </p:nvSpPr>
        <p:spPr>
          <a:xfrm>
            <a:off x="7090087" y="2640299"/>
            <a:ext cx="3565143" cy="523220"/>
          </a:xfrm>
          <a:prstGeom prst="rect">
            <a:avLst/>
          </a:prstGeom>
          <a:noFill/>
        </p:spPr>
        <p:txBody>
          <a:bodyPr wrap="none" rtlCol="0">
            <a:spAutoFit/>
          </a:bodyPr>
          <a:lstStyle/>
          <a:p>
            <a:r>
              <a:rPr lang="en-GB" sz="2800" dirty="0" smtClean="0"/>
              <a:t>funny   </a:t>
            </a:r>
            <a:r>
              <a:rPr lang="en-GB" dirty="0" smtClean="0">
                <a:sym typeface="Wingdings" panose="05000000000000000000" pitchFamily="2" charset="2"/>
              </a:rPr>
              <a:t>                                  </a:t>
            </a:r>
            <a:r>
              <a:rPr lang="en-GB" dirty="0" smtClean="0"/>
              <a:t> </a:t>
            </a:r>
            <a:endParaRPr lang="en-GB" dirty="0"/>
          </a:p>
        </p:txBody>
      </p:sp>
      <p:sp>
        <p:nvSpPr>
          <p:cNvPr id="14" name="TextBox 13"/>
          <p:cNvSpPr txBox="1"/>
          <p:nvPr/>
        </p:nvSpPr>
        <p:spPr>
          <a:xfrm>
            <a:off x="7536933" y="5498029"/>
            <a:ext cx="3616183" cy="523220"/>
          </a:xfrm>
          <a:prstGeom prst="rect">
            <a:avLst/>
          </a:prstGeom>
          <a:noFill/>
        </p:spPr>
        <p:txBody>
          <a:bodyPr wrap="none" rtlCol="0">
            <a:spAutoFit/>
          </a:bodyPr>
          <a:lstStyle/>
          <a:p>
            <a:r>
              <a:rPr lang="en-GB" sz="2800" dirty="0" smtClean="0"/>
              <a:t>pretty   </a:t>
            </a:r>
            <a:r>
              <a:rPr lang="en-GB" dirty="0" smtClean="0">
                <a:sym typeface="Wingdings" panose="05000000000000000000" pitchFamily="2" charset="2"/>
              </a:rPr>
              <a:t>                                  </a:t>
            </a:r>
            <a:r>
              <a:rPr lang="en-GB" dirty="0" smtClean="0"/>
              <a:t> </a:t>
            </a:r>
            <a:endParaRPr lang="en-GB" dirty="0"/>
          </a:p>
        </p:txBody>
      </p:sp>
    </p:spTree>
    <p:extLst>
      <p:ext uri="{BB962C8B-B14F-4D97-AF65-F5344CB8AC3E}">
        <p14:creationId xmlns:p14="http://schemas.microsoft.com/office/powerpoint/2010/main" val="2994579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640" y="220435"/>
            <a:ext cx="3921760" cy="6617196"/>
          </a:xfrm>
          <a:prstGeom prst="rect">
            <a:avLst/>
          </a:prstGeom>
        </p:spPr>
        <p:txBody>
          <a:bodyPr wrap="square">
            <a:spAutoFit/>
          </a:bodyPr>
          <a:lstStyle/>
          <a:p>
            <a:r>
              <a:rPr lang="en-GB" sz="4400" dirty="0">
                <a:latin typeface="CCW Cursive Writing 22" panose="03050602040000000000" pitchFamily="66" charset="0"/>
              </a:rPr>
              <a:t>ABC . ! ?</a:t>
            </a:r>
          </a:p>
          <a:p>
            <a:endParaRPr lang="en-GB" sz="4400" dirty="0">
              <a:latin typeface="CCW Cursive Writing 22" panose="03050602040000000000" pitchFamily="66" charset="0"/>
            </a:endParaRPr>
          </a:p>
          <a:p>
            <a:r>
              <a:rPr lang="en-GB" sz="2800" dirty="0">
                <a:latin typeface="CCW Cursive Writing 22" panose="03050602040000000000" pitchFamily="66" charset="0"/>
              </a:rPr>
              <a:t>Now make </a:t>
            </a:r>
          </a:p>
          <a:p>
            <a:r>
              <a:rPr lang="en-GB" sz="2800" dirty="0">
                <a:latin typeface="CCW Cursive Writing 22" panose="03050602040000000000" pitchFamily="66" charset="0"/>
              </a:rPr>
              <a:t>Up your own sentence using the words from these pictures!</a:t>
            </a:r>
          </a:p>
          <a:p>
            <a:endParaRPr lang="en-GB" sz="2800" dirty="0">
              <a:latin typeface="CCW Cursive Writing 22" panose="03050602040000000000" pitchFamily="66" charset="0"/>
            </a:endParaRPr>
          </a:p>
          <a:p>
            <a:endParaRPr lang="en-GB" sz="2800" dirty="0">
              <a:latin typeface="CCW Cursive Writing 22" panose="03050602040000000000" pitchFamily="66" charset="0"/>
            </a:endParaRPr>
          </a:p>
          <a:p>
            <a:r>
              <a:rPr lang="en-GB" sz="2800" dirty="0">
                <a:latin typeface="CCW Cursive Writing 22" panose="03050602040000000000" pitchFamily="66" charset="0"/>
              </a:rPr>
              <a:t>That’s all for today. Well done!!</a:t>
            </a:r>
            <a:endParaRPr lang="en-GB" sz="2800" dirty="0">
              <a:latin typeface="CCW Cursive Writing 22" panose="03050602040000000000" pitchFamily="66" charset="0"/>
            </a:endParaRPr>
          </a:p>
        </p:txBody>
      </p:sp>
      <p:pic>
        <p:nvPicPr>
          <p:cNvPr id="6" name="Picture 5" descr="Image result for angry angrier angriest clipart">
            <a:hlinkClick r:id="rId2" tgtFrame="&quot;_blank&quot;"/>
          </p:cNvPr>
          <p:cNvPicPr/>
          <p:nvPr/>
        </p:nvPicPr>
        <p:blipFill rotWithShape="1">
          <a:blip r:embed="rId3">
            <a:extLst>
              <a:ext uri="{28A0092B-C50C-407E-A947-70E740481C1C}">
                <a14:useLocalDpi xmlns:a14="http://schemas.microsoft.com/office/drawing/2010/main" val="0"/>
              </a:ext>
            </a:extLst>
          </a:blip>
          <a:srcRect b="50148"/>
          <a:stretch/>
        </p:blipFill>
        <p:spPr bwMode="auto">
          <a:xfrm>
            <a:off x="5720080" y="2175510"/>
            <a:ext cx="4805680" cy="24472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5083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4" y="771525"/>
            <a:ext cx="11641300" cy="5416868"/>
          </a:xfrm>
          <a:prstGeom prst="rect">
            <a:avLst/>
          </a:prstGeom>
          <a:noFill/>
        </p:spPr>
        <p:txBody>
          <a:bodyPr wrap="square" rtlCol="0">
            <a:spAutoFit/>
          </a:bodyPr>
          <a:lstStyle/>
          <a:p>
            <a:r>
              <a:rPr lang="en-GB" sz="2000" dirty="0" smtClean="0">
                <a:latin typeface="CCW Cursive Writing 22" panose="03050602040000000000" pitchFamily="66" charset="0"/>
              </a:rPr>
              <a:t>Let’s start!</a:t>
            </a:r>
          </a:p>
          <a:p>
            <a:endParaRPr lang="en-GB" sz="2000" dirty="0">
              <a:latin typeface="CCW Cursive Writing 22" panose="03050602040000000000" pitchFamily="66" charset="0"/>
            </a:endParaRPr>
          </a:p>
          <a:p>
            <a:pPr algn="ctr"/>
            <a:r>
              <a:rPr lang="en-GB" sz="2400" dirty="0" smtClean="0">
                <a:latin typeface="CCW Cursive Writing 22" panose="03050602040000000000" pitchFamily="66" charset="0"/>
              </a:rPr>
              <a:t>Can you remember what a </a:t>
            </a:r>
            <a:r>
              <a:rPr lang="en-GB" sz="2400" dirty="0" smtClean="0">
                <a:solidFill>
                  <a:srgbClr val="FF0000"/>
                </a:solidFill>
                <a:latin typeface="CCW Cursive Writing 22" panose="03050602040000000000" pitchFamily="66" charset="0"/>
              </a:rPr>
              <a:t>plural</a:t>
            </a:r>
            <a:r>
              <a:rPr lang="en-GB" sz="2400" dirty="0" smtClean="0">
                <a:latin typeface="CCW Cursive Writing 22" panose="03050602040000000000" pitchFamily="66" charset="0"/>
              </a:rPr>
              <a:t> is?</a:t>
            </a:r>
          </a:p>
          <a:p>
            <a:pPr algn="ctr"/>
            <a:endParaRPr lang="en-GB" sz="2400" dirty="0">
              <a:latin typeface="CCW Cursive Writing 22" panose="03050602040000000000" pitchFamily="66" charset="0"/>
            </a:endParaRPr>
          </a:p>
          <a:p>
            <a:pPr algn="ctr"/>
            <a:r>
              <a:rPr lang="en-GB" sz="2400" dirty="0" smtClean="0">
                <a:latin typeface="CCW Cursive Writing 22" panose="03050602040000000000" pitchFamily="66" charset="0"/>
              </a:rPr>
              <a:t>A </a:t>
            </a:r>
            <a:r>
              <a:rPr lang="en-GB" sz="2400" dirty="0" smtClean="0">
                <a:solidFill>
                  <a:srgbClr val="FF0000"/>
                </a:solidFill>
                <a:latin typeface="CCW Cursive Writing 22" panose="03050602040000000000" pitchFamily="66" charset="0"/>
              </a:rPr>
              <a:t>plural</a:t>
            </a:r>
            <a:r>
              <a:rPr lang="en-GB" sz="2400" dirty="0" smtClean="0">
                <a:latin typeface="CCW Cursive Writing 22" panose="03050602040000000000" pitchFamily="66" charset="0"/>
              </a:rPr>
              <a:t> is when there is </a:t>
            </a:r>
            <a:r>
              <a:rPr lang="en-GB" sz="2400" dirty="0" smtClean="0">
                <a:solidFill>
                  <a:srgbClr val="FF0000"/>
                </a:solidFill>
                <a:latin typeface="CCW Cursive Writing 22" panose="03050602040000000000" pitchFamily="66" charset="0"/>
              </a:rPr>
              <a:t>more than one </a:t>
            </a:r>
            <a:r>
              <a:rPr lang="en-GB" sz="2400" dirty="0" smtClean="0">
                <a:latin typeface="CCW Cursive Writing 22" panose="03050602040000000000" pitchFamily="66" charset="0"/>
              </a:rPr>
              <a:t>of </a:t>
            </a:r>
            <a:r>
              <a:rPr lang="en-GB" sz="2400" dirty="0">
                <a:latin typeface="CCW Cursive Writing 22" panose="03050602040000000000" pitchFamily="66" charset="0"/>
              </a:rPr>
              <a:t>s</a:t>
            </a:r>
            <a:r>
              <a:rPr lang="en-GB" sz="2400" dirty="0" smtClean="0">
                <a:latin typeface="CCW Cursive Writing 22" panose="03050602040000000000" pitchFamily="66" charset="0"/>
              </a:rPr>
              <a:t>omething. </a:t>
            </a:r>
          </a:p>
          <a:p>
            <a:pPr algn="ctr"/>
            <a:endParaRPr lang="en-GB" sz="2400" dirty="0" smtClean="0">
              <a:latin typeface="CCW Cursive Writing 22" panose="03050602040000000000" pitchFamily="66" charset="0"/>
            </a:endParaRPr>
          </a:p>
          <a:p>
            <a:pPr algn="ctr"/>
            <a:r>
              <a:rPr lang="en-GB" sz="2400" dirty="0" smtClean="0">
                <a:latin typeface="CCW Cursive Writing 22" panose="03050602040000000000" pitchFamily="66" charset="0"/>
              </a:rPr>
              <a:t>For many words we simply need to an ‘s’ to them e.g. </a:t>
            </a:r>
            <a:r>
              <a:rPr lang="en-GB" sz="2400" dirty="0" smtClean="0">
                <a:solidFill>
                  <a:srgbClr val="FF0000"/>
                </a:solidFill>
                <a:latin typeface="CCW Cursive Writing 22" panose="03050602040000000000" pitchFamily="66" charset="0"/>
              </a:rPr>
              <a:t>toy --</a:t>
            </a:r>
            <a:r>
              <a:rPr lang="en-GB" sz="2400" dirty="0" smtClean="0">
                <a:solidFill>
                  <a:srgbClr val="FF0000"/>
                </a:solidFill>
                <a:latin typeface="CCW Cursive Writing 22" panose="03050602040000000000" pitchFamily="66" charset="0"/>
                <a:sym typeface="Wingdings" panose="05000000000000000000" pitchFamily="2" charset="2"/>
              </a:rPr>
              <a:t> toys</a:t>
            </a:r>
            <a:r>
              <a:rPr lang="en-GB" sz="2400" dirty="0" smtClean="0">
                <a:latin typeface="CCW Cursive Writing 22" panose="03050602040000000000" pitchFamily="66" charset="0"/>
                <a:sym typeface="Wingdings" panose="05000000000000000000" pitchFamily="2" charset="2"/>
              </a:rPr>
              <a:t>. </a:t>
            </a:r>
            <a:r>
              <a:rPr lang="en-GB" sz="2400" dirty="0" smtClean="0">
                <a:latin typeface="CCW Cursive Writing 22" panose="03050602040000000000" pitchFamily="66" charset="0"/>
              </a:rPr>
              <a:t>Can you write a list of nouns that are plurals spelt by adding only an ‘s’?</a:t>
            </a:r>
            <a:endParaRPr lang="en-GB" sz="2400"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solidFill>
                <a:srgbClr val="FF0000"/>
              </a:solidFill>
              <a:latin typeface="CCW Cursive Writing 22" panose="03050602040000000000" pitchFamily="66" charset="0"/>
            </a:endParaRPr>
          </a:p>
          <a:p>
            <a:endParaRPr lang="en-GB" dirty="0" smtClean="0">
              <a:solidFill>
                <a:srgbClr val="FF0000"/>
              </a:solidFill>
              <a:latin typeface="CCW Cursive Writing 22" panose="03050602040000000000" pitchFamily="66" charset="0"/>
            </a:endParaRPr>
          </a:p>
          <a:p>
            <a:endParaRPr lang="en-GB" dirty="0">
              <a:solidFill>
                <a:srgbClr val="FF0000"/>
              </a:solidFill>
              <a:latin typeface="CCW Cursive Writing 22" panose="03050602040000000000" pitchFamily="66" charset="0"/>
            </a:endParaRPr>
          </a:p>
          <a:p>
            <a:endParaRPr lang="en-GB" dirty="0" smtClean="0">
              <a:solidFill>
                <a:srgbClr val="FF0000"/>
              </a:solidFill>
              <a:latin typeface="CCW Cursive Writing 22" panose="03050602040000000000"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21" y="4662651"/>
            <a:ext cx="2660895" cy="18838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0602" y="4663949"/>
            <a:ext cx="3077886" cy="1882521"/>
          </a:xfrm>
          <a:prstGeom prst="rect">
            <a:avLst/>
          </a:prstGeom>
        </p:spPr>
      </p:pic>
    </p:spTree>
    <p:extLst>
      <p:ext uri="{BB962C8B-B14F-4D97-AF65-F5344CB8AC3E}">
        <p14:creationId xmlns:p14="http://schemas.microsoft.com/office/powerpoint/2010/main" val="2374772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919358"/>
            <a:ext cx="10124745" cy="1938992"/>
          </a:xfrm>
          <a:prstGeom prst="rect">
            <a:avLst/>
          </a:prstGeom>
          <a:noFill/>
        </p:spPr>
        <p:txBody>
          <a:bodyPr wrap="square" rtlCol="0">
            <a:spAutoFit/>
          </a:bodyPr>
          <a:lstStyle/>
          <a:p>
            <a:pPr algn="ctr"/>
            <a:r>
              <a:rPr lang="en-GB" sz="2400" dirty="0" smtClean="0">
                <a:latin typeface="CCW Cursive Writing 22" panose="03050602040000000000" pitchFamily="66" charset="0"/>
              </a:rPr>
              <a:t>Well done everyone! We hope you have a lovely weekend.</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a:latin typeface="CCW Cursive Writing 22" panose="03050602040000000000" pitchFamily="66" charset="0"/>
            </a:endParaRPr>
          </a:p>
        </p:txBody>
      </p:sp>
      <p:pic>
        <p:nvPicPr>
          <p:cNvPr id="8194" name="Picture 2" descr="Reward Stickers - English - Little Lingu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343" y="667836"/>
            <a:ext cx="4945815" cy="327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48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296" y="151954"/>
            <a:ext cx="10229850" cy="5324535"/>
          </a:xfrm>
          <a:prstGeom prst="rect">
            <a:avLst/>
          </a:prstGeom>
          <a:noFill/>
        </p:spPr>
        <p:txBody>
          <a:bodyPr wrap="square" rtlCol="0">
            <a:spAutoFit/>
          </a:bodyPr>
          <a:lstStyle/>
          <a:p>
            <a:r>
              <a:rPr lang="en-GB" sz="3600" dirty="0" smtClean="0">
                <a:latin typeface="CCW Cursive Writing 22" panose="03050602040000000000" pitchFamily="66" charset="0"/>
              </a:rPr>
              <a:t>Now we will practise this weeks common exception words (CEW).</a:t>
            </a:r>
          </a:p>
          <a:p>
            <a:endParaRPr lang="en-GB" sz="3600" dirty="0">
              <a:latin typeface="CCW Cursive Writing 22" panose="03050602040000000000" pitchFamily="66" charset="0"/>
            </a:endParaRPr>
          </a:p>
          <a:p>
            <a:r>
              <a:rPr lang="en-GB" sz="1600" dirty="0" smtClean="0">
                <a:solidFill>
                  <a:srgbClr val="FF0000"/>
                </a:solidFill>
                <a:latin typeface="CCW Cursive Writing 22" panose="03050602040000000000" pitchFamily="66" charset="0"/>
              </a:rPr>
              <a:t>Reveal the words</a:t>
            </a:r>
          </a:p>
          <a:p>
            <a:r>
              <a:rPr lang="en-GB" sz="1600" dirty="0" smtClean="0">
                <a:solidFill>
                  <a:srgbClr val="FF0000"/>
                </a:solidFill>
                <a:latin typeface="CCW Cursive Writing 22" panose="03050602040000000000" pitchFamily="66" charset="0"/>
              </a:rPr>
              <a:t>one by one. Look/write/check</a:t>
            </a:r>
            <a:r>
              <a:rPr lang="en-GB" sz="1100" dirty="0" smtClean="0">
                <a:solidFill>
                  <a:srgbClr val="FF0000"/>
                </a:solidFill>
                <a:latin typeface="CCW Cursive Writing 22" panose="03050602040000000000" pitchFamily="66" charset="0"/>
              </a:rPr>
              <a:t>.</a:t>
            </a:r>
            <a:r>
              <a:rPr lang="en-GB" sz="3600" dirty="0" smtClean="0">
                <a:solidFill>
                  <a:srgbClr val="FF0000"/>
                </a:solidFill>
                <a:latin typeface="CCW Cursive Writing 22" panose="03050602040000000000" pitchFamily="66" charset="0"/>
              </a:rPr>
              <a:t>  </a:t>
            </a:r>
            <a:endParaRPr lang="en-GB" sz="3600" dirty="0" smtClean="0">
              <a:latin typeface="CCW Cursive Writing 22" panose="03050602040000000000" pitchFamily="66" charset="0"/>
            </a:endParaRPr>
          </a:p>
          <a:p>
            <a:r>
              <a:rPr lang="en-GB" sz="3600" dirty="0" smtClean="0">
                <a:latin typeface="CCW Cursive Writing 22" panose="03050602040000000000" pitchFamily="66" charset="0"/>
              </a:rPr>
              <a:t>                   </a:t>
            </a:r>
            <a:r>
              <a:rPr lang="en-GB" sz="3600" dirty="0" smtClean="0">
                <a:latin typeface="CCW Cursive Writing 22" panose="03050602040000000000" pitchFamily="66" charset="0"/>
              </a:rPr>
              <a:t>sure</a:t>
            </a:r>
          </a:p>
          <a:p>
            <a:r>
              <a:rPr lang="en-GB" sz="3600" dirty="0" smtClean="0">
                <a:latin typeface="CCW Cursive Writing 22" panose="03050602040000000000" pitchFamily="66" charset="0"/>
              </a:rPr>
              <a:t>                   sugar</a:t>
            </a:r>
          </a:p>
          <a:p>
            <a:r>
              <a:rPr lang="en-GB" sz="3600" dirty="0">
                <a:latin typeface="CCW Cursive Writing 22" panose="03050602040000000000" pitchFamily="66" charset="0"/>
              </a:rPr>
              <a:t> </a:t>
            </a:r>
            <a:r>
              <a:rPr lang="en-GB" sz="3600" dirty="0" smtClean="0">
                <a:latin typeface="CCW Cursive Writing 22" panose="03050602040000000000" pitchFamily="66" charset="0"/>
              </a:rPr>
              <a:t>                  child</a:t>
            </a:r>
          </a:p>
          <a:p>
            <a:r>
              <a:rPr lang="en-GB" sz="3600" dirty="0">
                <a:latin typeface="CCW Cursive Writing 22" panose="03050602040000000000" pitchFamily="66" charset="0"/>
              </a:rPr>
              <a:t> </a:t>
            </a:r>
            <a:r>
              <a:rPr lang="en-GB" sz="3600" dirty="0" smtClean="0">
                <a:latin typeface="CCW Cursive Writing 22" panose="03050602040000000000" pitchFamily="66" charset="0"/>
              </a:rPr>
              <a:t>                  children</a:t>
            </a:r>
            <a:endParaRPr lang="en-GB" sz="3600" dirty="0">
              <a:latin typeface="CCW Cursive Writing 22" panose="03050602040000000000" pitchFamily="66" charset="0"/>
            </a:endParaRPr>
          </a:p>
        </p:txBody>
      </p:sp>
      <p:sp>
        <p:nvSpPr>
          <p:cNvPr id="5" name="Rectangle 4"/>
          <p:cNvSpPr/>
          <p:nvPr/>
        </p:nvSpPr>
        <p:spPr>
          <a:xfrm>
            <a:off x="6301078" y="2333024"/>
            <a:ext cx="2943225" cy="33242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6" name="TextBox 5"/>
          <p:cNvSpPr txBox="1"/>
          <p:nvPr/>
        </p:nvSpPr>
        <p:spPr>
          <a:xfrm>
            <a:off x="610330" y="3887861"/>
            <a:ext cx="3486150" cy="923330"/>
          </a:xfrm>
          <a:prstGeom prst="rect">
            <a:avLst/>
          </a:prstGeom>
          <a:noFill/>
        </p:spPr>
        <p:txBody>
          <a:bodyPr wrap="square" rtlCol="0">
            <a:spAutoFit/>
          </a:bodyPr>
          <a:lstStyle/>
          <a:p>
            <a:r>
              <a:rPr lang="en-GB" dirty="0" smtClean="0">
                <a:latin typeface="CCW Cursive Writing 22" panose="03050602040000000000" pitchFamily="66" charset="0"/>
              </a:rPr>
              <a:t>Well done all of you!!</a:t>
            </a:r>
          </a:p>
          <a:p>
            <a:endParaRPr lang="en-GB" dirty="0">
              <a:latin typeface="CCW Cursive Writing 22" panose="03050602040000000000" pitchFamily="66" charset="0"/>
            </a:endParaRPr>
          </a:p>
        </p:txBody>
      </p:sp>
      <p:sp>
        <p:nvSpPr>
          <p:cNvPr id="2" name="TextBox 1"/>
          <p:cNvSpPr txBox="1"/>
          <p:nvPr/>
        </p:nvSpPr>
        <p:spPr>
          <a:xfrm>
            <a:off x="3619673" y="5793992"/>
            <a:ext cx="7780720" cy="923330"/>
          </a:xfrm>
          <a:prstGeom prst="rect">
            <a:avLst/>
          </a:prstGeom>
          <a:noFill/>
        </p:spPr>
        <p:txBody>
          <a:bodyPr wrap="none" rtlCol="0">
            <a:spAutoFit/>
          </a:bodyPr>
          <a:lstStyle/>
          <a:p>
            <a:r>
              <a:rPr lang="en-GB" dirty="0" smtClean="0"/>
              <a:t>If you already know your Year 2 CEW </a:t>
            </a:r>
            <a:r>
              <a:rPr lang="en-GB" dirty="0"/>
              <a:t>l</a:t>
            </a:r>
            <a:r>
              <a:rPr lang="en-GB" dirty="0" smtClean="0"/>
              <a:t>ook for the Super Spelling Challenge on the</a:t>
            </a:r>
          </a:p>
          <a:p>
            <a:r>
              <a:rPr lang="en-GB" dirty="0"/>
              <a:t>w</a:t>
            </a:r>
            <a:r>
              <a:rPr lang="en-GB" dirty="0" smtClean="0"/>
              <a:t>ebsite  and practise 6 x words a week. We have some fantastic new badges </a:t>
            </a:r>
          </a:p>
          <a:p>
            <a:r>
              <a:rPr lang="en-GB" dirty="0" smtClean="0"/>
              <a:t>for when you come back to school!</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30" y="4922491"/>
            <a:ext cx="2616348" cy="1469516"/>
          </a:xfrm>
          <a:prstGeom prst="rect">
            <a:avLst/>
          </a:prstGeom>
        </p:spPr>
      </p:pic>
    </p:spTree>
    <p:extLst>
      <p:ext uri="{BB962C8B-B14F-4D97-AF65-F5344CB8AC3E}">
        <p14:creationId xmlns:p14="http://schemas.microsoft.com/office/powerpoint/2010/main" val="240533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25" y="685800"/>
            <a:ext cx="10125075" cy="1384995"/>
          </a:xfrm>
          <a:prstGeom prst="rect">
            <a:avLst/>
          </a:prstGeom>
          <a:noFill/>
        </p:spPr>
        <p:txBody>
          <a:bodyPr wrap="square" rtlCol="0">
            <a:spAutoFit/>
          </a:bodyPr>
          <a:lstStyle/>
          <a:p>
            <a:pPr algn="ctr"/>
            <a:r>
              <a:rPr lang="en-GB" sz="2800" dirty="0" smtClean="0">
                <a:latin typeface="CCW Cursive Writing 22" panose="03050602040000000000" pitchFamily="66" charset="0"/>
              </a:rPr>
              <a:t>This week we are going to focus on </a:t>
            </a:r>
            <a:r>
              <a:rPr lang="en-GB" sz="2800" dirty="0" smtClean="0">
                <a:latin typeface="CCW Cursive Writing 22" panose="03050602040000000000" pitchFamily="66" charset="0"/>
              </a:rPr>
              <a:t>adding th</a:t>
            </a:r>
            <a:r>
              <a:rPr lang="en-GB" sz="2800" dirty="0" smtClean="0">
                <a:latin typeface="CCW Cursive Writing 22" panose="03050602040000000000" pitchFamily="66" charset="0"/>
              </a:rPr>
              <a:t>e suffixes ‘</a:t>
            </a:r>
            <a:r>
              <a:rPr lang="en-GB" sz="2800" dirty="0" smtClean="0">
                <a:latin typeface="CCW Cursive Writing 22" panose="03050602040000000000" pitchFamily="66" charset="0"/>
              </a:rPr>
              <a:t>er</a:t>
            </a:r>
            <a:r>
              <a:rPr lang="en-GB" sz="2800" dirty="0" smtClean="0">
                <a:latin typeface="CCW Cursive Writing 22" panose="03050602040000000000" pitchFamily="66" charset="0"/>
              </a:rPr>
              <a:t>’ and ‘</a:t>
            </a:r>
            <a:r>
              <a:rPr lang="en-GB" sz="2800" dirty="0" smtClean="0">
                <a:latin typeface="CCW Cursive Writing 22" panose="03050602040000000000" pitchFamily="66" charset="0"/>
              </a:rPr>
              <a:t>est</a:t>
            </a:r>
            <a:r>
              <a:rPr lang="en-GB" sz="2800" dirty="0" smtClean="0">
                <a:latin typeface="CCW Cursive Writing 22" panose="03050602040000000000" pitchFamily="66" charset="0"/>
              </a:rPr>
              <a:t>’ to words.</a:t>
            </a:r>
            <a:endParaRPr lang="en-GB" sz="2800" dirty="0">
              <a:solidFill>
                <a:srgbClr val="FF0000"/>
              </a:solidFill>
              <a:latin typeface="CCW Cursive Writing 22" panose="03050602040000000000" pitchFamily="66" charset="0"/>
            </a:endParaRPr>
          </a:p>
        </p:txBody>
      </p:sp>
      <p:sp>
        <p:nvSpPr>
          <p:cNvPr id="6" name="Rectangle 5"/>
          <p:cNvSpPr/>
          <p:nvPr/>
        </p:nvSpPr>
        <p:spPr>
          <a:xfrm>
            <a:off x="1000125" y="2311251"/>
            <a:ext cx="10390095" cy="3071354"/>
          </a:xfrm>
          <a:prstGeom prst="rect">
            <a:avLst/>
          </a:prstGeom>
        </p:spPr>
        <p:txBody>
          <a:bodyPr wrap="square">
            <a:spAutoFit/>
          </a:bodyPr>
          <a:lstStyle/>
          <a:p>
            <a:pPr>
              <a:lnSpc>
                <a:spcPct val="115000"/>
              </a:lnSpc>
              <a:spcAft>
                <a:spcPts val="1000"/>
              </a:spcAft>
            </a:pPr>
            <a:r>
              <a:rPr lang="en-GB" sz="2000" dirty="0" smtClean="0">
                <a:latin typeface="CCW Cursive Writing 22" panose="03050602040000000000" pitchFamily="66" charset="0"/>
                <a:ea typeface="Calibri" panose="020F0502020204030204" pitchFamily="34" charset="0"/>
                <a:cs typeface="Times New Roman" panose="02020603050405020304" pitchFamily="18" charset="0"/>
              </a:rPr>
              <a:t>We use ‘</a:t>
            </a:r>
            <a:r>
              <a:rPr lang="en-GB" sz="2000" dirty="0"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er</a:t>
            </a:r>
            <a:r>
              <a:rPr lang="en-GB" sz="2000" dirty="0" smtClean="0">
                <a:latin typeface="CCW Cursive Writing 22" panose="03050602040000000000" pitchFamily="66" charset="0"/>
                <a:ea typeface="Calibri" panose="020F0502020204030204" pitchFamily="34" charset="0"/>
                <a:cs typeface="Times New Roman" panose="02020603050405020304" pitchFamily="18" charset="0"/>
              </a:rPr>
              <a:t>’ and ‘</a:t>
            </a:r>
            <a:r>
              <a:rPr lang="en-GB" sz="2000" dirty="0"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est</a:t>
            </a:r>
            <a:r>
              <a:rPr lang="en-GB" sz="2000" dirty="0" smtClean="0">
                <a:latin typeface="CCW Cursive Writing 22" panose="03050602040000000000" pitchFamily="66" charset="0"/>
                <a:ea typeface="Calibri" panose="020F0502020204030204" pitchFamily="34" charset="0"/>
                <a:cs typeface="Times New Roman" panose="02020603050405020304" pitchFamily="18" charset="0"/>
              </a:rPr>
              <a:t>’ to </a:t>
            </a:r>
            <a:r>
              <a:rPr lang="en-GB" sz="2000" dirty="0"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compare</a:t>
            </a:r>
            <a:r>
              <a:rPr lang="en-GB" sz="2000" dirty="0" smtClean="0">
                <a:latin typeface="CCW Cursive Writing 22" panose="03050602040000000000" pitchFamily="66" charset="0"/>
                <a:ea typeface="Calibri" panose="020F0502020204030204" pitchFamily="34" charset="0"/>
                <a:cs typeface="Times New Roman" panose="02020603050405020304" pitchFamily="18" charset="0"/>
              </a:rPr>
              <a:t> 2 or more thigs.</a:t>
            </a:r>
          </a:p>
          <a:p>
            <a:pPr>
              <a:lnSpc>
                <a:spcPct val="115000"/>
              </a:lnSpc>
              <a:spcAft>
                <a:spcPts val="1000"/>
              </a:spcAft>
            </a:pPr>
            <a:endParaRPr lang="en-GB" sz="2000" dirty="0">
              <a:latin typeface="CCW Cursive Writing 22" panose="03050602040000000000"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sz="2000" dirty="0" smtClean="0">
                <a:latin typeface="CCW Cursive Writing 22" panose="03050602040000000000" pitchFamily="66" charset="0"/>
                <a:ea typeface="Calibri" panose="020F0502020204030204" pitchFamily="34" charset="0"/>
                <a:cs typeface="Times New Roman" panose="02020603050405020304" pitchFamily="18" charset="0"/>
              </a:rPr>
              <a:t>When we add ‘</a:t>
            </a:r>
            <a:r>
              <a:rPr lang="en-GB" sz="2000" dirty="0"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er</a:t>
            </a:r>
            <a:r>
              <a:rPr lang="en-GB" sz="2000" dirty="0" smtClean="0">
                <a:latin typeface="CCW Cursive Writing 22" panose="03050602040000000000" pitchFamily="66" charset="0"/>
                <a:ea typeface="Calibri" panose="020F0502020204030204" pitchFamily="34" charset="0"/>
                <a:cs typeface="Times New Roman" panose="02020603050405020304" pitchFamily="18" charset="0"/>
              </a:rPr>
              <a:t>’ it means </a:t>
            </a:r>
            <a:r>
              <a:rPr lang="en-GB" sz="2000" dirty="0"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more</a:t>
            </a:r>
            <a:r>
              <a:rPr lang="en-GB" sz="2000" dirty="0" smtClean="0">
                <a:latin typeface="CCW Cursive Writing 22" panose="03050602040000000000" pitchFamily="66" charset="0"/>
                <a:ea typeface="Calibri" panose="020F0502020204030204" pitchFamily="34" charset="0"/>
                <a:cs typeface="Times New Roman" panose="02020603050405020304" pitchFamily="18" charset="0"/>
              </a:rPr>
              <a:t> e.g. He is taller than me.</a:t>
            </a:r>
          </a:p>
          <a:p>
            <a:pPr>
              <a:lnSpc>
                <a:spcPct val="115000"/>
              </a:lnSpc>
              <a:spcAft>
                <a:spcPts val="1000"/>
              </a:spcAft>
            </a:pPr>
            <a:endParaRPr lang="en-GB" sz="2000" dirty="0">
              <a:latin typeface="CCW Cursive Writing 22" panose="03050602040000000000"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sz="2000" dirty="0" smtClean="0">
                <a:latin typeface="CCW Cursive Writing 22" panose="03050602040000000000" pitchFamily="66" charset="0"/>
                <a:ea typeface="Calibri" panose="020F0502020204030204" pitchFamily="34" charset="0"/>
                <a:cs typeface="Times New Roman" panose="02020603050405020304" pitchFamily="18" charset="0"/>
              </a:rPr>
              <a:t>When we add ‘</a:t>
            </a:r>
            <a:r>
              <a:rPr lang="en-GB" sz="2000" dirty="0"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est</a:t>
            </a:r>
            <a:r>
              <a:rPr lang="en-GB" sz="2000" dirty="0" smtClean="0">
                <a:latin typeface="CCW Cursive Writing 22" panose="03050602040000000000" pitchFamily="66" charset="0"/>
                <a:ea typeface="Calibri" panose="020F0502020204030204" pitchFamily="34" charset="0"/>
                <a:cs typeface="Times New Roman" panose="02020603050405020304" pitchFamily="18" charset="0"/>
              </a:rPr>
              <a:t>’ it means </a:t>
            </a:r>
            <a:r>
              <a:rPr lang="en-GB" sz="2000" dirty="0"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most</a:t>
            </a:r>
            <a:r>
              <a:rPr lang="en-GB" sz="2000" dirty="0" smtClean="0">
                <a:latin typeface="CCW Cursive Writing 22" panose="03050602040000000000" pitchFamily="66" charset="0"/>
                <a:ea typeface="Calibri" panose="020F0502020204030204" pitchFamily="34" charset="0"/>
                <a:cs typeface="Times New Roman" panose="02020603050405020304" pitchFamily="18" charset="0"/>
              </a:rPr>
              <a:t> e.g. He is the tallest.</a:t>
            </a:r>
            <a:endParaRPr lang="en-GB" sz="2000" dirty="0" smtClean="0">
              <a:latin typeface="CCW Cursive Writing 22" panose="03050602040000000000" pitchFamily="66"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6132" y="5707127"/>
            <a:ext cx="332651" cy="107117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760" y="5334907"/>
            <a:ext cx="448243" cy="144339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9276" y="5010743"/>
            <a:ext cx="548911" cy="1767561"/>
          </a:xfrm>
          <a:prstGeom prst="rect">
            <a:avLst/>
          </a:prstGeom>
        </p:spPr>
      </p:pic>
    </p:spTree>
    <p:extLst>
      <p:ext uri="{BB962C8B-B14F-4D97-AF65-F5344CB8AC3E}">
        <p14:creationId xmlns:p14="http://schemas.microsoft.com/office/powerpoint/2010/main" val="183591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515" y="149311"/>
            <a:ext cx="9989284" cy="7017306"/>
          </a:xfrm>
          <a:prstGeom prst="rect">
            <a:avLst/>
          </a:prstGeom>
          <a:noFill/>
        </p:spPr>
        <p:txBody>
          <a:bodyPr wrap="square" rtlCol="0">
            <a:spAutoFit/>
          </a:bodyPr>
          <a:lstStyle/>
          <a:p>
            <a:r>
              <a:rPr lang="en-GB" dirty="0" smtClean="0">
                <a:latin typeface="CCW Cursive Writing 22" panose="03050602040000000000" pitchFamily="66" charset="0"/>
              </a:rPr>
              <a:t>Can you add ‘</a:t>
            </a:r>
            <a:r>
              <a:rPr lang="en-GB" dirty="0" smtClean="0">
                <a:latin typeface="CCW Cursive Writing 22" panose="03050602040000000000" pitchFamily="66" charset="0"/>
              </a:rPr>
              <a:t>er</a:t>
            </a:r>
            <a:r>
              <a:rPr lang="en-GB" dirty="0" smtClean="0">
                <a:latin typeface="CCW Cursive Writing 22" panose="03050602040000000000" pitchFamily="66" charset="0"/>
              </a:rPr>
              <a:t>’ or ‘</a:t>
            </a:r>
            <a:r>
              <a:rPr lang="en-GB" dirty="0" smtClean="0">
                <a:latin typeface="CCW Cursive Writing 22" panose="03050602040000000000" pitchFamily="66" charset="0"/>
              </a:rPr>
              <a:t>est</a:t>
            </a:r>
            <a:r>
              <a:rPr lang="en-GB" dirty="0" smtClean="0">
                <a:latin typeface="CCW Cursive Writing 22" panose="03050602040000000000" pitchFamily="66" charset="0"/>
              </a:rPr>
              <a:t>’ to these adjectives so that the sentence is correct. Think carefully about if the sentence is implying </a:t>
            </a:r>
            <a:r>
              <a:rPr lang="en-GB" dirty="0" smtClean="0">
                <a:solidFill>
                  <a:srgbClr val="FF0000"/>
                </a:solidFill>
                <a:latin typeface="CCW Cursive Writing 22" panose="03050602040000000000" pitchFamily="66" charset="0"/>
              </a:rPr>
              <a:t>more(</a:t>
            </a:r>
            <a:r>
              <a:rPr lang="en-GB" dirty="0" smtClean="0">
                <a:solidFill>
                  <a:srgbClr val="FF0000"/>
                </a:solidFill>
                <a:latin typeface="CCW Cursive Writing 22" panose="03050602040000000000" pitchFamily="66" charset="0"/>
              </a:rPr>
              <a:t>er</a:t>
            </a:r>
            <a:r>
              <a:rPr lang="en-GB" dirty="0" smtClean="0">
                <a:solidFill>
                  <a:srgbClr val="FF0000"/>
                </a:solidFill>
                <a:latin typeface="CCW Cursive Writing 22" panose="03050602040000000000" pitchFamily="66" charset="0"/>
              </a:rPr>
              <a:t>)</a:t>
            </a:r>
            <a:r>
              <a:rPr lang="en-GB" dirty="0" smtClean="0">
                <a:latin typeface="CCW Cursive Writing 22" panose="03050602040000000000" pitchFamily="66" charset="0"/>
              </a:rPr>
              <a:t> or </a:t>
            </a:r>
            <a:r>
              <a:rPr lang="en-GB" dirty="0" smtClean="0">
                <a:solidFill>
                  <a:srgbClr val="FF0000"/>
                </a:solidFill>
                <a:latin typeface="CCW Cursive Writing 22" panose="03050602040000000000" pitchFamily="66" charset="0"/>
              </a:rPr>
              <a:t>most(</a:t>
            </a:r>
            <a:r>
              <a:rPr lang="en-GB" dirty="0" smtClean="0">
                <a:solidFill>
                  <a:srgbClr val="FF0000"/>
                </a:solidFill>
                <a:latin typeface="CCW Cursive Writing 22" panose="03050602040000000000" pitchFamily="66" charset="0"/>
              </a:rPr>
              <a:t>est</a:t>
            </a:r>
            <a:r>
              <a:rPr lang="en-GB" dirty="0" smtClean="0">
                <a:solidFill>
                  <a:srgbClr val="FF0000"/>
                </a:solidFill>
                <a:latin typeface="CCW Cursive Writing 22" panose="03050602040000000000" pitchFamily="66" charset="0"/>
              </a:rPr>
              <a:t>)</a:t>
            </a:r>
            <a:r>
              <a:rPr lang="en-GB" dirty="0" smtClean="0">
                <a:latin typeface="CCW Cursive Writing 22" panose="03050602040000000000" pitchFamily="66" charset="0"/>
              </a:rPr>
              <a:t>.</a:t>
            </a: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A baby is small   than an adult.</a:t>
            </a:r>
          </a:p>
          <a:p>
            <a:endParaRPr lang="en-GB" sz="2400" dirty="0">
              <a:latin typeface="CCW Cursive Writing 22" panose="03050602040000000000" pitchFamily="66" charset="0"/>
            </a:endParaRPr>
          </a:p>
          <a:p>
            <a:r>
              <a:rPr lang="en-GB" sz="2400" dirty="0" smtClean="0">
                <a:latin typeface="CCW Cursive Writing 22" panose="03050602040000000000" pitchFamily="66" charset="0"/>
              </a:rPr>
              <a:t>Mount Everest is the tall______ mountain in the world.</a:t>
            </a:r>
          </a:p>
          <a:p>
            <a:endParaRPr lang="en-GB" sz="2400" dirty="0">
              <a:latin typeface="CCW Cursive Writing 22" panose="03050602040000000000" pitchFamily="66" charset="0"/>
            </a:endParaRPr>
          </a:p>
          <a:p>
            <a:r>
              <a:rPr lang="en-GB" sz="2400" dirty="0" smtClean="0">
                <a:latin typeface="CCW Cursive Writing 22" panose="03050602040000000000" pitchFamily="66" charset="0"/>
              </a:rPr>
              <a:t>The Arctic is the cold_____ place on Earth.</a:t>
            </a:r>
          </a:p>
          <a:p>
            <a:endParaRPr lang="en-GB" sz="2400" dirty="0">
              <a:latin typeface="CCW Cursive Writing 22" panose="03050602040000000000" pitchFamily="66" charset="0"/>
            </a:endParaRPr>
          </a:p>
          <a:p>
            <a:r>
              <a:rPr lang="en-GB" sz="2400" dirty="0" smtClean="0">
                <a:latin typeface="CCW Cursive Writing 22" panose="03050602040000000000" pitchFamily="66" charset="0"/>
              </a:rPr>
              <a:t>Chocolate is sweet_____ than potatoes.</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Birds can fly high_____ than insects.</a:t>
            </a:r>
          </a:p>
          <a:p>
            <a:endParaRPr lang="en-GB" sz="2400" dirty="0">
              <a:latin typeface="CCW Cursive Writing 22" panose="03050602040000000000" pitchFamily="66" charset="0"/>
            </a:endParaRPr>
          </a:p>
          <a:p>
            <a:r>
              <a:rPr lang="en-GB" sz="2400" dirty="0" smtClean="0">
                <a:latin typeface="CCW Cursive Writing 22" panose="03050602040000000000" pitchFamily="66" charset="0"/>
              </a:rPr>
              <a:t>Pearl class and Diamond class are the great______ classes of all!</a:t>
            </a:r>
            <a:endParaRPr lang="en-GB" sz="2400"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p:txBody>
      </p:sp>
      <p:sp>
        <p:nvSpPr>
          <p:cNvPr id="4" name="AutoShape 4" descr="Fall-tree - Autumn Clipart PNG Image | Transparent PNG Free Download on  SeekPNG"/>
          <p:cNvSpPr>
            <a:spLocks noChangeAspect="1" noChangeArrowheads="1"/>
          </p:cNvSpPr>
          <p:nvPr/>
        </p:nvSpPr>
        <p:spPr bwMode="auto">
          <a:xfrm>
            <a:off x="63500" y="-136525"/>
            <a:ext cx="1847850"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10" descr="Horn clipart beep, Horn beep Transparent FREE for download on  WebStockReview 2021"/>
          <p:cNvSpPr>
            <a:spLocks noChangeAspect="1" noChangeArrowheads="1"/>
          </p:cNvSpPr>
          <p:nvPr/>
        </p:nvSpPr>
        <p:spPr bwMode="auto">
          <a:xfrm>
            <a:off x="63500" y="-136525"/>
            <a:ext cx="1800225" cy="1876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12" descr="Horn clipart beep, Horn beep Transparent FREE for download on  WebStockReview 2021"/>
          <p:cNvSpPr>
            <a:spLocks noChangeAspect="1" noChangeArrowheads="1"/>
          </p:cNvSpPr>
          <p:nvPr/>
        </p:nvSpPr>
        <p:spPr bwMode="auto">
          <a:xfrm>
            <a:off x="215900" y="15875"/>
            <a:ext cx="1800225" cy="1876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590053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126" y="171450"/>
            <a:ext cx="3975100" cy="6494085"/>
          </a:xfrm>
          <a:prstGeom prst="rect">
            <a:avLst/>
          </a:prstGeom>
          <a:noFill/>
        </p:spPr>
        <p:txBody>
          <a:bodyPr wrap="square" rtlCol="0">
            <a:spAutoFit/>
          </a:bodyPr>
          <a:lstStyle/>
          <a:p>
            <a:r>
              <a:rPr lang="en-GB" sz="4000" dirty="0" smtClean="0">
                <a:latin typeface="CCW Cursive Writing 22" panose="03050602040000000000" pitchFamily="66" charset="0"/>
              </a:rPr>
              <a:t>ABC . ! ?</a:t>
            </a:r>
          </a:p>
          <a:p>
            <a:endParaRPr lang="en-GB" sz="4000" dirty="0" smtClean="0">
              <a:latin typeface="CCW Cursive Writing 22" panose="03050602040000000000" pitchFamily="66" charset="0"/>
            </a:endParaRPr>
          </a:p>
          <a:p>
            <a:r>
              <a:rPr lang="en-GB" sz="2400" dirty="0" smtClean="0">
                <a:latin typeface="CCW Cursive Writing 22" panose="03050602040000000000" pitchFamily="66" charset="0"/>
              </a:rPr>
              <a:t>Now make </a:t>
            </a:r>
          </a:p>
          <a:p>
            <a:r>
              <a:rPr lang="en-GB" sz="2400" dirty="0" smtClean="0">
                <a:latin typeface="CCW Cursive Writing 22" panose="03050602040000000000" pitchFamily="66" charset="0"/>
              </a:rPr>
              <a:t>Up your own sentence using the words from these pictures!</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That’s all for today. Well done!!</a:t>
            </a:r>
          </a:p>
          <a:p>
            <a:endParaRPr lang="en-GB" sz="3600" dirty="0" smtClean="0">
              <a:latin typeface="CCW Cursive Writing 22" panose="03050602040000000000" pitchFamily="66" charset="0"/>
            </a:endParaRPr>
          </a:p>
          <a:p>
            <a:endParaRPr lang="en-GB" sz="3200" dirty="0">
              <a:latin typeface="CCW Cursive Writing 22" panose="03050602040000000000" pitchFamily="66" charset="0"/>
            </a:endParaRPr>
          </a:p>
          <a:p>
            <a:endParaRPr lang="en-GB" sz="2800" dirty="0">
              <a:latin typeface="CCW Cursive Writing 22" panose="03050602040000000000" pitchFamily="66" charset="0"/>
            </a:endParaRP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657" y="1932029"/>
            <a:ext cx="4814075" cy="31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56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500" y="337964"/>
            <a:ext cx="10801350" cy="4893647"/>
          </a:xfrm>
          <a:prstGeom prst="rect">
            <a:avLst/>
          </a:prstGeom>
          <a:noFill/>
        </p:spPr>
        <p:txBody>
          <a:bodyPr wrap="square" rtlCol="0">
            <a:spAutoFit/>
          </a:bodyPr>
          <a:lstStyle/>
          <a:p>
            <a:r>
              <a:rPr lang="en-GB" sz="3600" dirty="0" smtClean="0">
                <a:latin typeface="CCW Cursive Writing 22" panose="03050602040000000000" pitchFamily="66" charset="0"/>
              </a:rPr>
              <a:t>Wednesday</a:t>
            </a:r>
            <a:r>
              <a:rPr lang="en-GB" sz="3600" dirty="0" smtClean="0">
                <a:latin typeface="CCW Cursive Writing 22" panose="03050602040000000000" pitchFamily="66" charset="0"/>
              </a:rPr>
              <a:t> 24</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February </a:t>
            </a:r>
            <a:endParaRPr lang="en-GB" sz="3600" dirty="0" smtClean="0">
              <a:latin typeface="CCW Cursive Writing 22" panose="03050602040000000000" pitchFamily="66" charset="0"/>
            </a:endParaRPr>
          </a:p>
          <a:p>
            <a:endParaRPr lang="en-GB" sz="3600" dirty="0">
              <a:latin typeface="CCW Cursive Writing 22" panose="03050602040000000000" pitchFamily="66" charset="0"/>
            </a:endParaRPr>
          </a:p>
          <a:p>
            <a:pPr algn="ctr"/>
            <a:r>
              <a:rPr lang="en-GB" sz="2400" dirty="0" smtClean="0">
                <a:latin typeface="CCW Cursive Writing 22" panose="03050602040000000000" pitchFamily="66" charset="0"/>
              </a:rPr>
              <a:t>Hello everyone! </a:t>
            </a:r>
            <a:r>
              <a:rPr lang="en-GB" sz="2400" dirty="0" smtClean="0">
                <a:latin typeface="CCW Cursive Writing 22" panose="03050602040000000000" pitchFamily="66" charset="0"/>
              </a:rPr>
              <a:t>Let’s revise some more plurals. </a:t>
            </a:r>
            <a:r>
              <a:rPr lang="en-GB" sz="2400" dirty="0" smtClean="0">
                <a:latin typeface="CCW Cursive Writing 22" panose="03050602040000000000" pitchFamily="66" charset="0"/>
              </a:rPr>
              <a:t>Sometimes if a noun ends in a </a:t>
            </a:r>
          </a:p>
          <a:p>
            <a:pPr algn="ctr"/>
            <a:r>
              <a:rPr lang="en-GB" sz="2400" dirty="0">
                <a:solidFill>
                  <a:srgbClr val="FF0000"/>
                </a:solidFill>
                <a:latin typeface="CCW Cursive Writing 22" panose="03050602040000000000" pitchFamily="66" charset="0"/>
              </a:rPr>
              <a:t>s</a:t>
            </a:r>
            <a:r>
              <a:rPr lang="en-GB" sz="2400" dirty="0" smtClean="0">
                <a:solidFill>
                  <a:srgbClr val="FF0000"/>
                </a:solidFill>
                <a:latin typeface="CCW Cursive Writing 22" panose="03050602040000000000" pitchFamily="66" charset="0"/>
              </a:rPr>
              <a:t>    </a:t>
            </a:r>
            <a:r>
              <a:rPr lang="en-GB" sz="2400" dirty="0" smtClean="0">
                <a:solidFill>
                  <a:srgbClr val="FF0000"/>
                </a:solidFill>
                <a:latin typeface="CCW Cursive Writing 22" panose="03050602040000000000" pitchFamily="66" charset="0"/>
              </a:rPr>
              <a:t>ss</a:t>
            </a:r>
            <a:r>
              <a:rPr lang="en-GB" sz="2400" dirty="0" smtClean="0">
                <a:solidFill>
                  <a:srgbClr val="FF0000"/>
                </a:solidFill>
                <a:latin typeface="CCW Cursive Writing 22" panose="03050602040000000000" pitchFamily="66" charset="0"/>
              </a:rPr>
              <a:t>   x   </a:t>
            </a:r>
            <a:r>
              <a:rPr lang="en-GB" sz="2400" dirty="0" smtClean="0">
                <a:solidFill>
                  <a:srgbClr val="FF0000"/>
                </a:solidFill>
                <a:latin typeface="CCW Cursive Writing 22" panose="03050602040000000000" pitchFamily="66" charset="0"/>
              </a:rPr>
              <a:t>ch</a:t>
            </a:r>
            <a:r>
              <a:rPr lang="en-GB" sz="2400" dirty="0" smtClean="0">
                <a:solidFill>
                  <a:srgbClr val="FF0000"/>
                </a:solidFill>
                <a:latin typeface="CCW Cursive Writing 22" panose="03050602040000000000" pitchFamily="66" charset="0"/>
              </a:rPr>
              <a:t>   </a:t>
            </a:r>
            <a:r>
              <a:rPr lang="en-GB" sz="2400" dirty="0" smtClean="0">
                <a:solidFill>
                  <a:srgbClr val="FF0000"/>
                </a:solidFill>
                <a:latin typeface="CCW Cursive Writing 22" panose="03050602040000000000" pitchFamily="66" charset="0"/>
              </a:rPr>
              <a:t>sh</a:t>
            </a:r>
            <a:r>
              <a:rPr lang="en-GB" sz="2400" dirty="0" smtClean="0">
                <a:solidFill>
                  <a:srgbClr val="FF0000"/>
                </a:solidFill>
                <a:latin typeface="CCW Cursive Writing 22" panose="03050602040000000000" pitchFamily="66" charset="0"/>
              </a:rPr>
              <a:t>   z    </a:t>
            </a:r>
            <a:r>
              <a:rPr lang="en-GB" sz="2400" dirty="0" smtClean="0">
                <a:solidFill>
                  <a:srgbClr val="FF0000"/>
                </a:solidFill>
                <a:latin typeface="CCW Cursive Writing 22" panose="03050602040000000000" pitchFamily="66" charset="0"/>
              </a:rPr>
              <a:t>zz</a:t>
            </a:r>
            <a:r>
              <a:rPr lang="en-GB" sz="2400" dirty="0" smtClean="0">
                <a:solidFill>
                  <a:srgbClr val="FF0000"/>
                </a:solidFill>
                <a:latin typeface="CCW Cursive Writing 22" panose="03050602040000000000" pitchFamily="66" charset="0"/>
              </a:rPr>
              <a:t> </a:t>
            </a:r>
          </a:p>
          <a:p>
            <a:endParaRPr lang="en-GB" sz="2400" dirty="0">
              <a:latin typeface="CCW Cursive Writing 22" panose="03050602040000000000" pitchFamily="66" charset="0"/>
            </a:endParaRPr>
          </a:p>
          <a:p>
            <a:pPr algn="ctr"/>
            <a:r>
              <a:rPr lang="en-GB" sz="2400" dirty="0" smtClean="0">
                <a:latin typeface="CCW Cursive Writing 22" panose="03050602040000000000" pitchFamily="66" charset="0"/>
              </a:rPr>
              <a:t>Then we need to add ‘</a:t>
            </a:r>
            <a:r>
              <a:rPr lang="en-GB" sz="2400" dirty="0" smtClean="0">
                <a:latin typeface="CCW Cursive Writing 22" panose="03050602040000000000" pitchFamily="66" charset="0"/>
              </a:rPr>
              <a:t>es</a:t>
            </a:r>
            <a:r>
              <a:rPr lang="en-GB" sz="2400" dirty="0" smtClean="0">
                <a:latin typeface="CCW Cursive Writing 22" panose="03050602040000000000" pitchFamily="66" charset="0"/>
              </a:rPr>
              <a:t>’ to make </a:t>
            </a:r>
            <a:r>
              <a:rPr lang="en-GB" sz="2400" dirty="0">
                <a:latin typeface="CCW Cursive Writing 22" panose="03050602040000000000" pitchFamily="66" charset="0"/>
              </a:rPr>
              <a:t>the </a:t>
            </a:r>
            <a:r>
              <a:rPr lang="en-GB" sz="2400" dirty="0" smtClean="0">
                <a:latin typeface="CCW Cursive Writing 22" panose="03050602040000000000" pitchFamily="66" charset="0"/>
              </a:rPr>
              <a:t>plural e.g</a:t>
            </a:r>
            <a:r>
              <a:rPr lang="en-GB" sz="2400" dirty="0">
                <a:latin typeface="CCW Cursive Writing 22" panose="03050602040000000000" pitchFamily="66" charset="0"/>
              </a:rPr>
              <a:t>. </a:t>
            </a:r>
            <a:r>
              <a:rPr lang="en-GB" sz="2400" dirty="0" smtClean="0">
                <a:solidFill>
                  <a:srgbClr val="FF0000"/>
                </a:solidFill>
                <a:latin typeface="CCW Cursive Writing 22" panose="03050602040000000000" pitchFamily="66" charset="0"/>
              </a:rPr>
              <a:t>glass </a:t>
            </a:r>
            <a:r>
              <a:rPr lang="en-GB" sz="2400" dirty="0">
                <a:solidFill>
                  <a:srgbClr val="FF0000"/>
                </a:solidFill>
                <a:latin typeface="CCW Cursive Writing 22" panose="03050602040000000000" pitchFamily="66" charset="0"/>
              </a:rPr>
              <a:t>--</a:t>
            </a:r>
            <a:r>
              <a:rPr lang="en-GB" sz="2400" dirty="0">
                <a:solidFill>
                  <a:srgbClr val="FF0000"/>
                </a:solidFill>
                <a:latin typeface="CCW Cursive Writing 22" panose="03050602040000000000" pitchFamily="66" charset="0"/>
                <a:sym typeface="Wingdings" panose="05000000000000000000" pitchFamily="2" charset="2"/>
              </a:rPr>
              <a:t> </a:t>
            </a:r>
            <a:r>
              <a:rPr lang="en-GB" sz="2400" dirty="0" smtClean="0">
                <a:solidFill>
                  <a:srgbClr val="FF0000"/>
                </a:solidFill>
                <a:latin typeface="CCW Cursive Writing 22" panose="03050602040000000000" pitchFamily="66" charset="0"/>
                <a:sym typeface="Wingdings" panose="05000000000000000000" pitchFamily="2" charset="2"/>
              </a:rPr>
              <a:t>glasses</a:t>
            </a:r>
            <a:r>
              <a:rPr lang="en-GB" sz="2400" dirty="0" smtClean="0">
                <a:latin typeface="CCW Cursive Writing 22" panose="03050602040000000000" pitchFamily="66" charset="0"/>
                <a:sym typeface="Wingdings" panose="05000000000000000000" pitchFamily="2" charset="2"/>
              </a:rPr>
              <a:t>. </a:t>
            </a:r>
            <a:r>
              <a:rPr lang="en-GB" sz="2400" dirty="0">
                <a:latin typeface="CCW Cursive Writing 22" panose="03050602040000000000" pitchFamily="66" charset="0"/>
              </a:rPr>
              <a:t>Can you write a list of nouns that are plurals spelt by adding </a:t>
            </a:r>
            <a:r>
              <a:rPr lang="en-GB" sz="2400" dirty="0" smtClean="0">
                <a:latin typeface="CCW Cursive Writing 22" panose="03050602040000000000" pitchFamily="66" charset="0"/>
              </a:rPr>
              <a:t>‘</a:t>
            </a:r>
            <a:r>
              <a:rPr lang="en-GB" sz="2400" dirty="0" smtClean="0">
                <a:latin typeface="CCW Cursive Writing 22" panose="03050602040000000000" pitchFamily="66" charset="0"/>
              </a:rPr>
              <a:t>es</a:t>
            </a:r>
            <a:r>
              <a:rPr lang="en-GB" sz="2400" dirty="0">
                <a:latin typeface="CCW Cursive Writing 22" panose="03050602040000000000" pitchFamily="66" charset="0"/>
              </a:rPr>
              <a:t>’?</a:t>
            </a:r>
          </a:p>
          <a:p>
            <a:r>
              <a:rPr lang="en-GB" sz="2400" dirty="0" smtClean="0">
                <a:latin typeface="CCW Cursive Writing 22" panose="03050602040000000000" pitchFamily="66" charset="0"/>
              </a:rPr>
              <a:t>    </a:t>
            </a:r>
          </a:p>
          <a:p>
            <a:endParaRPr lang="en-GB" sz="2400" dirty="0">
              <a:solidFill>
                <a:srgbClr val="FF0000"/>
              </a:solidFill>
              <a:latin typeface="CCW Cursive Writing 22" panose="0305060204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72" y="4398538"/>
            <a:ext cx="1914839" cy="20621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13" y="4398538"/>
            <a:ext cx="2299137" cy="1825785"/>
          </a:xfrm>
          <a:prstGeom prst="rect">
            <a:avLst/>
          </a:prstGeom>
        </p:spPr>
      </p:pic>
    </p:spTree>
    <p:extLst>
      <p:ext uri="{BB962C8B-B14F-4D97-AF65-F5344CB8AC3E}">
        <p14:creationId xmlns:p14="http://schemas.microsoft.com/office/powerpoint/2010/main" val="306362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2449" y="1060450"/>
            <a:ext cx="9991725" cy="3785652"/>
          </a:xfrm>
          <a:prstGeom prst="rect">
            <a:avLst/>
          </a:prstGeom>
          <a:noFill/>
        </p:spPr>
        <p:txBody>
          <a:bodyPr wrap="square" rtlCol="0">
            <a:spAutoFit/>
          </a:bodyPr>
          <a:lstStyle/>
          <a:p>
            <a:r>
              <a:rPr lang="en-GB" sz="2400" dirty="0" smtClean="0">
                <a:latin typeface="CCW Cursive Writing 22" panose="03050602040000000000" pitchFamily="66" charset="0"/>
              </a:rPr>
              <a:t>Now have a go at practising this weeks CEW. Remember there are </a:t>
            </a:r>
            <a:r>
              <a:rPr lang="en-GB" sz="2400" dirty="0" smtClean="0">
                <a:latin typeface="CCW Cursive Writing 22" panose="03050602040000000000" pitchFamily="66" charset="0"/>
              </a:rPr>
              <a:t>4 </a:t>
            </a:r>
            <a:r>
              <a:rPr lang="en-GB" sz="2400" dirty="0" smtClean="0">
                <a:latin typeface="CCW Cursive Writing 22" panose="03050602040000000000" pitchFamily="66" charset="0"/>
              </a:rPr>
              <a:t>of them (or practise your super spellings).</a:t>
            </a:r>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Go back to slide 3 to check.</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p:txBody>
      </p:sp>
      <p:pic>
        <p:nvPicPr>
          <p:cNvPr id="3076" name="Picture 4" descr="Check Clipart Images, Stock Photos &amp; Vectors | Shutterstoc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082" y="3320877"/>
            <a:ext cx="2245712" cy="324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76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5546" y="179195"/>
            <a:ext cx="10163175" cy="4278094"/>
          </a:xfrm>
          <a:prstGeom prst="rect">
            <a:avLst/>
          </a:prstGeom>
          <a:noFill/>
        </p:spPr>
        <p:txBody>
          <a:bodyPr wrap="square" rtlCol="0">
            <a:spAutoFit/>
          </a:bodyPr>
          <a:lstStyle/>
          <a:p>
            <a:endParaRPr lang="en-GB" sz="2000" dirty="0">
              <a:solidFill>
                <a:srgbClr val="FF0000"/>
              </a:solidFill>
              <a:latin typeface="CCW Cursive Writing 22" panose="03050602040000000000" pitchFamily="66" charset="0"/>
            </a:endParaRPr>
          </a:p>
          <a:p>
            <a:pPr algn="ctr"/>
            <a:r>
              <a:rPr lang="en-GB" sz="2800" dirty="0" smtClean="0">
                <a:latin typeface="CCW Cursive Writing 22" panose="03050602040000000000" pitchFamily="66" charset="0"/>
              </a:rPr>
              <a:t>Today we will be practising adding the suffixes ‘</a:t>
            </a:r>
            <a:r>
              <a:rPr lang="en-GB" sz="2800" dirty="0" smtClean="0">
                <a:latin typeface="CCW Cursive Writing 22" panose="03050602040000000000" pitchFamily="66" charset="0"/>
              </a:rPr>
              <a:t>er</a:t>
            </a:r>
            <a:r>
              <a:rPr lang="en-GB" sz="2800" dirty="0" smtClean="0">
                <a:latin typeface="CCW Cursive Writing 22" panose="03050602040000000000" pitchFamily="66" charset="0"/>
              </a:rPr>
              <a:t>’ and ‘</a:t>
            </a:r>
            <a:r>
              <a:rPr lang="en-GB" sz="2800" dirty="0" smtClean="0">
                <a:latin typeface="CCW Cursive Writing 22" panose="03050602040000000000" pitchFamily="66" charset="0"/>
              </a:rPr>
              <a:t>est</a:t>
            </a:r>
            <a:r>
              <a:rPr lang="en-GB" sz="2800" dirty="0" smtClean="0">
                <a:latin typeface="CCW Cursive Writing 22" panose="03050602040000000000" pitchFamily="66" charset="0"/>
              </a:rPr>
              <a:t>’ where there is </a:t>
            </a:r>
            <a:r>
              <a:rPr lang="en-GB" sz="2800" dirty="0" smtClean="0">
                <a:solidFill>
                  <a:srgbClr val="FF0000"/>
                </a:solidFill>
                <a:latin typeface="CCW Cursive Writing 22" panose="03050602040000000000" pitchFamily="66" charset="0"/>
              </a:rPr>
              <a:t>no change </a:t>
            </a:r>
            <a:r>
              <a:rPr lang="en-GB" sz="2800" dirty="0" smtClean="0">
                <a:latin typeface="CCW Cursive Writing 22" panose="03050602040000000000" pitchFamily="66" charset="0"/>
              </a:rPr>
              <a:t>to the </a:t>
            </a:r>
            <a:r>
              <a:rPr lang="en-GB" sz="2800" dirty="0" smtClean="0">
                <a:solidFill>
                  <a:srgbClr val="FF0000"/>
                </a:solidFill>
                <a:latin typeface="CCW Cursive Writing 22" panose="03050602040000000000" pitchFamily="66" charset="0"/>
              </a:rPr>
              <a:t>route word</a:t>
            </a:r>
            <a:r>
              <a:rPr lang="en-GB" sz="2800" dirty="0" smtClean="0">
                <a:latin typeface="CCW Cursive Writing 22" panose="03050602040000000000" pitchFamily="66" charset="0"/>
              </a:rPr>
              <a:t>. The main body of the words stays the same and we simply add the suffix to make the new word. </a:t>
            </a:r>
          </a:p>
          <a:p>
            <a:pPr algn="ctr"/>
            <a:endParaRPr lang="en-GB" sz="2800" dirty="0">
              <a:latin typeface="CCW Cursive Writing 22" panose="03050602040000000000" pitchFamily="66" charset="0"/>
            </a:endParaRPr>
          </a:p>
          <a:p>
            <a:pPr algn="ctr"/>
            <a:r>
              <a:rPr lang="en-GB" sz="2800" dirty="0" smtClean="0">
                <a:latin typeface="CCW Cursive Writing 22" panose="03050602040000000000" pitchFamily="66" charset="0"/>
              </a:rPr>
              <a:t>e.g. bright -</a:t>
            </a:r>
            <a:r>
              <a:rPr lang="en-GB" sz="2800" dirty="0" smtClean="0">
                <a:latin typeface="CCW Cursive Writing 22" panose="03050602040000000000" pitchFamily="66" charset="0"/>
                <a:sym typeface="Wingdings" panose="05000000000000000000" pitchFamily="2" charset="2"/>
              </a:rPr>
              <a:t> brighter - brightest </a:t>
            </a:r>
            <a:endParaRPr lang="en-GB" sz="2800" dirty="0" smtClean="0">
              <a:latin typeface="CCW Cursive Writing 22" panose="03050602040000000000" pitchFamily="66" charset="0"/>
            </a:endParaRPr>
          </a:p>
          <a:p>
            <a:pPr algn="ctr"/>
            <a:endParaRPr lang="en-GB" sz="2800" dirty="0" smtClean="0">
              <a:latin typeface="CCW Cursive Writing 22" panose="03050602040000000000"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186" y="4236225"/>
            <a:ext cx="4267930" cy="2400711"/>
          </a:xfrm>
          <a:prstGeom prst="rect">
            <a:avLst/>
          </a:prstGeom>
        </p:spPr>
      </p:pic>
    </p:spTree>
    <p:extLst>
      <p:ext uri="{BB962C8B-B14F-4D97-AF65-F5344CB8AC3E}">
        <p14:creationId xmlns:p14="http://schemas.microsoft.com/office/powerpoint/2010/main" val="1577768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897</Words>
  <Application>Microsoft Office PowerPoint</Application>
  <PresentationFormat>Widescreen</PresentationFormat>
  <Paragraphs>143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CCW Cursive Writing 22</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Perryfields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Etheridge</dc:creator>
  <cp:lastModifiedBy>Rosie Newland</cp:lastModifiedBy>
  <cp:revision>66</cp:revision>
  <dcterms:created xsi:type="dcterms:W3CDTF">2021-01-02T12:02:29Z</dcterms:created>
  <dcterms:modified xsi:type="dcterms:W3CDTF">2021-02-11T12:29:06Z</dcterms:modified>
</cp:coreProperties>
</file>