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28" r:id="rId1"/>
  </p:sldMasterIdLst>
  <p:notesMasterIdLst>
    <p:notesMasterId r:id="rId20"/>
  </p:notesMasterIdLst>
  <p:handoutMasterIdLst>
    <p:handoutMasterId r:id="rId21"/>
  </p:handoutMasterIdLst>
  <p:sldIdLst>
    <p:sldId id="287" r:id="rId2"/>
    <p:sldId id="264" r:id="rId3"/>
    <p:sldId id="288" r:id="rId4"/>
    <p:sldId id="291" r:id="rId5"/>
    <p:sldId id="292" r:id="rId6"/>
    <p:sldId id="275" r:id="rId7"/>
    <p:sldId id="276" r:id="rId8"/>
    <p:sldId id="277" r:id="rId9"/>
    <p:sldId id="278" r:id="rId10"/>
    <p:sldId id="279" r:id="rId11"/>
    <p:sldId id="280" r:id="rId12"/>
    <p:sldId id="281" r:id="rId13"/>
    <p:sldId id="282" r:id="rId14"/>
    <p:sldId id="284" r:id="rId15"/>
    <p:sldId id="290" r:id="rId16"/>
    <p:sldId id="289" r:id="rId17"/>
    <p:sldId id="294" r:id="rId18"/>
    <p:sldId id="285" r:id="rId19"/>
  </p:sldIdLst>
  <p:sldSz cx="9144000" cy="6858000" type="screen4x3"/>
  <p:notesSz cx="6858000" cy="9144000"/>
  <p:embeddedFontLst>
    <p:embeddedFont>
      <p:font typeface="Twinkl" panose="020B0604020202020204" charset="0"/>
      <p:regular r:id="rId22"/>
      <p:bold r:id="rId23"/>
    </p:embeddedFont>
    <p:embeddedFont>
      <p:font typeface="Calibri" panose="020F0502020204030204" pitchFamily="34" charset="0"/>
      <p:regular r:id="rId24"/>
      <p:bold r:id="rId25"/>
      <p:italic r:id="rId26"/>
      <p:boldItalic r:id="rId27"/>
    </p:embeddedFont>
    <p:embeddedFont>
      <p:font typeface="Garamond" panose="02020404030301010803" pitchFamily="18" charset="0"/>
      <p:regular r:id="rId28"/>
      <p:bold r:id="rId29"/>
      <p:italic r:id="rId3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0A2A"/>
    <a:srgbClr val="E51E21"/>
    <a:srgbClr val="25B7BC"/>
    <a:srgbClr val="85BD33"/>
    <a:srgbClr val="7868AC"/>
    <a:srgbClr val="F08215"/>
    <a:srgbClr val="47B1E5"/>
    <a:srgbClr val="EA516C"/>
    <a:srgbClr val="DE1E5A"/>
    <a:srgbClr val="CC47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115" d="100"/>
          <a:sy n="115" d="100"/>
        </p:scale>
        <p:origin x="1476" y="96"/>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handoutMaster" Target="handoutMasters/handoutMaster1.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08/02/2021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08/02/2021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8" name="Group 17"/>
          <p:cNvGrpSpPr/>
          <p:nvPr/>
        </p:nvGrpSpPr>
        <p:grpSpPr>
          <a:xfrm>
            <a:off x="0" y="0"/>
            <a:ext cx="9144677" cy="6858000"/>
            <a:chOff x="0" y="0"/>
            <a:chExt cx="9144677" cy="6858000"/>
          </a:xfrm>
        </p:grpSpPr>
        <p:pic>
          <p:nvPicPr>
            <p:cNvPr id="8" name="Picture 7" descr="S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0" y="3128434"/>
              <a:ext cx="1664208" cy="612648"/>
            </a:xfrm>
            <a:prstGeom prst="rect">
              <a:avLst/>
            </a:prstGeom>
          </p:spPr>
        </p:pic>
        <p:pic>
          <p:nvPicPr>
            <p:cNvPr id="13" name="Picture 12"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7480469" y="3128434"/>
              <a:ext cx="1664208" cy="612648"/>
            </a:xfrm>
            <a:prstGeom prst="rect">
              <a:avLst/>
            </a:prstGeom>
          </p:spPr>
        </p:pic>
      </p:grpSp>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065417" y="5054602"/>
            <a:ext cx="673276" cy="279400"/>
          </a:xfrm>
        </p:spPr>
        <p:txBody>
          <a:bodyPr/>
          <a:lstStyle/>
          <a:p>
            <a:fld id="{361D8292-7A5A-44EB-ADEC-AA767D00200F}" type="datetimeFigureOut">
              <a:rPr lang="en-US" smtClean="0"/>
              <a:t>2/8/2021</a:t>
            </a:fld>
            <a:endParaRPr lang="en-US" dirty="0"/>
          </a:p>
        </p:txBody>
      </p:sp>
      <p:sp>
        <p:nvSpPr>
          <p:cNvPr id="5" name="Footer Placeholder 4"/>
          <p:cNvSpPr>
            <a:spLocks noGrp="1"/>
          </p:cNvSpPr>
          <p:nvPr>
            <p:ph type="ftr" sz="quarter" idx="11"/>
          </p:nvPr>
        </p:nvSpPr>
        <p:spPr>
          <a:xfrm>
            <a:off x="1921934" y="5054602"/>
            <a:ext cx="4064860" cy="279400"/>
          </a:xfrm>
        </p:spPr>
        <p:txBody>
          <a:bodyPr/>
          <a:lstStyle/>
          <a:p>
            <a:endParaRPr lang="en-US" dirty="0"/>
          </a:p>
        </p:txBody>
      </p:sp>
      <p:sp>
        <p:nvSpPr>
          <p:cNvPr id="6" name="Slide Number Placeholder 5"/>
          <p:cNvSpPr>
            <a:spLocks noGrp="1"/>
          </p:cNvSpPr>
          <p:nvPr>
            <p:ph type="sldNum" sz="quarter" idx="12"/>
          </p:nvPr>
        </p:nvSpPr>
        <p:spPr>
          <a:xfrm>
            <a:off x="6817317" y="5054602"/>
            <a:ext cx="413483" cy="279400"/>
          </a:xfrm>
        </p:spPr>
        <p:txBody>
          <a:bodyPr/>
          <a:lstStyle/>
          <a:p>
            <a:fld id="{4FAB73BC-B049-4115-A692-8D63A059BFB8}" type="slidenum">
              <a:rPr lang="en-US" smtClean="0"/>
              <a:pPr/>
              <a:t>‹#›</a:t>
            </a:fld>
            <a:endParaRPr lang="en-US" dirty="0"/>
          </a:p>
        </p:txBody>
      </p:sp>
      <p:cxnSp>
        <p:nvCxnSpPr>
          <p:cNvPr id="15" name="Straight Connector 14"/>
          <p:cNvCxnSpPr/>
          <p:nvPr/>
        </p:nvCxnSpPr>
        <p:spPr>
          <a:xfrm>
            <a:off x="2019825"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317858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9D66BB5-FA43-4133-A57F-33DEFA0D4249}" type="datetimeFigureOut">
              <a:rPr lang="en-US" smtClean="0"/>
              <a:t>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093555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9D66BB5-FA43-4133-A57F-33DEFA0D4249}" type="datetimeFigureOut">
              <a:rPr lang="en-US" smtClean="0"/>
              <a:t>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15" name="Straight Connector 14"/>
          <p:cNvCxnSpPr/>
          <p:nvPr/>
        </p:nvCxnSpPr>
        <p:spPr>
          <a:xfrm>
            <a:off x="1278465"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5905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9D66BB5-FA43-4133-A57F-33DEFA0D4249}" type="datetimeFigureOut">
              <a:rPr lang="en-US" smtClean="0"/>
              <a:t>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845046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9D66BB5-FA43-4133-A57F-33DEFA0D4249}" type="datetimeFigureOut">
              <a:rPr lang="en-US" smtClean="0"/>
              <a:t>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290422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8"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9D66BB5-FA43-4133-A57F-33DEFA0D4249}" type="datetimeFigureOut">
              <a:rPr lang="en-US" smtClean="0"/>
              <a:t>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25388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en-US"/>
              <a:t>Click to edit Master title style</a:t>
            </a:r>
            <a:endParaRPr lang="en-US" dirty="0"/>
          </a:p>
        </p:txBody>
      </p:sp>
      <p:sp>
        <p:nvSpPr>
          <p:cNvPr id="14"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9D66BB5-FA43-4133-A57F-33DEFA0D4249}" type="datetimeFigureOut">
              <a:rPr lang="en-US" smtClean="0"/>
              <a:t>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15" name="Straight Connector 14"/>
          <p:cNvCxnSpPr/>
          <p:nvPr/>
        </p:nvCxnSpPr>
        <p:spPr>
          <a:xfrm>
            <a:off x="1278469"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648526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E1D73B-AC12-4256-9E12-E45AB393862B}" type="datetimeFigureOut">
              <a:rPr lang="en-US" smtClean="0"/>
              <a:t>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887872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D1E8A7-06A9-4796-98A4-479CF7079753}" type="datetimeFigureOut">
              <a:rPr lang="en-US" smtClean="0"/>
              <a:t>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14" name="Straight Connector 13"/>
          <p:cNvCxnSpPr/>
          <p:nvPr/>
        </p:nvCxnSpPr>
        <p:spPr>
          <a:xfrm>
            <a:off x="6245512" y="906873"/>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618433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9539443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ADEACD-722F-4835-8C36-350D1156C46F}" type="datetimeFigureOut">
              <a:rPr lang="en-US" smtClean="0"/>
              <a:t>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6309840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C829D4D-0BFC-4907-B876-8D0F29D25B8B}" type="datetimeFigureOut">
              <a:rPr lang="en-US" smtClean="0"/>
              <a:t>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31" name="Straight Connector 30"/>
          <p:cNvCxnSpPr/>
          <p:nvPr/>
        </p:nvCxnSpPr>
        <p:spPr>
          <a:xfrm>
            <a:off x="1278466"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97854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15337"/>
            <a:ext cx="6798734" cy="130386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176866" y="2487168"/>
            <a:ext cx="3337560" cy="344728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D4F713-3024-4B60-8C85-AB19FBDEA5C9}" type="datetimeFigureOut">
              <a:rPr lang="en-US" smtClean="0"/>
              <a:t>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937322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76868" y="3243263"/>
            <a:ext cx="3337560" cy="270662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1832" y="3243263"/>
            <a:ext cx="3337560" cy="270662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D370D8C-FEE3-44E4-9FC3-58ECB605B60D}" type="datetimeFigureOut">
              <a:rPr lang="en-US" smtClean="0"/>
              <a:t>2/8/2021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81834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A7AFF06-CDBB-4575-A3CF-D3C40F356B44}" type="datetimeFigureOut">
              <a:rPr lang="en-US" smtClean="0"/>
              <a:t>2/8/2021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9714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9B23BA-8BFA-4D1F-A6AD-B650E27402E6}" type="datetimeFigureOut">
              <a:rPr lang="en-US" smtClean="0"/>
              <a:t>2/8/2021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450942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5F43E8C-8E71-4ACB-A6F3-3C86F80AFB02}" type="datetimeFigureOut">
              <a:rPr lang="en-US" smtClean="0"/>
              <a:t>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4988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5ABCC35-AE37-4B74-AFDC-2B5B2D807A04}" type="datetimeFigureOut">
              <a:rPr lang="en-US" smtClean="0"/>
              <a:t>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1033976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9152467" cy="6858000"/>
            <a:chOff x="0" y="0"/>
            <a:chExt cx="9152467" cy="6858000"/>
          </a:xfrm>
        </p:grpSpPr>
        <p:pic>
          <p:nvPicPr>
            <p:cNvPr id="8" name="Picture 7" descr="SD-PanelContent.pn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3">
              <a:extLst>
                <a:ext uri="{28A0092B-C50C-407E-A947-70E740481C1C}">
                  <a14:useLocalDpi xmlns:a14="http://schemas.microsoft.com/office/drawing/2010/main" val="0"/>
                </a:ext>
              </a:extLst>
            </a:blip>
            <a:srcRect l="1" r="14240"/>
            <a:stretch/>
          </p:blipFill>
          <p:spPr>
            <a:xfrm>
              <a:off x="0" y="3128434"/>
              <a:ext cx="685800" cy="606425"/>
            </a:xfrm>
            <a:prstGeom prst="rect">
              <a:avLst/>
            </a:prstGeom>
          </p:spPr>
        </p:pic>
        <p:pic>
          <p:nvPicPr>
            <p:cNvPr id="11" name="Picture 10" descr="HDRibbonContent-UniformTrim.png"/>
            <p:cNvPicPr>
              <a:picLocks noChangeAspect="1"/>
            </p:cNvPicPr>
            <p:nvPr/>
          </p:nvPicPr>
          <p:blipFill rotWithShape="1">
            <a:blip r:embed="rId23">
              <a:extLst>
                <a:ext uri="{28A0092B-C50C-407E-A947-70E740481C1C}">
                  <a14:useLocalDpi xmlns:a14="http://schemas.microsoft.com/office/drawing/2010/main" val="0"/>
                </a:ext>
              </a:extLst>
            </a:blip>
            <a:srcRect l="1" r="14240"/>
            <a:stretch/>
          </p:blipFill>
          <p:spPr>
            <a:xfrm>
              <a:off x="8466667" y="3128434"/>
              <a:ext cx="685800" cy="606425"/>
            </a:xfrm>
            <a:prstGeom prst="rect">
              <a:avLst/>
            </a:prstGeom>
          </p:spPr>
        </p:pic>
      </p:grpSp>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9D66BB5-FA43-4133-A57F-33DEFA0D4249}" type="datetimeFigureOut">
              <a:rPr lang="en-US" smtClean="0"/>
              <a:t>2/8/2021</a:t>
            </a:fld>
            <a:endParaRPr lang="en-US" dirty="0"/>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87368982"/>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7" r:id="rId18"/>
    <p:sldLayoutId id="2147483667" r:id="rId19"/>
    <p:sldLayoutId id="2147483663" r:id="rId20"/>
  </p:sldLayoutIdLst>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8.xml"/><Relationship Id="rId1" Type="http://schemas.openxmlformats.org/officeDocument/2006/relationships/video" Target="https://www.youtube.com/embed/-nMUbHuffO8" TargetMode="External"/><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8.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39.png"/><Relationship Id="rId1" Type="http://schemas.openxmlformats.org/officeDocument/2006/relationships/slideLayout" Target="../slideLayouts/slideLayout18.xml"/><Relationship Id="rId6" Type="http://schemas.openxmlformats.org/officeDocument/2006/relationships/image" Target="../media/image8.png"/><Relationship Id="rId5" Type="http://schemas.openxmlformats.org/officeDocument/2006/relationships/image" Target="../media/image43.sv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hyperlink" Target="http://www.childnet.com/" TargetMode="External"/><Relationship Id="rId2" Type="http://schemas.openxmlformats.org/officeDocument/2006/relationships/hyperlink" Target="https://www.thinkuknow.co.uk/" TargetMode="External"/><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8.xml"/><Relationship Id="rId5" Type="http://schemas.openxmlformats.org/officeDocument/2006/relationships/image" Target="../media/image8.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png"/><Relationship Id="rId2" Type="http://schemas.openxmlformats.org/officeDocument/2006/relationships/image" Target="../media/image13.png"/><Relationship Id="rId16" Type="http://schemas.openxmlformats.org/officeDocument/2006/relationships/image" Target="../media/image27.png"/><Relationship Id="rId1" Type="http://schemas.openxmlformats.org/officeDocument/2006/relationships/slideLayout" Target="../slideLayouts/slideLayout18.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3.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862AE-ABFB-4419-9AB0-5EF05A4410BE}"/>
              </a:ext>
            </a:extLst>
          </p:cNvPr>
          <p:cNvSpPr>
            <a:spLocks noGrp="1"/>
          </p:cNvSpPr>
          <p:nvPr>
            <p:ph type="title"/>
          </p:nvPr>
        </p:nvSpPr>
        <p:spPr/>
        <p:txBody>
          <a:bodyPr/>
          <a:lstStyle/>
          <a:p>
            <a:r>
              <a:rPr lang="en-GB" dirty="0"/>
              <a:t>Online Internet Safety</a:t>
            </a:r>
          </a:p>
        </p:txBody>
      </p:sp>
      <p:pic>
        <p:nvPicPr>
          <p:cNvPr id="2051" name="Picture 3" descr="GenPerryfLogo">
            <a:extLst>
              <a:ext uri="{FF2B5EF4-FFF2-40B4-BE49-F238E27FC236}">
                <a16:creationId xmlns:a16="http://schemas.microsoft.com/office/drawing/2014/main" id="{F9ECA4D5-5D67-446C-970D-D91898A5A9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611" y="574521"/>
            <a:ext cx="10287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descr="Image result for online internet safety">
            <a:extLst>
              <a:ext uri="{FF2B5EF4-FFF2-40B4-BE49-F238E27FC236}">
                <a16:creationId xmlns:a16="http://schemas.microsoft.com/office/drawing/2014/main" id="{1005A1E7-3432-4D83-B57C-82600DD6CE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795" y="1682678"/>
            <a:ext cx="7548880" cy="4351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29830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B9CBD-4DBE-48FA-9998-270F68A3F217}"/>
              </a:ext>
            </a:extLst>
          </p:cNvPr>
          <p:cNvSpPr>
            <a:spLocks noGrp="1"/>
          </p:cNvSpPr>
          <p:nvPr>
            <p:ph type="title"/>
          </p:nvPr>
        </p:nvSpPr>
        <p:spPr/>
        <p:txBody>
          <a:bodyPr/>
          <a:lstStyle/>
          <a:p>
            <a:r>
              <a:rPr lang="en-AU" dirty="0"/>
              <a:t>Follow the </a:t>
            </a:r>
            <a:r>
              <a:rPr lang="en-AU" dirty="0">
                <a:solidFill>
                  <a:schemeClr val="tx1"/>
                </a:solidFill>
              </a:rPr>
              <a:t>SMA</a:t>
            </a:r>
            <a:r>
              <a:rPr lang="en-AU" dirty="0">
                <a:solidFill>
                  <a:srgbClr val="F08215"/>
                </a:solidFill>
              </a:rPr>
              <a:t>R</a:t>
            </a:r>
            <a:r>
              <a:rPr lang="en-AU" dirty="0"/>
              <a:t>T rules </a:t>
            </a:r>
          </a:p>
        </p:txBody>
      </p:sp>
      <p:sp>
        <p:nvSpPr>
          <p:cNvPr id="3" name="Rectangle 2">
            <a:extLst>
              <a:ext uri="{FF2B5EF4-FFF2-40B4-BE49-F238E27FC236}">
                <a16:creationId xmlns:a16="http://schemas.microsoft.com/office/drawing/2014/main" id="{1917AB49-84D0-405D-A5F1-4C4A6EEE359A}"/>
              </a:ext>
            </a:extLst>
          </p:cNvPr>
          <p:cNvSpPr/>
          <p:nvPr/>
        </p:nvSpPr>
        <p:spPr>
          <a:xfrm>
            <a:off x="755651" y="1488402"/>
            <a:ext cx="7632700" cy="587441"/>
          </a:xfrm>
          <a:prstGeom prst="rect">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r>
              <a:rPr lang="en-GB" sz="2400" b="1" dirty="0"/>
              <a:t>Reliable</a:t>
            </a:r>
          </a:p>
        </p:txBody>
      </p:sp>
      <p:sp>
        <p:nvSpPr>
          <p:cNvPr id="4" name="Rectangle 3">
            <a:extLst>
              <a:ext uri="{FF2B5EF4-FFF2-40B4-BE49-F238E27FC236}">
                <a16:creationId xmlns:a16="http://schemas.microsoft.com/office/drawing/2014/main" id="{864EB5A5-595F-4850-BEEF-9AF9366C1626}"/>
              </a:ext>
            </a:extLst>
          </p:cNvPr>
          <p:cNvSpPr/>
          <p:nvPr/>
        </p:nvSpPr>
        <p:spPr>
          <a:xfrm>
            <a:off x="755651" y="2309572"/>
            <a:ext cx="3816349" cy="2372545"/>
          </a:xfrm>
          <a:prstGeom prst="rect">
            <a:avLst/>
          </a:prstGeom>
          <a:noFill/>
          <a:ln w="28575">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2000" dirty="0">
                <a:solidFill>
                  <a:srgbClr val="F08215"/>
                </a:solidFill>
              </a:rPr>
              <a:t>Not everyone online is trustworthy. Somebody may be lying about their age and who they are. Make sure you know who you are talking to and use reputable sites and services to protect you and your computer.</a:t>
            </a:r>
          </a:p>
        </p:txBody>
      </p:sp>
      <p:pic>
        <p:nvPicPr>
          <p:cNvPr id="6" name="Picture 5">
            <a:extLst>
              <a:ext uri="{FF2B5EF4-FFF2-40B4-BE49-F238E27FC236}">
                <a16:creationId xmlns:a16="http://schemas.microsoft.com/office/drawing/2014/main" id="{7215DAAB-0BDC-494E-8A6A-64F97C28DC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97102" y="3429000"/>
            <a:ext cx="6599065" cy="4410179"/>
          </a:xfrm>
          <a:prstGeom prst="rect">
            <a:avLst/>
          </a:prstGeom>
        </p:spPr>
      </p:pic>
      <p:pic>
        <p:nvPicPr>
          <p:cNvPr id="7" name="Picture 2" descr="GenPerryfLogo">
            <a:extLst>
              <a:ext uri="{FF2B5EF4-FFF2-40B4-BE49-F238E27FC236}">
                <a16:creationId xmlns:a16="http://schemas.microsoft.com/office/drawing/2014/main" id="{644B4B1D-4232-4C51-8D46-B7B0F7ABFA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3999" y="225795"/>
            <a:ext cx="10287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3900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B9CBD-4DBE-48FA-9998-270F68A3F217}"/>
              </a:ext>
            </a:extLst>
          </p:cNvPr>
          <p:cNvSpPr>
            <a:spLocks noGrp="1"/>
          </p:cNvSpPr>
          <p:nvPr>
            <p:ph type="title"/>
          </p:nvPr>
        </p:nvSpPr>
        <p:spPr/>
        <p:txBody>
          <a:bodyPr/>
          <a:lstStyle/>
          <a:p>
            <a:r>
              <a:rPr lang="en-AU" dirty="0"/>
              <a:t>Follow the </a:t>
            </a:r>
            <a:r>
              <a:rPr lang="en-AU" dirty="0">
                <a:solidFill>
                  <a:schemeClr val="tx1"/>
                </a:solidFill>
              </a:rPr>
              <a:t>SMAR</a:t>
            </a:r>
            <a:r>
              <a:rPr lang="en-AU" dirty="0">
                <a:solidFill>
                  <a:srgbClr val="85BD33"/>
                </a:solidFill>
              </a:rPr>
              <a:t>T</a:t>
            </a:r>
            <a:r>
              <a:rPr lang="en-AU" dirty="0"/>
              <a:t> rules </a:t>
            </a:r>
          </a:p>
        </p:txBody>
      </p:sp>
      <p:sp>
        <p:nvSpPr>
          <p:cNvPr id="3" name="Rectangle 2">
            <a:extLst>
              <a:ext uri="{FF2B5EF4-FFF2-40B4-BE49-F238E27FC236}">
                <a16:creationId xmlns:a16="http://schemas.microsoft.com/office/drawing/2014/main" id="{1917AB49-84D0-405D-A5F1-4C4A6EEE359A}"/>
              </a:ext>
            </a:extLst>
          </p:cNvPr>
          <p:cNvSpPr/>
          <p:nvPr/>
        </p:nvSpPr>
        <p:spPr>
          <a:xfrm>
            <a:off x="755651" y="1488402"/>
            <a:ext cx="7632700" cy="587441"/>
          </a:xfrm>
          <a:prstGeom prst="rect">
            <a:avLst/>
          </a:prstGeom>
          <a:solidFill>
            <a:srgbClr val="85BD3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r>
              <a:rPr lang="en-GB" sz="2400" b="1" dirty="0"/>
              <a:t>Tell</a:t>
            </a:r>
          </a:p>
        </p:txBody>
      </p:sp>
      <p:pic>
        <p:nvPicPr>
          <p:cNvPr id="6" name="Picture 5">
            <a:extLst>
              <a:ext uri="{FF2B5EF4-FFF2-40B4-BE49-F238E27FC236}">
                <a16:creationId xmlns:a16="http://schemas.microsoft.com/office/drawing/2014/main" id="{19EB67F9-FC5C-4D51-96EB-3C5A124779F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256409" y="2208722"/>
            <a:ext cx="4937031" cy="4976838"/>
          </a:xfrm>
          <a:prstGeom prst="rect">
            <a:avLst/>
          </a:prstGeom>
        </p:spPr>
      </p:pic>
      <p:sp>
        <p:nvSpPr>
          <p:cNvPr id="4" name="Rectangle 3">
            <a:extLst>
              <a:ext uri="{FF2B5EF4-FFF2-40B4-BE49-F238E27FC236}">
                <a16:creationId xmlns:a16="http://schemas.microsoft.com/office/drawing/2014/main" id="{864EB5A5-595F-4850-BEEF-9AF9366C1626}"/>
              </a:ext>
            </a:extLst>
          </p:cNvPr>
          <p:cNvSpPr/>
          <p:nvPr/>
        </p:nvSpPr>
        <p:spPr>
          <a:xfrm>
            <a:off x="755651" y="2409613"/>
            <a:ext cx="3500758" cy="2372545"/>
          </a:xfrm>
          <a:prstGeom prst="rect">
            <a:avLst/>
          </a:prstGeom>
          <a:noFill/>
          <a:ln w="28575">
            <a:solidFill>
              <a:srgbClr val="85BD33"/>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2000" dirty="0">
                <a:solidFill>
                  <a:srgbClr val="85BD33"/>
                </a:solidFill>
              </a:rPr>
              <a:t>Tell a parent, carer or trusted adult if someone, or something makes you feel worried or uncomfortable online. Also, tell someone if a friend of yours needs help online too.</a:t>
            </a:r>
          </a:p>
        </p:txBody>
      </p:sp>
      <p:pic>
        <p:nvPicPr>
          <p:cNvPr id="7" name="Picture 2" descr="GenPerryfLogo">
            <a:extLst>
              <a:ext uri="{FF2B5EF4-FFF2-40B4-BE49-F238E27FC236}">
                <a16:creationId xmlns:a16="http://schemas.microsoft.com/office/drawing/2014/main" id="{A30C70D1-59D0-4F95-A8B2-87074F3CE2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3999" y="275816"/>
            <a:ext cx="10287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6646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C71ED-E305-46B6-B492-38B6058A77CA}"/>
              </a:ext>
            </a:extLst>
          </p:cNvPr>
          <p:cNvSpPr>
            <a:spLocks noGrp="1"/>
          </p:cNvSpPr>
          <p:nvPr>
            <p:ph type="title"/>
          </p:nvPr>
        </p:nvSpPr>
        <p:spPr>
          <a:xfrm>
            <a:off x="457198" y="713786"/>
            <a:ext cx="8220075" cy="994306"/>
          </a:xfrm>
        </p:spPr>
        <p:txBody>
          <a:bodyPr/>
          <a:lstStyle/>
          <a:p>
            <a:pPr algn="ctr"/>
            <a:r>
              <a:rPr lang="en-GB" dirty="0"/>
              <a:t>Which Rule Should </a:t>
            </a:r>
            <a:br>
              <a:rPr lang="en-GB" dirty="0"/>
            </a:br>
            <a:r>
              <a:rPr lang="en-GB" dirty="0"/>
              <a:t>You Remember?</a:t>
            </a:r>
            <a:endParaRPr lang="en-AU" dirty="0"/>
          </a:p>
        </p:txBody>
      </p:sp>
      <p:sp>
        <p:nvSpPr>
          <p:cNvPr id="3" name="TextBox 2">
            <a:extLst>
              <a:ext uri="{FF2B5EF4-FFF2-40B4-BE49-F238E27FC236}">
                <a16:creationId xmlns:a16="http://schemas.microsoft.com/office/drawing/2014/main" id="{ECCA7CF0-47B7-445F-B053-572B81BD9E88}"/>
              </a:ext>
            </a:extLst>
          </p:cNvPr>
          <p:cNvSpPr txBox="1"/>
          <p:nvPr/>
        </p:nvSpPr>
        <p:spPr>
          <a:xfrm>
            <a:off x="897051" y="1795244"/>
            <a:ext cx="7340367" cy="1754326"/>
          </a:xfrm>
          <a:prstGeom prst="rect">
            <a:avLst/>
          </a:prstGeom>
          <a:noFill/>
        </p:spPr>
        <p:txBody>
          <a:bodyPr wrap="square" rtlCol="0">
            <a:spAutoFit/>
          </a:bodyPr>
          <a:lstStyle/>
          <a:p>
            <a:r>
              <a:rPr lang="en-GB" dirty="0"/>
              <a:t>You are playing your favourite game online and one of your friends starts to be unkind to you. They use bad language during the game and begin to call you names in the messages you send to each other afterwards. You are really upset and don’t go on the website again, even though you don’t want to stop playing because you’re doing really well and getting high scores!</a:t>
            </a:r>
          </a:p>
        </p:txBody>
      </p:sp>
      <p:sp>
        <p:nvSpPr>
          <p:cNvPr id="4" name="Rectangle 3">
            <a:extLst>
              <a:ext uri="{FF2B5EF4-FFF2-40B4-BE49-F238E27FC236}">
                <a16:creationId xmlns:a16="http://schemas.microsoft.com/office/drawing/2014/main" id="{C191386F-E307-49D0-95A7-C23303D8B31D}"/>
              </a:ext>
            </a:extLst>
          </p:cNvPr>
          <p:cNvSpPr/>
          <p:nvPr/>
        </p:nvSpPr>
        <p:spPr>
          <a:xfrm>
            <a:off x="755651" y="3749262"/>
            <a:ext cx="7632700" cy="495108"/>
          </a:xfrm>
          <a:prstGeom prst="rect">
            <a:avLst/>
          </a:prstGeom>
          <a:solidFill>
            <a:srgbClr val="25B7B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r>
              <a:rPr lang="en-GB" dirty="0"/>
              <a:t>What should you do?</a:t>
            </a:r>
          </a:p>
        </p:txBody>
      </p:sp>
      <p:sp>
        <p:nvSpPr>
          <p:cNvPr id="5" name="Rectangle 4">
            <a:extLst>
              <a:ext uri="{FF2B5EF4-FFF2-40B4-BE49-F238E27FC236}">
                <a16:creationId xmlns:a16="http://schemas.microsoft.com/office/drawing/2014/main" id="{28386C60-966E-4785-AD35-695EC976FF2D}"/>
              </a:ext>
            </a:extLst>
          </p:cNvPr>
          <p:cNvSpPr/>
          <p:nvPr/>
        </p:nvSpPr>
        <p:spPr>
          <a:xfrm>
            <a:off x="755651" y="4546224"/>
            <a:ext cx="7632700" cy="495108"/>
          </a:xfrm>
          <a:prstGeom prst="rect">
            <a:avLst/>
          </a:prstGeom>
          <a:solidFill>
            <a:srgbClr val="25B7B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r>
              <a:rPr lang="en-GB" dirty="0"/>
              <a:t>Who can you tell?</a:t>
            </a:r>
          </a:p>
        </p:txBody>
      </p:sp>
      <p:sp>
        <p:nvSpPr>
          <p:cNvPr id="6" name="Rectangle 5">
            <a:extLst>
              <a:ext uri="{FF2B5EF4-FFF2-40B4-BE49-F238E27FC236}">
                <a16:creationId xmlns:a16="http://schemas.microsoft.com/office/drawing/2014/main" id="{4F06A6DF-6E96-47FB-B63D-6C7C8BC5B789}"/>
              </a:ext>
            </a:extLst>
          </p:cNvPr>
          <p:cNvSpPr/>
          <p:nvPr/>
        </p:nvSpPr>
        <p:spPr>
          <a:xfrm>
            <a:off x="755651" y="5343186"/>
            <a:ext cx="7632700" cy="495108"/>
          </a:xfrm>
          <a:prstGeom prst="rect">
            <a:avLst/>
          </a:prstGeom>
          <a:solidFill>
            <a:srgbClr val="25B7B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r>
              <a:rPr lang="en-GB" dirty="0"/>
              <a:t>What can you do on a website if this happens? </a:t>
            </a:r>
          </a:p>
        </p:txBody>
      </p:sp>
      <p:pic>
        <p:nvPicPr>
          <p:cNvPr id="7" name="Picture 2" descr="GenPerryfLogo">
            <a:extLst>
              <a:ext uri="{FF2B5EF4-FFF2-40B4-BE49-F238E27FC236}">
                <a16:creationId xmlns:a16="http://schemas.microsoft.com/office/drawing/2014/main" id="{46AB2322-B7FA-49A4-B838-CA6A63B397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4001" y="182115"/>
            <a:ext cx="10287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786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D1C2F75-E512-4D8C-BE6F-CCC31634FD1C}"/>
              </a:ext>
            </a:extLst>
          </p:cNvPr>
          <p:cNvSpPr/>
          <p:nvPr/>
        </p:nvSpPr>
        <p:spPr>
          <a:xfrm>
            <a:off x="2823137" y="1753664"/>
            <a:ext cx="3497726" cy="1051372"/>
          </a:xfrm>
          <a:prstGeom prst="roundRect">
            <a:avLst>
              <a:gd name="adj" fmla="val 20761"/>
            </a:avLst>
          </a:prstGeom>
          <a:solidFill>
            <a:srgbClr val="E51E21"/>
          </a:solidFill>
          <a:ln w="38100">
            <a:solidFill>
              <a:srgbClr val="BF0A2A"/>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2800" b="1" dirty="0"/>
              <a:t>REPORT ABUSE</a:t>
            </a:r>
          </a:p>
          <a:p>
            <a:pPr algn="ctr"/>
            <a:r>
              <a:rPr lang="en-GB" dirty="0"/>
              <a:t>click here</a:t>
            </a:r>
          </a:p>
        </p:txBody>
      </p:sp>
      <p:sp>
        <p:nvSpPr>
          <p:cNvPr id="5" name="TextBox 4">
            <a:extLst>
              <a:ext uri="{FF2B5EF4-FFF2-40B4-BE49-F238E27FC236}">
                <a16:creationId xmlns:a16="http://schemas.microsoft.com/office/drawing/2014/main" id="{4B5D40B3-48FC-4226-AA20-1DAE45561B98}"/>
              </a:ext>
            </a:extLst>
          </p:cNvPr>
          <p:cNvSpPr txBox="1"/>
          <p:nvPr/>
        </p:nvSpPr>
        <p:spPr>
          <a:xfrm>
            <a:off x="897051" y="4110264"/>
            <a:ext cx="7491299" cy="923330"/>
          </a:xfrm>
          <a:prstGeom prst="rect">
            <a:avLst/>
          </a:prstGeom>
          <a:noFill/>
        </p:spPr>
        <p:txBody>
          <a:bodyPr wrap="square" rtlCol="0">
            <a:spAutoFit/>
          </a:bodyPr>
          <a:lstStyle/>
          <a:p>
            <a:r>
              <a:rPr lang="en-GB" dirty="0"/>
              <a:t>The ‘report abuse’ button on a website allows children to report any suspicious individuals or threatening behaviour directly to the police, quickly and easily. </a:t>
            </a:r>
          </a:p>
        </p:txBody>
      </p:sp>
      <p:sp>
        <p:nvSpPr>
          <p:cNvPr id="6" name="Rectangle 5">
            <a:extLst>
              <a:ext uri="{FF2B5EF4-FFF2-40B4-BE49-F238E27FC236}">
                <a16:creationId xmlns:a16="http://schemas.microsoft.com/office/drawing/2014/main" id="{E8B0DDE8-DFC4-42AF-BF14-F32E33365AF3}"/>
              </a:ext>
            </a:extLst>
          </p:cNvPr>
          <p:cNvSpPr/>
          <p:nvPr/>
        </p:nvSpPr>
        <p:spPr>
          <a:xfrm>
            <a:off x="755651" y="5135030"/>
            <a:ext cx="7632700" cy="495108"/>
          </a:xfrm>
          <a:prstGeom prst="rect">
            <a:avLst/>
          </a:prstGeom>
          <a:solidFill>
            <a:srgbClr val="25B7B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r>
              <a:rPr lang="en-GB" dirty="0"/>
              <a:t>Avoid using any websites that DO NOT have this button.</a:t>
            </a:r>
          </a:p>
        </p:txBody>
      </p:sp>
      <p:sp>
        <p:nvSpPr>
          <p:cNvPr id="7" name="Title 1">
            <a:extLst>
              <a:ext uri="{FF2B5EF4-FFF2-40B4-BE49-F238E27FC236}">
                <a16:creationId xmlns:a16="http://schemas.microsoft.com/office/drawing/2014/main" id="{A60BA383-EAFF-4738-948C-8D1C9CACC4EA}"/>
              </a:ext>
            </a:extLst>
          </p:cNvPr>
          <p:cNvSpPr>
            <a:spLocks noGrp="1"/>
          </p:cNvSpPr>
          <p:nvPr>
            <p:ph type="title"/>
          </p:nvPr>
        </p:nvSpPr>
        <p:spPr/>
        <p:txBody>
          <a:bodyPr/>
          <a:lstStyle/>
          <a:p>
            <a:r>
              <a:rPr lang="en-AU" dirty="0"/>
              <a:t>Report Abuse</a:t>
            </a:r>
          </a:p>
        </p:txBody>
      </p:sp>
      <p:pic>
        <p:nvPicPr>
          <p:cNvPr id="9" name="Picture 8">
            <a:extLst>
              <a:ext uri="{FF2B5EF4-FFF2-40B4-BE49-F238E27FC236}">
                <a16:creationId xmlns:a16="http://schemas.microsoft.com/office/drawing/2014/main" id="{2DB5F909-16C7-41C7-9BEA-F649EA032A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39774" y="2616880"/>
            <a:ext cx="810025" cy="1023302"/>
          </a:xfrm>
          <a:prstGeom prst="rect">
            <a:avLst/>
          </a:prstGeom>
        </p:spPr>
      </p:pic>
      <p:pic>
        <p:nvPicPr>
          <p:cNvPr id="8" name="Picture 2" descr="GenPerryfLogo">
            <a:extLst>
              <a:ext uri="{FF2B5EF4-FFF2-40B4-BE49-F238E27FC236}">
                <a16:creationId xmlns:a16="http://schemas.microsoft.com/office/drawing/2014/main" id="{BD9A5B10-44D9-4031-992A-568E3D61D8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4000" y="320410"/>
            <a:ext cx="10287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8553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C71ED-E305-46B6-B492-38B6058A77CA}"/>
              </a:ext>
            </a:extLst>
          </p:cNvPr>
          <p:cNvSpPr>
            <a:spLocks noGrp="1"/>
          </p:cNvSpPr>
          <p:nvPr>
            <p:ph type="title"/>
          </p:nvPr>
        </p:nvSpPr>
        <p:spPr>
          <a:xfrm>
            <a:off x="457198" y="713786"/>
            <a:ext cx="8220075" cy="994306"/>
          </a:xfrm>
        </p:spPr>
        <p:txBody>
          <a:bodyPr/>
          <a:lstStyle/>
          <a:p>
            <a:pPr algn="ctr"/>
            <a:r>
              <a:rPr lang="en-GB" dirty="0"/>
              <a:t>Which Rule Should </a:t>
            </a:r>
            <a:br>
              <a:rPr lang="en-GB" dirty="0"/>
            </a:br>
            <a:r>
              <a:rPr lang="en-GB" dirty="0"/>
              <a:t>You Remember?</a:t>
            </a:r>
            <a:endParaRPr lang="en-AU" dirty="0"/>
          </a:p>
        </p:txBody>
      </p:sp>
      <p:sp>
        <p:nvSpPr>
          <p:cNvPr id="3" name="TextBox 2">
            <a:extLst>
              <a:ext uri="{FF2B5EF4-FFF2-40B4-BE49-F238E27FC236}">
                <a16:creationId xmlns:a16="http://schemas.microsoft.com/office/drawing/2014/main" id="{ECCA7CF0-47B7-445F-B053-572B81BD9E88}"/>
              </a:ext>
            </a:extLst>
          </p:cNvPr>
          <p:cNvSpPr txBox="1"/>
          <p:nvPr/>
        </p:nvSpPr>
        <p:spPr>
          <a:xfrm>
            <a:off x="897051" y="1795244"/>
            <a:ext cx="7340367" cy="2308324"/>
          </a:xfrm>
          <a:prstGeom prst="rect">
            <a:avLst/>
          </a:prstGeom>
          <a:noFill/>
        </p:spPr>
        <p:txBody>
          <a:bodyPr wrap="square" rtlCol="0">
            <a:spAutoFit/>
          </a:bodyPr>
          <a:lstStyle/>
          <a:p>
            <a:r>
              <a:rPr lang="en-GB" dirty="0"/>
              <a:t>You have been playing your favourite online game for 6 months and have met a new player. You often arrange to be online at the same time and regularly message each other about your scores. You’ve become good friends. </a:t>
            </a:r>
          </a:p>
          <a:p>
            <a:endParaRPr lang="en-GB" dirty="0"/>
          </a:p>
          <a:p>
            <a:r>
              <a:rPr lang="en-GB" dirty="0"/>
              <a:t>Your online buddy says they live quite close and would like to meet to play a new game that they have. You’ve not got it yet and it’s a brilliant one that you’d love to try out!</a:t>
            </a:r>
          </a:p>
        </p:txBody>
      </p:sp>
      <p:sp>
        <p:nvSpPr>
          <p:cNvPr id="4" name="Rectangle 3">
            <a:extLst>
              <a:ext uri="{FF2B5EF4-FFF2-40B4-BE49-F238E27FC236}">
                <a16:creationId xmlns:a16="http://schemas.microsoft.com/office/drawing/2014/main" id="{C191386F-E307-49D0-95A7-C23303D8B31D}"/>
              </a:ext>
            </a:extLst>
          </p:cNvPr>
          <p:cNvSpPr/>
          <p:nvPr/>
        </p:nvSpPr>
        <p:spPr>
          <a:xfrm>
            <a:off x="755651" y="4257832"/>
            <a:ext cx="7632700" cy="495108"/>
          </a:xfrm>
          <a:prstGeom prst="rect">
            <a:avLst/>
          </a:prstGeom>
          <a:solidFill>
            <a:srgbClr val="25B7B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r>
              <a:rPr lang="en-GB" dirty="0"/>
              <a:t>What do you say to your buddy?</a:t>
            </a:r>
          </a:p>
        </p:txBody>
      </p:sp>
      <p:sp>
        <p:nvSpPr>
          <p:cNvPr id="5" name="Rectangle 4">
            <a:extLst>
              <a:ext uri="{FF2B5EF4-FFF2-40B4-BE49-F238E27FC236}">
                <a16:creationId xmlns:a16="http://schemas.microsoft.com/office/drawing/2014/main" id="{28386C60-966E-4785-AD35-695EC976FF2D}"/>
              </a:ext>
            </a:extLst>
          </p:cNvPr>
          <p:cNvSpPr/>
          <p:nvPr/>
        </p:nvSpPr>
        <p:spPr>
          <a:xfrm>
            <a:off x="755651" y="4987682"/>
            <a:ext cx="7632700" cy="495108"/>
          </a:xfrm>
          <a:prstGeom prst="rect">
            <a:avLst/>
          </a:prstGeom>
          <a:solidFill>
            <a:srgbClr val="25B7B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r>
              <a:rPr lang="en-GB" dirty="0"/>
              <a:t>Should you meet them to play the game? </a:t>
            </a:r>
          </a:p>
        </p:txBody>
      </p:sp>
      <p:sp>
        <p:nvSpPr>
          <p:cNvPr id="6" name="Rectangle 5">
            <a:extLst>
              <a:ext uri="{FF2B5EF4-FFF2-40B4-BE49-F238E27FC236}">
                <a16:creationId xmlns:a16="http://schemas.microsoft.com/office/drawing/2014/main" id="{4F06A6DF-6E96-47FB-B63D-6C7C8BC5B789}"/>
              </a:ext>
            </a:extLst>
          </p:cNvPr>
          <p:cNvSpPr/>
          <p:nvPr/>
        </p:nvSpPr>
        <p:spPr>
          <a:xfrm>
            <a:off x="755650" y="5717532"/>
            <a:ext cx="7632700" cy="495108"/>
          </a:xfrm>
          <a:prstGeom prst="rect">
            <a:avLst/>
          </a:prstGeom>
          <a:solidFill>
            <a:srgbClr val="25B7B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r>
              <a:rPr lang="en-GB" dirty="0"/>
              <a:t>Give reasons…</a:t>
            </a:r>
          </a:p>
        </p:txBody>
      </p:sp>
      <p:pic>
        <p:nvPicPr>
          <p:cNvPr id="7" name="Picture 2" descr="GenPerryfLogo">
            <a:extLst>
              <a:ext uri="{FF2B5EF4-FFF2-40B4-BE49-F238E27FC236}">
                <a16:creationId xmlns:a16="http://schemas.microsoft.com/office/drawing/2014/main" id="{D7821CBC-AFA6-4F60-9335-C2FE01E2C6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4000" y="286200"/>
            <a:ext cx="10287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6040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2FB2A-FC71-4311-BAB0-35105754DD47}"/>
              </a:ext>
            </a:extLst>
          </p:cNvPr>
          <p:cNvSpPr>
            <a:spLocks noGrp="1"/>
          </p:cNvSpPr>
          <p:nvPr>
            <p:ph type="title"/>
          </p:nvPr>
        </p:nvSpPr>
        <p:spPr/>
        <p:txBody>
          <a:bodyPr/>
          <a:lstStyle/>
          <a:p>
            <a:r>
              <a:rPr lang="en-GB" sz="1400" dirty="0"/>
              <a:t>https://www.youtube.com/watch?v=-nMUbHuffO8</a:t>
            </a:r>
          </a:p>
        </p:txBody>
      </p:sp>
      <p:pic>
        <p:nvPicPr>
          <p:cNvPr id="4" name="Picture 2" descr="GenPerryfLogo">
            <a:extLst>
              <a:ext uri="{FF2B5EF4-FFF2-40B4-BE49-F238E27FC236}">
                <a16:creationId xmlns:a16="http://schemas.microsoft.com/office/drawing/2014/main" id="{991A7CF2-3942-4DEB-A0A4-2CD215DC96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8102" y="461697"/>
            <a:ext cx="10287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nline Media 4" title="CEOP  KS1 Film  :  &amp;#39;Lee &amp;amp; Kim&amp;#39; Cartoon Suitable 5 yrs -- 7 yrs">
            <a:hlinkClick r:id="" action="ppaction://media"/>
            <a:extLst>
              <a:ext uri="{FF2B5EF4-FFF2-40B4-BE49-F238E27FC236}">
                <a16:creationId xmlns:a16="http://schemas.microsoft.com/office/drawing/2014/main" id="{A1FFE616-DC51-4516-81C8-08CF84B60F8A}"/>
              </a:ext>
            </a:extLst>
          </p:cNvPr>
          <p:cNvPicPr>
            <a:picLocks noRot="1" noChangeAspect="1"/>
          </p:cNvPicPr>
          <p:nvPr>
            <a:videoFile r:link="rId1"/>
          </p:nvPr>
        </p:nvPicPr>
        <p:blipFill>
          <a:blip r:embed="rId4"/>
          <a:stretch>
            <a:fillRect/>
          </a:stretch>
        </p:blipFill>
        <p:spPr>
          <a:xfrm>
            <a:off x="584032" y="1892642"/>
            <a:ext cx="7975936" cy="4486463"/>
          </a:xfrm>
          <a:prstGeom prst="rect">
            <a:avLst/>
          </a:prstGeom>
        </p:spPr>
      </p:pic>
    </p:spTree>
    <p:extLst>
      <p:ext uri="{BB962C8B-B14F-4D97-AF65-F5344CB8AC3E}">
        <p14:creationId xmlns:p14="http://schemas.microsoft.com/office/powerpoint/2010/main" val="27967210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7B009-304E-4295-8638-7C32C7199764}"/>
              </a:ext>
            </a:extLst>
          </p:cNvPr>
          <p:cNvSpPr>
            <a:spLocks noGrp="1"/>
          </p:cNvSpPr>
          <p:nvPr>
            <p:ph type="title"/>
          </p:nvPr>
        </p:nvSpPr>
        <p:spPr/>
        <p:txBody>
          <a:bodyPr/>
          <a:lstStyle/>
          <a:p>
            <a:endParaRPr lang="en-GB"/>
          </a:p>
        </p:txBody>
      </p:sp>
      <p:pic>
        <p:nvPicPr>
          <p:cNvPr id="1026" name="Picture 2" descr="Image result for online internet safety">
            <a:extLst>
              <a:ext uri="{FF2B5EF4-FFF2-40B4-BE49-F238E27FC236}">
                <a16:creationId xmlns:a16="http://schemas.microsoft.com/office/drawing/2014/main" id="{E97B2089-0BCB-4668-9184-2C8558244B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50" y="1116628"/>
            <a:ext cx="6516210" cy="459967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GenPerryfLogo">
            <a:extLst>
              <a:ext uri="{FF2B5EF4-FFF2-40B4-BE49-F238E27FC236}">
                <a16:creationId xmlns:a16="http://schemas.microsoft.com/office/drawing/2014/main" id="{9639227F-BE0E-405F-B79D-9F0A91A1D6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8573" y="566729"/>
            <a:ext cx="10287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62710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DA938-D282-4873-B5F3-8A4962A96A47}"/>
              </a:ext>
            </a:extLst>
          </p:cNvPr>
          <p:cNvSpPr>
            <a:spLocks noGrp="1"/>
          </p:cNvSpPr>
          <p:nvPr>
            <p:ph type="title"/>
          </p:nvPr>
        </p:nvSpPr>
        <p:spPr/>
        <p:txBody>
          <a:bodyPr/>
          <a:lstStyle/>
          <a:p>
            <a:endParaRPr lang="en-GB"/>
          </a:p>
        </p:txBody>
      </p:sp>
      <p:sp>
        <p:nvSpPr>
          <p:cNvPr id="3" name="TextBox 2">
            <a:extLst>
              <a:ext uri="{FF2B5EF4-FFF2-40B4-BE49-F238E27FC236}">
                <a16:creationId xmlns:a16="http://schemas.microsoft.com/office/drawing/2014/main" id="{F453ABE3-0231-49B2-8328-D46E843D5A1B}"/>
              </a:ext>
            </a:extLst>
          </p:cNvPr>
          <p:cNvSpPr txBox="1"/>
          <p:nvPr/>
        </p:nvSpPr>
        <p:spPr>
          <a:xfrm>
            <a:off x="0" y="712184"/>
            <a:ext cx="8615092" cy="2554545"/>
          </a:xfrm>
          <a:prstGeom prst="rect">
            <a:avLst/>
          </a:prstGeom>
          <a:noFill/>
        </p:spPr>
        <p:txBody>
          <a:bodyPr wrap="square" rtlCol="0">
            <a:spAutoFit/>
          </a:bodyPr>
          <a:lstStyle/>
          <a:p>
            <a:pPr algn="ctr"/>
            <a:r>
              <a:rPr lang="en-GB" sz="4000" dirty="0">
                <a:latin typeface="Granstander Clean" panose="02000503000000020004" pitchFamily="2" charset="0"/>
              </a:rPr>
              <a:t>The internet’s a super place, </a:t>
            </a:r>
          </a:p>
          <a:p>
            <a:pPr algn="ctr"/>
            <a:r>
              <a:rPr lang="en-GB" sz="4000" dirty="0">
                <a:latin typeface="Granstander Clean" panose="02000503000000020004" pitchFamily="2" charset="0"/>
              </a:rPr>
              <a:t>To play, to learn, to chat.</a:t>
            </a:r>
          </a:p>
          <a:p>
            <a:pPr algn="ctr"/>
            <a:r>
              <a:rPr lang="en-GB" sz="4000" dirty="0">
                <a:latin typeface="Granstander Clean" panose="02000503000000020004" pitchFamily="2" charset="0"/>
              </a:rPr>
              <a:t>A space for us to be ourselves,</a:t>
            </a:r>
          </a:p>
          <a:p>
            <a:pPr algn="ctr"/>
            <a:r>
              <a:rPr lang="en-GB" sz="4000" dirty="0">
                <a:latin typeface="Granstander Clean" panose="02000503000000020004" pitchFamily="2" charset="0"/>
              </a:rPr>
              <a:t>So let’s remember that. </a:t>
            </a:r>
          </a:p>
        </p:txBody>
      </p:sp>
      <p:pic>
        <p:nvPicPr>
          <p:cNvPr id="4" name="Graphic 3">
            <a:extLst>
              <a:ext uri="{FF2B5EF4-FFF2-40B4-BE49-F238E27FC236}">
                <a16:creationId xmlns:a16="http://schemas.microsoft.com/office/drawing/2014/main" id="{206BA8B1-C98F-4C06-A0BE-D16B1F5E5C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21340257">
            <a:off x="2499004" y="3602571"/>
            <a:ext cx="2679236" cy="2679236"/>
          </a:xfrm>
          <a:prstGeom prst="rect">
            <a:avLst/>
          </a:prstGeom>
        </p:spPr>
      </p:pic>
      <p:pic>
        <p:nvPicPr>
          <p:cNvPr id="5" name="Graphic 4">
            <a:extLst>
              <a:ext uri="{FF2B5EF4-FFF2-40B4-BE49-F238E27FC236}">
                <a16:creationId xmlns:a16="http://schemas.microsoft.com/office/drawing/2014/main" id="{87A23F75-1A64-4DEF-A2C2-5D313497053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480087">
            <a:off x="5549301" y="3979209"/>
            <a:ext cx="2034886" cy="2034886"/>
          </a:xfrm>
          <a:prstGeom prst="rect">
            <a:avLst/>
          </a:prstGeom>
        </p:spPr>
      </p:pic>
      <p:pic>
        <p:nvPicPr>
          <p:cNvPr id="6" name="Picture 2" descr="GenPerryfLogo">
            <a:extLst>
              <a:ext uri="{FF2B5EF4-FFF2-40B4-BE49-F238E27FC236}">
                <a16:creationId xmlns:a16="http://schemas.microsoft.com/office/drawing/2014/main" id="{74924B3B-BA74-416E-8F71-79D5F8AE7E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86392" y="566729"/>
            <a:ext cx="10287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32200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97A57-183F-4BC4-8B44-7DD879EA0C6D}"/>
              </a:ext>
            </a:extLst>
          </p:cNvPr>
          <p:cNvSpPr>
            <a:spLocks noGrp="1"/>
          </p:cNvSpPr>
          <p:nvPr>
            <p:ph type="title"/>
          </p:nvPr>
        </p:nvSpPr>
        <p:spPr/>
        <p:txBody>
          <a:bodyPr/>
          <a:lstStyle/>
          <a:p>
            <a:r>
              <a:rPr lang="en-GB" dirty="0"/>
              <a:t>Useful Websites</a:t>
            </a:r>
          </a:p>
        </p:txBody>
      </p:sp>
      <p:sp>
        <p:nvSpPr>
          <p:cNvPr id="3" name="Rectangle 2">
            <a:extLst>
              <a:ext uri="{FF2B5EF4-FFF2-40B4-BE49-F238E27FC236}">
                <a16:creationId xmlns:a16="http://schemas.microsoft.com/office/drawing/2014/main" id="{4329F070-B55D-46AF-BD08-E63CC407C5F6}"/>
              </a:ext>
            </a:extLst>
          </p:cNvPr>
          <p:cNvSpPr/>
          <p:nvPr/>
        </p:nvSpPr>
        <p:spPr>
          <a:xfrm>
            <a:off x="1194046" y="2068497"/>
            <a:ext cx="7301884" cy="3077766"/>
          </a:xfrm>
          <a:prstGeom prst="rect">
            <a:avLst/>
          </a:prstGeom>
        </p:spPr>
        <p:txBody>
          <a:bodyPr wrap="square">
            <a:spAutoFit/>
          </a:bodyPr>
          <a:lstStyle/>
          <a:p>
            <a:r>
              <a:rPr lang="en-GB" sz="4400" dirty="0">
                <a:hlinkClick r:id="rId2">
                  <a:extLst>
                    <a:ext uri="{A12FA001-AC4F-418D-AE19-62706E023703}">
                      <ahyp:hlinkClr xmlns:ahyp="http://schemas.microsoft.com/office/drawing/2018/hyperlinkcolor" xmlns="" val="tx"/>
                    </a:ext>
                  </a:extLst>
                </a:hlinkClick>
              </a:rPr>
              <a:t>https://www.thinkuknow.co.uk/</a:t>
            </a:r>
            <a:endParaRPr lang="en-GB" sz="4400" dirty="0"/>
          </a:p>
          <a:p>
            <a:endParaRPr lang="en-GB" sz="4400" dirty="0"/>
          </a:p>
          <a:p>
            <a:r>
              <a:rPr lang="en-GB" sz="4400" dirty="0">
                <a:hlinkClick r:id="rId3">
                  <a:extLst>
                    <a:ext uri="{A12FA001-AC4F-418D-AE19-62706E023703}">
                      <ahyp:hlinkClr xmlns:ahyp="http://schemas.microsoft.com/office/drawing/2018/hyperlinkcolor" xmlns="" val="tx"/>
                    </a:ext>
                  </a:extLst>
                </a:hlinkClick>
              </a:rPr>
              <a:t>www.childnet.com/</a:t>
            </a:r>
            <a:endParaRPr lang="en-GB" sz="4400" dirty="0"/>
          </a:p>
          <a:p>
            <a:endParaRPr lang="en-GB" sz="4400" dirty="0"/>
          </a:p>
          <a:p>
            <a:endParaRPr lang="en-GB" dirty="0"/>
          </a:p>
        </p:txBody>
      </p:sp>
      <p:pic>
        <p:nvPicPr>
          <p:cNvPr id="4" name="Picture 2" descr="GenPerryfLogo">
            <a:extLst>
              <a:ext uri="{FF2B5EF4-FFF2-40B4-BE49-F238E27FC236}">
                <a16:creationId xmlns:a16="http://schemas.microsoft.com/office/drawing/2014/main" id="{A08C6174-0D09-49B3-AA56-A0F2141B36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8573" y="607369"/>
            <a:ext cx="10287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95996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The Internet is great because…</a:t>
            </a:r>
          </a:p>
        </p:txBody>
      </p:sp>
      <p:pic>
        <p:nvPicPr>
          <p:cNvPr id="4" name="Picture 3">
            <a:extLst>
              <a:ext uri="{FF2B5EF4-FFF2-40B4-BE49-F238E27FC236}">
                <a16:creationId xmlns:a16="http://schemas.microsoft.com/office/drawing/2014/main" id="{2EFAE9F6-FAA3-4DD9-8E63-1F2BBE14FD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410974">
            <a:off x="767113" y="1645274"/>
            <a:ext cx="3682767" cy="2604141"/>
          </a:xfrm>
          <a:prstGeom prst="rect">
            <a:avLst/>
          </a:prstGeom>
        </p:spPr>
      </p:pic>
      <p:pic>
        <p:nvPicPr>
          <p:cNvPr id="7" name="Picture 6">
            <a:extLst>
              <a:ext uri="{FF2B5EF4-FFF2-40B4-BE49-F238E27FC236}">
                <a16:creationId xmlns:a16="http://schemas.microsoft.com/office/drawing/2014/main" id="{8B80D50E-2706-4C2A-BA52-58B1D5E2396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rot="293774">
            <a:off x="4676415" y="1808149"/>
            <a:ext cx="3682766" cy="2604141"/>
          </a:xfrm>
          <a:prstGeom prst="rect">
            <a:avLst/>
          </a:prstGeom>
        </p:spPr>
      </p:pic>
      <p:pic>
        <p:nvPicPr>
          <p:cNvPr id="10" name="Picture 9">
            <a:extLst>
              <a:ext uri="{FF2B5EF4-FFF2-40B4-BE49-F238E27FC236}">
                <a16:creationId xmlns:a16="http://schemas.microsoft.com/office/drawing/2014/main" id="{FAF716B4-5020-4676-8757-0221A00BE9C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722722" y="3445167"/>
            <a:ext cx="3682766" cy="2604140"/>
          </a:xfrm>
          <a:prstGeom prst="rect">
            <a:avLst/>
          </a:prstGeom>
        </p:spPr>
      </p:pic>
      <p:pic>
        <p:nvPicPr>
          <p:cNvPr id="3074" name="Picture 2" descr="GenPerryfLogo">
            <a:extLst>
              <a:ext uri="{FF2B5EF4-FFF2-40B4-BE49-F238E27FC236}">
                <a16:creationId xmlns:a16="http://schemas.microsoft.com/office/drawing/2014/main" id="{C6C9D83E-24F5-46F3-BB7C-67C2DA139F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48573" y="492271"/>
            <a:ext cx="10287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F0CC1-0ADD-45B8-9C83-E0D9154F6F4E}"/>
              </a:ext>
            </a:extLst>
          </p:cNvPr>
          <p:cNvSpPr>
            <a:spLocks noGrp="1"/>
          </p:cNvSpPr>
          <p:nvPr>
            <p:ph type="title"/>
          </p:nvPr>
        </p:nvSpPr>
        <p:spPr/>
        <p:txBody>
          <a:bodyPr/>
          <a:lstStyle/>
          <a:p>
            <a:endParaRPr lang="en-GB"/>
          </a:p>
        </p:txBody>
      </p:sp>
      <p:sp>
        <p:nvSpPr>
          <p:cNvPr id="3" name="Title 1">
            <a:extLst>
              <a:ext uri="{FF2B5EF4-FFF2-40B4-BE49-F238E27FC236}">
                <a16:creationId xmlns:a16="http://schemas.microsoft.com/office/drawing/2014/main" id="{0FA7D7C1-856A-494F-92C0-723D000872C4}"/>
              </a:ext>
            </a:extLst>
          </p:cNvPr>
          <p:cNvSpPr txBox="1">
            <a:spLocks/>
          </p:cNvSpPr>
          <p:nvPr/>
        </p:nvSpPr>
        <p:spPr>
          <a:xfrm>
            <a:off x="3224670" y="2230014"/>
            <a:ext cx="4417146" cy="1325563"/>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Twinkl" pitchFamily="2"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latin typeface="NettoOT-Bold" panose="02010804010101010104" pitchFamily="50" charset="0"/>
              </a:rPr>
              <a:t>What </a:t>
            </a:r>
            <a:r>
              <a:rPr lang="en-GB" dirty="0">
                <a:solidFill>
                  <a:srgbClr val="FF991E"/>
                </a:solidFill>
                <a:latin typeface="NettoOT-Bold" panose="02010804010101010104" pitchFamily="50" charset="0"/>
              </a:rPr>
              <a:t>uses</a:t>
            </a:r>
            <a:r>
              <a:rPr lang="en-GB" dirty="0">
                <a:latin typeface="NettoOT-Bold" panose="02010804010101010104" pitchFamily="50" charset="0"/>
              </a:rPr>
              <a:t> the internet?</a:t>
            </a:r>
          </a:p>
        </p:txBody>
      </p:sp>
      <p:pic>
        <p:nvPicPr>
          <p:cNvPr id="4" name="Picture 3">
            <a:extLst>
              <a:ext uri="{FF2B5EF4-FFF2-40B4-BE49-F238E27FC236}">
                <a16:creationId xmlns:a16="http://schemas.microsoft.com/office/drawing/2014/main" id="{E50E767B-68FF-412E-B8DB-78096ED4B9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18598" y="3758749"/>
            <a:ext cx="1464414" cy="1464414"/>
          </a:xfrm>
          <a:prstGeom prst="rect">
            <a:avLst/>
          </a:prstGeom>
        </p:spPr>
      </p:pic>
      <p:pic>
        <p:nvPicPr>
          <p:cNvPr id="5" name="Picture 4">
            <a:extLst>
              <a:ext uri="{FF2B5EF4-FFF2-40B4-BE49-F238E27FC236}">
                <a16:creationId xmlns:a16="http://schemas.microsoft.com/office/drawing/2014/main" id="{58A2BE83-3CBD-463D-A3D0-CA2B2BDE6E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9505" y="0"/>
            <a:ext cx="2263174" cy="2263174"/>
          </a:xfrm>
          <a:prstGeom prst="rect">
            <a:avLst/>
          </a:prstGeom>
        </p:spPr>
      </p:pic>
      <p:pic>
        <p:nvPicPr>
          <p:cNvPr id="6" name="Picture 5">
            <a:extLst>
              <a:ext uri="{FF2B5EF4-FFF2-40B4-BE49-F238E27FC236}">
                <a16:creationId xmlns:a16="http://schemas.microsoft.com/office/drawing/2014/main" id="{4D09D4C7-EBCD-48F9-895A-D5221546E8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643162" y="360762"/>
            <a:ext cx="2368820" cy="2368820"/>
          </a:xfrm>
          <a:prstGeom prst="rect">
            <a:avLst/>
          </a:prstGeom>
        </p:spPr>
      </p:pic>
      <p:pic>
        <p:nvPicPr>
          <p:cNvPr id="7" name="Picture 6">
            <a:extLst>
              <a:ext uri="{FF2B5EF4-FFF2-40B4-BE49-F238E27FC236}">
                <a16:creationId xmlns:a16="http://schemas.microsoft.com/office/drawing/2014/main" id="{962FA071-B6D8-42CA-AEED-4CD5565CD5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87937" y="44012"/>
            <a:ext cx="2611086" cy="2611086"/>
          </a:xfrm>
          <a:prstGeom prst="rect">
            <a:avLst/>
          </a:prstGeom>
        </p:spPr>
      </p:pic>
      <p:pic>
        <p:nvPicPr>
          <p:cNvPr id="8" name="Picture 7">
            <a:extLst>
              <a:ext uri="{FF2B5EF4-FFF2-40B4-BE49-F238E27FC236}">
                <a16:creationId xmlns:a16="http://schemas.microsoft.com/office/drawing/2014/main" id="{B52A77EE-7747-42AD-86CF-53C55CF34CF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09565" y="2096932"/>
            <a:ext cx="2311855" cy="2311855"/>
          </a:xfrm>
          <a:prstGeom prst="rect">
            <a:avLst/>
          </a:prstGeom>
        </p:spPr>
      </p:pic>
      <p:pic>
        <p:nvPicPr>
          <p:cNvPr id="9" name="Picture 8">
            <a:extLst>
              <a:ext uri="{FF2B5EF4-FFF2-40B4-BE49-F238E27FC236}">
                <a16:creationId xmlns:a16="http://schemas.microsoft.com/office/drawing/2014/main" id="{FE1EFEF6-E913-4CE5-9389-E76FE89C542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95451" y="207309"/>
            <a:ext cx="2317253" cy="2317253"/>
          </a:xfrm>
          <a:prstGeom prst="rect">
            <a:avLst/>
          </a:prstGeom>
        </p:spPr>
      </p:pic>
      <p:pic>
        <p:nvPicPr>
          <p:cNvPr id="10" name="Picture 9">
            <a:extLst>
              <a:ext uri="{FF2B5EF4-FFF2-40B4-BE49-F238E27FC236}">
                <a16:creationId xmlns:a16="http://schemas.microsoft.com/office/drawing/2014/main" id="{18042325-31B2-4602-B07F-994BB8A91D8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79894" y="3271377"/>
            <a:ext cx="2156917" cy="2156917"/>
          </a:xfrm>
          <a:prstGeom prst="rect">
            <a:avLst/>
          </a:prstGeom>
        </p:spPr>
      </p:pic>
      <p:pic>
        <p:nvPicPr>
          <p:cNvPr id="11" name="Picture 10">
            <a:extLst>
              <a:ext uri="{FF2B5EF4-FFF2-40B4-BE49-F238E27FC236}">
                <a16:creationId xmlns:a16="http://schemas.microsoft.com/office/drawing/2014/main" id="{261D4977-8350-42AA-A098-C3FA3B52D3F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2018" y="285634"/>
            <a:ext cx="2017666" cy="2017666"/>
          </a:xfrm>
          <a:prstGeom prst="rect">
            <a:avLst/>
          </a:prstGeom>
        </p:spPr>
      </p:pic>
      <p:pic>
        <p:nvPicPr>
          <p:cNvPr id="12" name="Picture 11">
            <a:extLst>
              <a:ext uri="{FF2B5EF4-FFF2-40B4-BE49-F238E27FC236}">
                <a16:creationId xmlns:a16="http://schemas.microsoft.com/office/drawing/2014/main" id="{16E04D6C-A1F1-401B-ADDC-CFF5A9BB4B3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41984" y="4766952"/>
            <a:ext cx="1776614" cy="1776614"/>
          </a:xfrm>
          <a:prstGeom prst="rect">
            <a:avLst/>
          </a:prstGeom>
        </p:spPr>
      </p:pic>
      <p:pic>
        <p:nvPicPr>
          <p:cNvPr id="13" name="Picture 12">
            <a:extLst>
              <a:ext uri="{FF2B5EF4-FFF2-40B4-BE49-F238E27FC236}">
                <a16:creationId xmlns:a16="http://schemas.microsoft.com/office/drawing/2014/main" id="{94C95109-57FC-4E4A-892A-7B50BB0F42D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0465" y="2106233"/>
            <a:ext cx="2078226" cy="2078226"/>
          </a:xfrm>
          <a:prstGeom prst="rect">
            <a:avLst/>
          </a:prstGeom>
        </p:spPr>
      </p:pic>
      <p:pic>
        <p:nvPicPr>
          <p:cNvPr id="14" name="Picture 13">
            <a:extLst>
              <a:ext uri="{FF2B5EF4-FFF2-40B4-BE49-F238E27FC236}">
                <a16:creationId xmlns:a16="http://schemas.microsoft.com/office/drawing/2014/main" id="{46FBFE6E-7610-40EB-8CCB-1C0FA5373A9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94429" y="3184006"/>
            <a:ext cx="2298866" cy="2298866"/>
          </a:xfrm>
          <a:prstGeom prst="rect">
            <a:avLst/>
          </a:prstGeom>
        </p:spPr>
      </p:pic>
      <p:pic>
        <p:nvPicPr>
          <p:cNvPr id="15" name="Picture 14">
            <a:extLst>
              <a:ext uri="{FF2B5EF4-FFF2-40B4-BE49-F238E27FC236}">
                <a16:creationId xmlns:a16="http://schemas.microsoft.com/office/drawing/2014/main" id="{5D14306F-E981-4E2C-B288-7C7EA6EB393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106013" y="4525214"/>
            <a:ext cx="2344736" cy="2344736"/>
          </a:xfrm>
          <a:prstGeom prst="rect">
            <a:avLst/>
          </a:prstGeom>
        </p:spPr>
      </p:pic>
      <p:pic>
        <p:nvPicPr>
          <p:cNvPr id="16" name="Picture 15">
            <a:extLst>
              <a:ext uri="{FF2B5EF4-FFF2-40B4-BE49-F238E27FC236}">
                <a16:creationId xmlns:a16="http://schemas.microsoft.com/office/drawing/2014/main" id="{A8D7F650-66C1-410A-8D32-C92979638B1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965062" y="4552693"/>
            <a:ext cx="1990873" cy="1990873"/>
          </a:xfrm>
          <a:prstGeom prst="rect">
            <a:avLst/>
          </a:prstGeom>
        </p:spPr>
      </p:pic>
      <p:pic>
        <p:nvPicPr>
          <p:cNvPr id="17" name="Picture 16">
            <a:extLst>
              <a:ext uri="{FF2B5EF4-FFF2-40B4-BE49-F238E27FC236}">
                <a16:creationId xmlns:a16="http://schemas.microsoft.com/office/drawing/2014/main" id="{780D7462-F3A9-4945-92F7-4E44DC36CF3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59107" y="4035734"/>
            <a:ext cx="1969324" cy="1969324"/>
          </a:xfrm>
          <a:prstGeom prst="rect">
            <a:avLst/>
          </a:prstGeom>
        </p:spPr>
      </p:pic>
      <p:pic>
        <p:nvPicPr>
          <p:cNvPr id="18" name="Picture 17">
            <a:extLst>
              <a:ext uri="{FF2B5EF4-FFF2-40B4-BE49-F238E27FC236}">
                <a16:creationId xmlns:a16="http://schemas.microsoft.com/office/drawing/2014/main" id="{D4AC8C5D-4696-457D-BB54-7627315927D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002518" y="3748764"/>
            <a:ext cx="1906495" cy="1906495"/>
          </a:xfrm>
          <a:prstGeom prst="rect">
            <a:avLst/>
          </a:prstGeom>
        </p:spPr>
      </p:pic>
      <p:pic>
        <p:nvPicPr>
          <p:cNvPr id="19" name="Picture 18">
            <a:extLst>
              <a:ext uri="{FF2B5EF4-FFF2-40B4-BE49-F238E27FC236}">
                <a16:creationId xmlns:a16="http://schemas.microsoft.com/office/drawing/2014/main" id="{9DC94C85-D74F-414F-8E43-9ADBE62F45BD}"/>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998923" y="2096932"/>
            <a:ext cx="2254936" cy="2254936"/>
          </a:xfrm>
          <a:prstGeom prst="rect">
            <a:avLst/>
          </a:prstGeom>
        </p:spPr>
      </p:pic>
    </p:spTree>
    <p:extLst>
      <p:ext uri="{BB962C8B-B14F-4D97-AF65-F5344CB8AC3E}">
        <p14:creationId xmlns:p14="http://schemas.microsoft.com/office/powerpoint/2010/main" val="2665978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4"/>
                                        </p:tgtEl>
                                        <p:attrNameLst>
                                          <p:attrName>style.visibility</p:attrName>
                                        </p:attrNameLst>
                                      </p:cBhvr>
                                      <p:to>
                                        <p:strVal val="visible"/>
                                      </p:to>
                                    </p:set>
                                    <p:anim calcmode="lin" valueType="num">
                                      <p:cBhvr additive="base">
                                        <p:cTn id="53" dur="500" fill="hold"/>
                                        <p:tgtEl>
                                          <p:spTgt spid="4"/>
                                        </p:tgtEl>
                                        <p:attrNameLst>
                                          <p:attrName>ppt_x</p:attrName>
                                        </p:attrNameLst>
                                      </p:cBhvr>
                                      <p:tavLst>
                                        <p:tav tm="0">
                                          <p:val>
                                            <p:strVal val="#ppt_x"/>
                                          </p:val>
                                        </p:tav>
                                        <p:tav tm="100000">
                                          <p:val>
                                            <p:strVal val="#ppt_x"/>
                                          </p:val>
                                        </p:tav>
                                      </p:tavLst>
                                    </p:anim>
                                    <p:anim calcmode="lin" valueType="num">
                                      <p:cBhvr additive="base">
                                        <p:cTn id="5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additive="base">
                                        <p:cTn id="59" dur="500" fill="hold"/>
                                        <p:tgtEl>
                                          <p:spTgt spid="13"/>
                                        </p:tgtEl>
                                        <p:attrNameLst>
                                          <p:attrName>ppt_x</p:attrName>
                                        </p:attrNameLst>
                                      </p:cBhvr>
                                      <p:tavLst>
                                        <p:tav tm="0">
                                          <p:val>
                                            <p:strVal val="#ppt_x"/>
                                          </p:val>
                                        </p:tav>
                                        <p:tav tm="100000">
                                          <p:val>
                                            <p:strVal val="#ppt_x"/>
                                          </p:val>
                                        </p:tav>
                                      </p:tavLst>
                                    </p:anim>
                                    <p:anim calcmode="lin" valueType="num">
                                      <p:cBhvr additive="base">
                                        <p:cTn id="60" dur="500" fill="hold"/>
                                        <p:tgtEl>
                                          <p:spTgt spid="13"/>
                                        </p:tgtEl>
                                        <p:attrNameLst>
                                          <p:attrName>ppt_y</p:attrName>
                                        </p:attrNameLst>
                                      </p:cBhvr>
                                      <p:tavLst>
                                        <p:tav tm="0">
                                          <p:val>
                                            <p:strVal val="1+#ppt_h/2"/>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500"/>
                                        <p:tgtEl>
                                          <p:spTgt spid="19"/>
                                        </p:tgtEl>
                                      </p:cBhvr>
                                    </p:animEffect>
                                    <p:anim calcmode="lin" valueType="num">
                                      <p:cBhvr>
                                        <p:cTn id="64" dur="500" fill="hold"/>
                                        <p:tgtEl>
                                          <p:spTgt spid="19"/>
                                        </p:tgtEl>
                                        <p:attrNameLst>
                                          <p:attrName>ppt_x</p:attrName>
                                        </p:attrNameLst>
                                      </p:cBhvr>
                                      <p:tavLst>
                                        <p:tav tm="0">
                                          <p:val>
                                            <p:strVal val="#ppt_x"/>
                                          </p:val>
                                        </p:tav>
                                        <p:tav tm="100000">
                                          <p:val>
                                            <p:strVal val="#ppt_x"/>
                                          </p:val>
                                        </p:tav>
                                      </p:tavLst>
                                    </p:anim>
                                    <p:anim calcmode="lin" valueType="num">
                                      <p:cBhvr>
                                        <p:cTn id="65"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17"/>
                                        </p:tgtEl>
                                        <p:attrNameLst>
                                          <p:attrName>style.visibility</p:attrName>
                                        </p:attrNameLst>
                                      </p:cBhvr>
                                      <p:to>
                                        <p:strVal val="visible"/>
                                      </p:to>
                                    </p:set>
                                    <p:anim calcmode="lin" valueType="num">
                                      <p:cBhvr additive="base">
                                        <p:cTn id="70" dur="500" fill="hold"/>
                                        <p:tgtEl>
                                          <p:spTgt spid="17"/>
                                        </p:tgtEl>
                                        <p:attrNameLst>
                                          <p:attrName>ppt_x</p:attrName>
                                        </p:attrNameLst>
                                      </p:cBhvr>
                                      <p:tavLst>
                                        <p:tav tm="0">
                                          <p:val>
                                            <p:strVal val="#ppt_x"/>
                                          </p:val>
                                        </p:tav>
                                        <p:tav tm="100000">
                                          <p:val>
                                            <p:strVal val="#ppt_x"/>
                                          </p:val>
                                        </p:tav>
                                      </p:tavLst>
                                    </p:anim>
                                    <p:anim calcmode="lin" valueType="num">
                                      <p:cBhvr additive="base">
                                        <p:cTn id="71" dur="500" fill="hold"/>
                                        <p:tgtEl>
                                          <p:spTgt spid="17"/>
                                        </p:tgtEl>
                                        <p:attrNameLst>
                                          <p:attrName>ppt_y</p:attrName>
                                        </p:attrNameLst>
                                      </p:cBhvr>
                                      <p:tavLst>
                                        <p:tav tm="0">
                                          <p:val>
                                            <p:strVal val="1+#ppt_h/2"/>
                                          </p:val>
                                        </p:tav>
                                        <p:tav tm="100000">
                                          <p:val>
                                            <p:strVal val="#ppt_y"/>
                                          </p:val>
                                        </p:tav>
                                      </p:tavLst>
                                    </p:anim>
                                  </p:childTnLst>
                                </p:cTn>
                              </p:par>
                              <p:par>
                                <p:cTn id="72" presetID="2" presetClass="entr" presetSubtype="4" fill="hold" nodeType="withEffect">
                                  <p:stCondLst>
                                    <p:cond delay="0"/>
                                  </p:stCondLst>
                                  <p:childTnLst>
                                    <p:set>
                                      <p:cBhvr>
                                        <p:cTn id="73" dur="1" fill="hold">
                                          <p:stCondLst>
                                            <p:cond delay="0"/>
                                          </p:stCondLst>
                                        </p:cTn>
                                        <p:tgtEl>
                                          <p:spTgt spid="16"/>
                                        </p:tgtEl>
                                        <p:attrNameLst>
                                          <p:attrName>style.visibility</p:attrName>
                                        </p:attrNameLst>
                                      </p:cBhvr>
                                      <p:to>
                                        <p:strVal val="visible"/>
                                      </p:to>
                                    </p:set>
                                    <p:anim calcmode="lin" valueType="num">
                                      <p:cBhvr additive="base">
                                        <p:cTn id="74" dur="500" fill="hold"/>
                                        <p:tgtEl>
                                          <p:spTgt spid="16"/>
                                        </p:tgtEl>
                                        <p:attrNameLst>
                                          <p:attrName>ppt_x</p:attrName>
                                        </p:attrNameLst>
                                      </p:cBhvr>
                                      <p:tavLst>
                                        <p:tav tm="0">
                                          <p:val>
                                            <p:strVal val="#ppt_x"/>
                                          </p:val>
                                        </p:tav>
                                        <p:tav tm="100000">
                                          <p:val>
                                            <p:strVal val="#ppt_x"/>
                                          </p:val>
                                        </p:tav>
                                      </p:tavLst>
                                    </p:anim>
                                    <p:anim calcmode="lin" valueType="num">
                                      <p:cBhvr additive="base">
                                        <p:cTn id="75" dur="500" fill="hold"/>
                                        <p:tgtEl>
                                          <p:spTgt spid="16"/>
                                        </p:tgtEl>
                                        <p:attrNameLst>
                                          <p:attrName>ppt_y</p:attrName>
                                        </p:attrNameLst>
                                      </p:cBhvr>
                                      <p:tavLst>
                                        <p:tav tm="0">
                                          <p:val>
                                            <p:strVal val="1+#ppt_h/2"/>
                                          </p:val>
                                        </p:tav>
                                        <p:tav tm="100000">
                                          <p:val>
                                            <p:strVal val="#ppt_y"/>
                                          </p:val>
                                        </p:tav>
                                      </p:tavLst>
                                    </p:anim>
                                  </p:childTnLst>
                                </p:cTn>
                              </p:par>
                              <p:par>
                                <p:cTn id="76" presetID="2" presetClass="entr" presetSubtype="4" fill="hold" nodeType="withEffect">
                                  <p:stCondLst>
                                    <p:cond delay="0"/>
                                  </p:stCondLst>
                                  <p:childTnLst>
                                    <p:set>
                                      <p:cBhvr>
                                        <p:cTn id="77" dur="1" fill="hold">
                                          <p:stCondLst>
                                            <p:cond delay="0"/>
                                          </p:stCondLst>
                                        </p:cTn>
                                        <p:tgtEl>
                                          <p:spTgt spid="18"/>
                                        </p:tgtEl>
                                        <p:attrNameLst>
                                          <p:attrName>style.visibility</p:attrName>
                                        </p:attrNameLst>
                                      </p:cBhvr>
                                      <p:to>
                                        <p:strVal val="visible"/>
                                      </p:to>
                                    </p:set>
                                    <p:anim calcmode="lin" valueType="num">
                                      <p:cBhvr additive="base">
                                        <p:cTn id="78" dur="500" fill="hold"/>
                                        <p:tgtEl>
                                          <p:spTgt spid="18"/>
                                        </p:tgtEl>
                                        <p:attrNameLst>
                                          <p:attrName>ppt_x</p:attrName>
                                        </p:attrNameLst>
                                      </p:cBhvr>
                                      <p:tavLst>
                                        <p:tav tm="0">
                                          <p:val>
                                            <p:strVal val="#ppt_x"/>
                                          </p:val>
                                        </p:tav>
                                        <p:tav tm="100000">
                                          <p:val>
                                            <p:strVal val="#ppt_x"/>
                                          </p:val>
                                        </p:tav>
                                      </p:tavLst>
                                    </p:anim>
                                    <p:anim calcmode="lin" valueType="num">
                                      <p:cBhvr additive="base">
                                        <p:cTn id="7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51034D-603D-4364-804D-C90323F214A1}"/>
              </a:ext>
            </a:extLst>
          </p:cNvPr>
          <p:cNvSpPr txBox="1"/>
          <p:nvPr/>
        </p:nvSpPr>
        <p:spPr>
          <a:xfrm>
            <a:off x="-416814" y="3155188"/>
            <a:ext cx="9630849" cy="2554545"/>
          </a:xfrm>
          <a:prstGeom prst="rect">
            <a:avLst/>
          </a:prstGeom>
          <a:noFill/>
        </p:spPr>
        <p:txBody>
          <a:bodyPr wrap="square" rtlCol="0">
            <a:spAutoFit/>
          </a:bodyPr>
          <a:lstStyle/>
          <a:p>
            <a:pPr algn="ctr"/>
            <a:r>
              <a:rPr lang="en-GB" sz="4000" dirty="0">
                <a:latin typeface="Granstander Clean" panose="02000503000000020004" pitchFamily="2" charset="0"/>
              </a:rPr>
              <a:t>Your cousins live across the world,</a:t>
            </a:r>
          </a:p>
          <a:p>
            <a:pPr algn="ctr"/>
            <a:r>
              <a:rPr lang="en-GB" sz="4000" dirty="0">
                <a:latin typeface="Granstander Clean" panose="02000503000000020004" pitchFamily="2" charset="0"/>
              </a:rPr>
              <a:t>A thousand miles away.</a:t>
            </a:r>
          </a:p>
          <a:p>
            <a:pPr algn="ctr"/>
            <a:r>
              <a:rPr lang="en-GB" sz="4000" dirty="0">
                <a:latin typeface="Granstander Clean" panose="02000503000000020004" pitchFamily="2" charset="0"/>
              </a:rPr>
              <a:t>But thanks to </a:t>
            </a:r>
            <a:r>
              <a:rPr lang="en-GB" sz="4000" dirty="0" err="1">
                <a:latin typeface="Granstander Clean" panose="02000503000000020004" pitchFamily="2" charset="0"/>
              </a:rPr>
              <a:t>WiFi</a:t>
            </a:r>
            <a:r>
              <a:rPr lang="en-GB" sz="4000" dirty="0">
                <a:latin typeface="Granstander Clean" panose="02000503000000020004" pitchFamily="2" charset="0"/>
              </a:rPr>
              <a:t>, face to face,</a:t>
            </a:r>
          </a:p>
          <a:p>
            <a:pPr algn="ctr"/>
            <a:r>
              <a:rPr lang="en-GB" sz="4000" dirty="0">
                <a:latin typeface="Granstander Clean" panose="02000503000000020004" pitchFamily="2" charset="0"/>
              </a:rPr>
              <a:t>You see them every day!</a:t>
            </a:r>
          </a:p>
        </p:txBody>
      </p:sp>
      <p:pic>
        <p:nvPicPr>
          <p:cNvPr id="4" name="Graphic 3">
            <a:extLst>
              <a:ext uri="{FF2B5EF4-FFF2-40B4-BE49-F238E27FC236}">
                <a16:creationId xmlns:a16="http://schemas.microsoft.com/office/drawing/2014/main" id="{ADADDD42-C8EE-4F11-830F-132896F4AF9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378607" y="-144149"/>
            <a:ext cx="3953566" cy="3953566"/>
          </a:xfrm>
          <a:prstGeom prst="rect">
            <a:avLst/>
          </a:prstGeom>
        </p:spPr>
      </p:pic>
      <p:pic>
        <p:nvPicPr>
          <p:cNvPr id="5122" name="Picture 2" descr="GenPerryfLogo">
            <a:extLst>
              <a:ext uri="{FF2B5EF4-FFF2-40B4-BE49-F238E27FC236}">
                <a16:creationId xmlns:a16="http://schemas.microsoft.com/office/drawing/2014/main" id="{603FD438-DD4F-4EA7-9CA2-8770CAD9EA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6496" y="698809"/>
            <a:ext cx="10287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10609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BF103-1621-4801-98D5-F7A9FA417D20}"/>
              </a:ext>
            </a:extLst>
          </p:cNvPr>
          <p:cNvSpPr>
            <a:spLocks noGrp="1"/>
          </p:cNvSpPr>
          <p:nvPr>
            <p:ph type="title"/>
          </p:nvPr>
        </p:nvSpPr>
        <p:spPr/>
        <p:txBody>
          <a:bodyPr/>
          <a:lstStyle/>
          <a:p>
            <a:endParaRPr lang="en-GB"/>
          </a:p>
        </p:txBody>
      </p:sp>
      <p:sp>
        <p:nvSpPr>
          <p:cNvPr id="3" name="TextBox 2">
            <a:extLst>
              <a:ext uri="{FF2B5EF4-FFF2-40B4-BE49-F238E27FC236}">
                <a16:creationId xmlns:a16="http://schemas.microsoft.com/office/drawing/2014/main" id="{54493E30-6B83-4CAA-9B48-7168F394878C}"/>
              </a:ext>
            </a:extLst>
          </p:cNvPr>
          <p:cNvSpPr txBox="1"/>
          <p:nvPr/>
        </p:nvSpPr>
        <p:spPr>
          <a:xfrm>
            <a:off x="-575895" y="636232"/>
            <a:ext cx="10588752" cy="2554545"/>
          </a:xfrm>
          <a:prstGeom prst="rect">
            <a:avLst/>
          </a:prstGeom>
          <a:noFill/>
        </p:spPr>
        <p:txBody>
          <a:bodyPr wrap="square" rtlCol="0">
            <a:spAutoFit/>
          </a:bodyPr>
          <a:lstStyle/>
          <a:p>
            <a:pPr algn="ctr"/>
            <a:r>
              <a:rPr lang="en-GB" sz="4000" dirty="0">
                <a:latin typeface="Granstander Clean" panose="02000503000000020004" pitchFamily="2" charset="0"/>
              </a:rPr>
              <a:t>You’re off on hols, the drive is long,</a:t>
            </a:r>
          </a:p>
          <a:p>
            <a:pPr algn="ctr"/>
            <a:r>
              <a:rPr lang="en-GB" sz="4000" dirty="0">
                <a:latin typeface="Granstander Clean" panose="02000503000000020004" pitchFamily="2" charset="0"/>
              </a:rPr>
              <a:t>To pass away the hours,</a:t>
            </a:r>
          </a:p>
          <a:p>
            <a:pPr algn="ctr"/>
            <a:r>
              <a:rPr lang="en-GB" sz="4000" dirty="0">
                <a:latin typeface="Granstander Clean" panose="02000503000000020004" pitchFamily="2" charset="0"/>
              </a:rPr>
              <a:t>You watch a film about a bull,</a:t>
            </a:r>
          </a:p>
          <a:p>
            <a:pPr algn="ctr"/>
            <a:r>
              <a:rPr lang="en-GB" sz="4000" dirty="0">
                <a:latin typeface="Granstander Clean" panose="02000503000000020004" pitchFamily="2" charset="0"/>
              </a:rPr>
              <a:t>Who loved to smell the flowers.</a:t>
            </a:r>
          </a:p>
        </p:txBody>
      </p:sp>
      <p:pic>
        <p:nvPicPr>
          <p:cNvPr id="4" name="Picture 2" descr="Ferdinand the bull">
            <a:extLst>
              <a:ext uri="{FF2B5EF4-FFF2-40B4-BE49-F238E27FC236}">
                <a16:creationId xmlns:a16="http://schemas.microsoft.com/office/drawing/2014/main" id="{81582151-885B-405E-BBC7-1184F6471D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1813" y="3352370"/>
            <a:ext cx="5178136" cy="2765125"/>
          </a:xfrm>
          <a:prstGeom prst="roundRect">
            <a:avLst>
              <a:gd name="adj" fmla="val 7982"/>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5CA4A2B-988D-4A39-8463-A0A3338CAD26}"/>
              </a:ext>
            </a:extLst>
          </p:cNvPr>
          <p:cNvSpPr txBox="1"/>
          <p:nvPr/>
        </p:nvSpPr>
        <p:spPr>
          <a:xfrm>
            <a:off x="2281813" y="6117495"/>
            <a:ext cx="3731491" cy="261610"/>
          </a:xfrm>
          <a:prstGeom prst="rect">
            <a:avLst/>
          </a:prstGeom>
          <a:noFill/>
        </p:spPr>
        <p:txBody>
          <a:bodyPr wrap="square" rtlCol="0">
            <a:spAutoFit/>
          </a:bodyPr>
          <a:lstStyle/>
          <a:p>
            <a:r>
              <a:rPr lang="en-GB" sz="1100" dirty="0">
                <a:latin typeface="NettoOT-Bold" panose="02010804010101010104" pitchFamily="50" charset="0"/>
              </a:rPr>
              <a:t>© 2017. 20th Century Fox</a:t>
            </a:r>
          </a:p>
        </p:txBody>
      </p:sp>
    </p:spTree>
    <p:extLst>
      <p:ext uri="{BB962C8B-B14F-4D97-AF65-F5344CB8AC3E}">
        <p14:creationId xmlns:p14="http://schemas.microsoft.com/office/powerpoint/2010/main" val="35052736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61915" y="736129"/>
            <a:ext cx="8220075" cy="994306"/>
          </a:xfrm>
        </p:spPr>
        <p:txBody>
          <a:bodyPr/>
          <a:lstStyle/>
          <a:p>
            <a:pPr algn="ctr"/>
            <a:r>
              <a:rPr lang="en-GB" sz="3600" dirty="0">
                <a:latin typeface="+mn-lt"/>
              </a:rPr>
              <a:t>How can I enjoy games </a:t>
            </a:r>
            <a:br>
              <a:rPr lang="en-GB" sz="3600" dirty="0">
                <a:latin typeface="+mn-lt"/>
              </a:rPr>
            </a:br>
            <a:r>
              <a:rPr lang="en-GB" sz="3600" dirty="0">
                <a:latin typeface="+mn-lt"/>
              </a:rPr>
              <a:t>online and keep safe?</a:t>
            </a:r>
          </a:p>
        </p:txBody>
      </p:sp>
      <p:sp>
        <p:nvSpPr>
          <p:cNvPr id="2" name="TextBox 1">
            <a:extLst>
              <a:ext uri="{FF2B5EF4-FFF2-40B4-BE49-F238E27FC236}">
                <a16:creationId xmlns:a16="http://schemas.microsoft.com/office/drawing/2014/main" id="{C9425F6B-C89B-4FF1-8D51-1144D2DC8584}"/>
              </a:ext>
            </a:extLst>
          </p:cNvPr>
          <p:cNvSpPr txBox="1"/>
          <p:nvPr/>
        </p:nvSpPr>
        <p:spPr>
          <a:xfrm>
            <a:off x="3548543" y="2013358"/>
            <a:ext cx="2046913" cy="769441"/>
          </a:xfrm>
          <a:prstGeom prst="rect">
            <a:avLst/>
          </a:prstGeom>
          <a:noFill/>
        </p:spPr>
        <p:txBody>
          <a:bodyPr wrap="square" rtlCol="0">
            <a:spAutoFit/>
          </a:bodyPr>
          <a:lstStyle/>
          <a:p>
            <a:r>
              <a:rPr lang="en-AU" sz="4400" b="1" dirty="0">
                <a:solidFill>
                  <a:srgbClr val="7868AC"/>
                </a:solidFill>
              </a:rPr>
              <a:t>S</a:t>
            </a:r>
            <a:r>
              <a:rPr lang="en-AU" sz="4400" dirty="0"/>
              <a:t>afe</a:t>
            </a:r>
          </a:p>
        </p:txBody>
      </p:sp>
      <p:sp>
        <p:nvSpPr>
          <p:cNvPr id="7" name="TextBox 6">
            <a:extLst>
              <a:ext uri="{FF2B5EF4-FFF2-40B4-BE49-F238E27FC236}">
                <a16:creationId xmlns:a16="http://schemas.microsoft.com/office/drawing/2014/main" id="{021934E6-A59C-4029-9E59-6EDF9A1A3F1B}"/>
              </a:ext>
            </a:extLst>
          </p:cNvPr>
          <p:cNvSpPr txBox="1"/>
          <p:nvPr/>
        </p:nvSpPr>
        <p:spPr>
          <a:xfrm>
            <a:off x="3548543" y="2758173"/>
            <a:ext cx="2306971" cy="769441"/>
          </a:xfrm>
          <a:prstGeom prst="rect">
            <a:avLst/>
          </a:prstGeom>
          <a:noFill/>
        </p:spPr>
        <p:txBody>
          <a:bodyPr wrap="square" rtlCol="0">
            <a:spAutoFit/>
          </a:bodyPr>
          <a:lstStyle/>
          <a:p>
            <a:r>
              <a:rPr lang="en-AU" sz="4400" b="1" dirty="0">
                <a:solidFill>
                  <a:srgbClr val="EA516C"/>
                </a:solidFill>
              </a:rPr>
              <a:t>M</a:t>
            </a:r>
            <a:r>
              <a:rPr lang="en-AU" sz="4400" dirty="0"/>
              <a:t>eeting</a:t>
            </a:r>
          </a:p>
        </p:txBody>
      </p:sp>
      <p:sp>
        <p:nvSpPr>
          <p:cNvPr id="8" name="TextBox 7">
            <a:extLst>
              <a:ext uri="{FF2B5EF4-FFF2-40B4-BE49-F238E27FC236}">
                <a16:creationId xmlns:a16="http://schemas.microsoft.com/office/drawing/2014/main" id="{4CF4D4F0-15B0-4501-AFC8-89CF645D5CBE}"/>
              </a:ext>
            </a:extLst>
          </p:cNvPr>
          <p:cNvSpPr txBox="1"/>
          <p:nvPr/>
        </p:nvSpPr>
        <p:spPr>
          <a:xfrm>
            <a:off x="3548543" y="3527614"/>
            <a:ext cx="3020036" cy="769441"/>
          </a:xfrm>
          <a:prstGeom prst="rect">
            <a:avLst/>
          </a:prstGeom>
          <a:noFill/>
        </p:spPr>
        <p:txBody>
          <a:bodyPr wrap="square" rtlCol="0">
            <a:spAutoFit/>
          </a:bodyPr>
          <a:lstStyle/>
          <a:p>
            <a:r>
              <a:rPr lang="en-AU" sz="4400" b="1" dirty="0">
                <a:solidFill>
                  <a:srgbClr val="47B1E5"/>
                </a:solidFill>
              </a:rPr>
              <a:t>A</a:t>
            </a:r>
            <a:r>
              <a:rPr lang="en-AU" sz="4400" dirty="0"/>
              <a:t>cceptable</a:t>
            </a:r>
          </a:p>
        </p:txBody>
      </p:sp>
      <p:sp>
        <p:nvSpPr>
          <p:cNvPr id="9" name="TextBox 8">
            <a:extLst>
              <a:ext uri="{FF2B5EF4-FFF2-40B4-BE49-F238E27FC236}">
                <a16:creationId xmlns:a16="http://schemas.microsoft.com/office/drawing/2014/main" id="{AC5A56C6-5484-4D84-AEF4-B9D40E976D40}"/>
              </a:ext>
            </a:extLst>
          </p:cNvPr>
          <p:cNvSpPr txBox="1"/>
          <p:nvPr/>
        </p:nvSpPr>
        <p:spPr>
          <a:xfrm>
            <a:off x="3548543" y="4297055"/>
            <a:ext cx="2457973" cy="769441"/>
          </a:xfrm>
          <a:prstGeom prst="rect">
            <a:avLst/>
          </a:prstGeom>
          <a:noFill/>
        </p:spPr>
        <p:txBody>
          <a:bodyPr wrap="square" rtlCol="0">
            <a:spAutoFit/>
          </a:bodyPr>
          <a:lstStyle/>
          <a:p>
            <a:r>
              <a:rPr lang="en-AU" sz="4400" b="1" dirty="0">
                <a:solidFill>
                  <a:srgbClr val="F08215"/>
                </a:solidFill>
              </a:rPr>
              <a:t>R</a:t>
            </a:r>
            <a:r>
              <a:rPr lang="en-AU" sz="4400" dirty="0"/>
              <a:t>eliable</a:t>
            </a:r>
          </a:p>
        </p:txBody>
      </p:sp>
      <p:sp>
        <p:nvSpPr>
          <p:cNvPr id="10" name="TextBox 9">
            <a:extLst>
              <a:ext uri="{FF2B5EF4-FFF2-40B4-BE49-F238E27FC236}">
                <a16:creationId xmlns:a16="http://schemas.microsoft.com/office/drawing/2014/main" id="{8A9AC554-151E-4F14-9792-8DEF50C6A21E}"/>
              </a:ext>
            </a:extLst>
          </p:cNvPr>
          <p:cNvSpPr txBox="1"/>
          <p:nvPr/>
        </p:nvSpPr>
        <p:spPr>
          <a:xfrm>
            <a:off x="3548543" y="5127565"/>
            <a:ext cx="2046913" cy="769441"/>
          </a:xfrm>
          <a:prstGeom prst="rect">
            <a:avLst/>
          </a:prstGeom>
          <a:noFill/>
        </p:spPr>
        <p:txBody>
          <a:bodyPr wrap="square" rtlCol="0">
            <a:spAutoFit/>
          </a:bodyPr>
          <a:lstStyle/>
          <a:p>
            <a:r>
              <a:rPr lang="en-AU" sz="4400" b="1" dirty="0">
                <a:solidFill>
                  <a:srgbClr val="85BD33"/>
                </a:solidFill>
              </a:rPr>
              <a:t>T</a:t>
            </a:r>
            <a:r>
              <a:rPr lang="en-AU" sz="4400" dirty="0"/>
              <a:t>ell</a:t>
            </a:r>
          </a:p>
        </p:txBody>
      </p:sp>
      <p:pic>
        <p:nvPicPr>
          <p:cNvPr id="4098" name="Picture 2" descr="GenPerryfLogo">
            <a:extLst>
              <a:ext uri="{FF2B5EF4-FFF2-40B4-BE49-F238E27FC236}">
                <a16:creationId xmlns:a16="http://schemas.microsoft.com/office/drawing/2014/main" id="{774D231E-7285-4E37-AF24-39BEA3E9D2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5553" y="577644"/>
            <a:ext cx="10287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3235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B9CBD-4DBE-48FA-9998-270F68A3F217}"/>
              </a:ext>
            </a:extLst>
          </p:cNvPr>
          <p:cNvSpPr>
            <a:spLocks noGrp="1"/>
          </p:cNvSpPr>
          <p:nvPr>
            <p:ph type="title"/>
          </p:nvPr>
        </p:nvSpPr>
        <p:spPr/>
        <p:txBody>
          <a:bodyPr/>
          <a:lstStyle/>
          <a:p>
            <a:r>
              <a:rPr lang="en-AU" dirty="0"/>
              <a:t>Follow the </a:t>
            </a:r>
            <a:r>
              <a:rPr lang="en-AU" dirty="0">
                <a:solidFill>
                  <a:srgbClr val="7868AC"/>
                </a:solidFill>
              </a:rPr>
              <a:t>S</a:t>
            </a:r>
            <a:r>
              <a:rPr lang="en-AU" dirty="0"/>
              <a:t>MART rules </a:t>
            </a:r>
          </a:p>
        </p:txBody>
      </p:sp>
      <p:sp>
        <p:nvSpPr>
          <p:cNvPr id="3" name="Rectangle 2">
            <a:extLst>
              <a:ext uri="{FF2B5EF4-FFF2-40B4-BE49-F238E27FC236}">
                <a16:creationId xmlns:a16="http://schemas.microsoft.com/office/drawing/2014/main" id="{1917AB49-84D0-405D-A5F1-4C4A6EEE359A}"/>
              </a:ext>
            </a:extLst>
          </p:cNvPr>
          <p:cNvSpPr/>
          <p:nvPr/>
        </p:nvSpPr>
        <p:spPr>
          <a:xfrm>
            <a:off x="755651" y="1488402"/>
            <a:ext cx="7632700" cy="587441"/>
          </a:xfrm>
          <a:prstGeom prst="rect">
            <a:avLst/>
          </a:prstGeom>
          <a:solidFill>
            <a:srgbClr val="7868A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r>
              <a:rPr lang="en-GB" sz="2400" b="1" dirty="0"/>
              <a:t>Keep your personal information safe!</a:t>
            </a:r>
          </a:p>
        </p:txBody>
      </p:sp>
      <p:sp>
        <p:nvSpPr>
          <p:cNvPr id="4" name="Rectangle 3">
            <a:extLst>
              <a:ext uri="{FF2B5EF4-FFF2-40B4-BE49-F238E27FC236}">
                <a16:creationId xmlns:a16="http://schemas.microsoft.com/office/drawing/2014/main" id="{864EB5A5-595F-4850-BEEF-9AF9366C1626}"/>
              </a:ext>
            </a:extLst>
          </p:cNvPr>
          <p:cNvSpPr/>
          <p:nvPr/>
        </p:nvSpPr>
        <p:spPr>
          <a:xfrm>
            <a:off x="755651" y="2287561"/>
            <a:ext cx="4126742" cy="1141439"/>
          </a:xfrm>
          <a:prstGeom prst="rect">
            <a:avLst/>
          </a:prstGeom>
          <a:noFill/>
          <a:ln w="28575">
            <a:solidFill>
              <a:srgbClr val="7868AC"/>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2000" dirty="0">
                <a:solidFill>
                  <a:srgbClr val="7868AC"/>
                </a:solidFill>
              </a:rPr>
              <a:t>If you wouldn’t say it to a stranger on the street, don’t share it with strangers on the internet…</a:t>
            </a:r>
          </a:p>
        </p:txBody>
      </p:sp>
      <p:pic>
        <p:nvPicPr>
          <p:cNvPr id="6" name="Picture 5">
            <a:extLst>
              <a:ext uri="{FF2B5EF4-FFF2-40B4-BE49-F238E27FC236}">
                <a16:creationId xmlns:a16="http://schemas.microsoft.com/office/drawing/2014/main" id="{24E65597-DC2A-4FFB-87ED-CE4AF2C04E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4807452" y="2691705"/>
            <a:ext cx="4336548" cy="4180905"/>
          </a:xfrm>
          <a:prstGeom prst="rect">
            <a:avLst/>
          </a:prstGeom>
        </p:spPr>
      </p:pic>
      <p:pic>
        <p:nvPicPr>
          <p:cNvPr id="7" name="Picture 2" descr="GenPerryfLogo">
            <a:extLst>
              <a:ext uri="{FF2B5EF4-FFF2-40B4-BE49-F238E27FC236}">
                <a16:creationId xmlns:a16="http://schemas.microsoft.com/office/drawing/2014/main" id="{1D774413-4DFF-4D24-B64A-38B4F4DE15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9649" y="630693"/>
            <a:ext cx="10287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5894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B9CBD-4DBE-48FA-9998-270F68A3F217}"/>
              </a:ext>
            </a:extLst>
          </p:cNvPr>
          <p:cNvSpPr>
            <a:spLocks noGrp="1"/>
          </p:cNvSpPr>
          <p:nvPr>
            <p:ph type="title"/>
          </p:nvPr>
        </p:nvSpPr>
        <p:spPr/>
        <p:txBody>
          <a:bodyPr/>
          <a:lstStyle/>
          <a:p>
            <a:r>
              <a:rPr lang="en-AU" dirty="0"/>
              <a:t>Follow the </a:t>
            </a:r>
            <a:r>
              <a:rPr lang="en-AU" dirty="0">
                <a:solidFill>
                  <a:schemeClr val="tx1"/>
                </a:solidFill>
              </a:rPr>
              <a:t>S</a:t>
            </a:r>
            <a:r>
              <a:rPr lang="en-AU" dirty="0">
                <a:solidFill>
                  <a:srgbClr val="EA516C"/>
                </a:solidFill>
              </a:rPr>
              <a:t>M</a:t>
            </a:r>
            <a:r>
              <a:rPr lang="en-AU" dirty="0"/>
              <a:t>ART rules </a:t>
            </a:r>
          </a:p>
        </p:txBody>
      </p:sp>
      <p:sp>
        <p:nvSpPr>
          <p:cNvPr id="3" name="Rectangle 2">
            <a:extLst>
              <a:ext uri="{FF2B5EF4-FFF2-40B4-BE49-F238E27FC236}">
                <a16:creationId xmlns:a16="http://schemas.microsoft.com/office/drawing/2014/main" id="{1917AB49-84D0-405D-A5F1-4C4A6EEE359A}"/>
              </a:ext>
            </a:extLst>
          </p:cNvPr>
          <p:cNvSpPr/>
          <p:nvPr/>
        </p:nvSpPr>
        <p:spPr>
          <a:xfrm>
            <a:off x="755651" y="1488402"/>
            <a:ext cx="7632700" cy="587441"/>
          </a:xfrm>
          <a:prstGeom prst="rect">
            <a:avLst/>
          </a:prstGeom>
          <a:solidFill>
            <a:srgbClr val="EA516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r>
              <a:rPr lang="en-GB" sz="2400" b="1" dirty="0"/>
              <a:t>Don’t meet up!</a:t>
            </a:r>
          </a:p>
        </p:txBody>
      </p:sp>
      <p:sp>
        <p:nvSpPr>
          <p:cNvPr id="4" name="Rectangle 3">
            <a:extLst>
              <a:ext uri="{FF2B5EF4-FFF2-40B4-BE49-F238E27FC236}">
                <a16:creationId xmlns:a16="http://schemas.microsoft.com/office/drawing/2014/main" id="{864EB5A5-595F-4850-BEEF-9AF9366C1626}"/>
              </a:ext>
            </a:extLst>
          </p:cNvPr>
          <p:cNvSpPr/>
          <p:nvPr/>
        </p:nvSpPr>
        <p:spPr>
          <a:xfrm>
            <a:off x="755651" y="2262124"/>
            <a:ext cx="3900239" cy="2064769"/>
          </a:xfrm>
          <a:prstGeom prst="rect">
            <a:avLst/>
          </a:prstGeom>
          <a:noFill/>
          <a:ln w="28575">
            <a:solidFill>
              <a:srgbClr val="EA516C"/>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2000" dirty="0">
                <a:solidFill>
                  <a:srgbClr val="EA516C"/>
                </a:solidFill>
              </a:rPr>
              <a:t>Online games can be a great place for chatting to your friends. Always know who you are talking to. If an person who you don’t know ever asks you to meet up, say no and report it…</a:t>
            </a:r>
          </a:p>
        </p:txBody>
      </p:sp>
      <p:pic>
        <p:nvPicPr>
          <p:cNvPr id="8" name="Picture 7">
            <a:extLst>
              <a:ext uri="{FF2B5EF4-FFF2-40B4-BE49-F238E27FC236}">
                <a16:creationId xmlns:a16="http://schemas.microsoft.com/office/drawing/2014/main" id="{870383A6-60C2-4725-824B-94E39FAD36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84103" y="2262123"/>
            <a:ext cx="6048462" cy="5527971"/>
          </a:xfrm>
          <a:prstGeom prst="rect">
            <a:avLst/>
          </a:prstGeom>
        </p:spPr>
      </p:pic>
      <p:pic>
        <p:nvPicPr>
          <p:cNvPr id="6" name="Picture 2" descr="GenPerryfLogo">
            <a:extLst>
              <a:ext uri="{FF2B5EF4-FFF2-40B4-BE49-F238E27FC236}">
                <a16:creationId xmlns:a16="http://schemas.microsoft.com/office/drawing/2014/main" id="{C137FE04-8507-4E03-A599-1235D96664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8236" y="320410"/>
            <a:ext cx="10287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3675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B9CBD-4DBE-48FA-9998-270F68A3F217}"/>
              </a:ext>
            </a:extLst>
          </p:cNvPr>
          <p:cNvSpPr>
            <a:spLocks noGrp="1"/>
          </p:cNvSpPr>
          <p:nvPr>
            <p:ph type="title"/>
          </p:nvPr>
        </p:nvSpPr>
        <p:spPr/>
        <p:txBody>
          <a:bodyPr/>
          <a:lstStyle/>
          <a:p>
            <a:r>
              <a:rPr lang="en-AU" dirty="0"/>
              <a:t>Follow the </a:t>
            </a:r>
            <a:r>
              <a:rPr lang="en-AU" dirty="0">
                <a:solidFill>
                  <a:schemeClr val="tx1"/>
                </a:solidFill>
              </a:rPr>
              <a:t>SM</a:t>
            </a:r>
            <a:r>
              <a:rPr lang="en-AU" dirty="0">
                <a:solidFill>
                  <a:srgbClr val="47B1E5"/>
                </a:solidFill>
              </a:rPr>
              <a:t>A</a:t>
            </a:r>
            <a:r>
              <a:rPr lang="en-AU" dirty="0"/>
              <a:t>RT rules </a:t>
            </a:r>
          </a:p>
        </p:txBody>
      </p:sp>
      <p:sp>
        <p:nvSpPr>
          <p:cNvPr id="3" name="Rectangle 2">
            <a:extLst>
              <a:ext uri="{FF2B5EF4-FFF2-40B4-BE49-F238E27FC236}">
                <a16:creationId xmlns:a16="http://schemas.microsoft.com/office/drawing/2014/main" id="{1917AB49-84D0-405D-A5F1-4C4A6EEE359A}"/>
              </a:ext>
            </a:extLst>
          </p:cNvPr>
          <p:cNvSpPr/>
          <p:nvPr/>
        </p:nvSpPr>
        <p:spPr>
          <a:xfrm>
            <a:off x="755651" y="1488402"/>
            <a:ext cx="7632700" cy="587441"/>
          </a:xfrm>
          <a:prstGeom prst="rect">
            <a:avLst/>
          </a:prstGeom>
          <a:solidFill>
            <a:srgbClr val="47B1E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r>
              <a:rPr lang="en-GB" sz="2400" b="1" dirty="0"/>
              <a:t>Accepting</a:t>
            </a:r>
          </a:p>
        </p:txBody>
      </p:sp>
      <p:sp>
        <p:nvSpPr>
          <p:cNvPr id="4" name="Rectangle 3">
            <a:extLst>
              <a:ext uri="{FF2B5EF4-FFF2-40B4-BE49-F238E27FC236}">
                <a16:creationId xmlns:a16="http://schemas.microsoft.com/office/drawing/2014/main" id="{864EB5A5-595F-4850-BEEF-9AF9366C1626}"/>
              </a:ext>
            </a:extLst>
          </p:cNvPr>
          <p:cNvSpPr/>
          <p:nvPr/>
        </p:nvSpPr>
        <p:spPr>
          <a:xfrm>
            <a:off x="755651" y="2271561"/>
            <a:ext cx="4260966" cy="2064769"/>
          </a:xfrm>
          <a:prstGeom prst="rect">
            <a:avLst/>
          </a:prstGeom>
          <a:noFill/>
          <a:ln w="28575">
            <a:solidFill>
              <a:srgbClr val="47B1E5"/>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2000" dirty="0">
                <a:solidFill>
                  <a:srgbClr val="47B1E5"/>
                </a:solidFill>
              </a:rPr>
              <a:t>Think before you accept something from someone online e.g. a file, a download, a picture etc. It may contain a virus. If you don’t know who it’s from, and it has an attachment… DELETE IT!</a:t>
            </a:r>
          </a:p>
        </p:txBody>
      </p:sp>
      <p:grpSp>
        <p:nvGrpSpPr>
          <p:cNvPr id="11" name="Group 10">
            <a:extLst>
              <a:ext uri="{FF2B5EF4-FFF2-40B4-BE49-F238E27FC236}">
                <a16:creationId xmlns:a16="http://schemas.microsoft.com/office/drawing/2014/main" id="{729C2E72-D5C8-45FC-894E-AA6073215DBC}"/>
              </a:ext>
            </a:extLst>
          </p:cNvPr>
          <p:cNvGrpSpPr/>
          <p:nvPr/>
        </p:nvGrpSpPr>
        <p:grpSpPr>
          <a:xfrm>
            <a:off x="4387442" y="2262519"/>
            <a:ext cx="4756558" cy="4595481"/>
            <a:chOff x="4555016" y="2424418"/>
            <a:chExt cx="4588984" cy="4433582"/>
          </a:xfrm>
        </p:grpSpPr>
        <p:pic>
          <p:nvPicPr>
            <p:cNvPr id="8" name="Picture 7">
              <a:extLst>
                <a:ext uri="{FF2B5EF4-FFF2-40B4-BE49-F238E27FC236}">
                  <a16:creationId xmlns:a16="http://schemas.microsoft.com/office/drawing/2014/main" id="{17DD5135-FC9C-4163-B277-ABFD07FC15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55016" y="2424418"/>
              <a:ext cx="4588984" cy="4433582"/>
            </a:xfrm>
            <a:prstGeom prst="rect">
              <a:avLst/>
            </a:prstGeom>
          </p:spPr>
        </p:pic>
        <p:sp>
          <p:nvSpPr>
            <p:cNvPr id="9" name="Oval 8">
              <a:extLst>
                <a:ext uri="{FF2B5EF4-FFF2-40B4-BE49-F238E27FC236}">
                  <a16:creationId xmlns:a16="http://schemas.microsoft.com/office/drawing/2014/main" id="{C1CF9C70-DF65-4D9E-93F8-2A49BB5877F1}"/>
                </a:ext>
              </a:extLst>
            </p:cNvPr>
            <p:cNvSpPr/>
            <p:nvPr/>
          </p:nvSpPr>
          <p:spPr>
            <a:xfrm>
              <a:off x="5125673" y="2720545"/>
              <a:ext cx="385894" cy="2897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Oval 9">
              <a:extLst>
                <a:ext uri="{FF2B5EF4-FFF2-40B4-BE49-F238E27FC236}">
                  <a16:creationId xmlns:a16="http://schemas.microsoft.com/office/drawing/2014/main" id="{FD6EDCBC-DFDA-4ADE-8801-D014A4155DDF}"/>
                </a:ext>
              </a:extLst>
            </p:cNvPr>
            <p:cNvSpPr/>
            <p:nvPr/>
          </p:nvSpPr>
          <p:spPr>
            <a:xfrm>
              <a:off x="5419287" y="2720544"/>
              <a:ext cx="444617" cy="2754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pic>
        <p:nvPicPr>
          <p:cNvPr id="12" name="Picture 2" descr="GenPerryfLogo">
            <a:extLst>
              <a:ext uri="{FF2B5EF4-FFF2-40B4-BE49-F238E27FC236}">
                <a16:creationId xmlns:a16="http://schemas.microsoft.com/office/drawing/2014/main" id="{82E736F2-FA1E-44A0-998F-3C3257EE4B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1401" y="202269"/>
            <a:ext cx="10287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1399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TM02900743[[fn=Organic]]</Template>
  <TotalTime>203</TotalTime>
  <Words>587</Words>
  <Application>Microsoft Office PowerPoint</Application>
  <PresentationFormat>On-screen Show (4:3)</PresentationFormat>
  <Paragraphs>59</Paragraphs>
  <Slides>18</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Twinkl</vt:lpstr>
      <vt:lpstr>Calibri</vt:lpstr>
      <vt:lpstr>Granstander Clean</vt:lpstr>
      <vt:lpstr>Arial</vt:lpstr>
      <vt:lpstr>Garamond</vt:lpstr>
      <vt:lpstr>NettoOT-Bold</vt:lpstr>
      <vt:lpstr>Organic</vt:lpstr>
      <vt:lpstr>Online Internet Safety</vt:lpstr>
      <vt:lpstr>The Internet is great because…</vt:lpstr>
      <vt:lpstr>PowerPoint Presentation</vt:lpstr>
      <vt:lpstr>PowerPoint Presentation</vt:lpstr>
      <vt:lpstr>PowerPoint Presentation</vt:lpstr>
      <vt:lpstr>How can I enjoy games  online and keep safe?</vt:lpstr>
      <vt:lpstr>Follow the SMART rules </vt:lpstr>
      <vt:lpstr>Follow the SMART rules </vt:lpstr>
      <vt:lpstr>Follow the SMART rules </vt:lpstr>
      <vt:lpstr>Follow the SMART rules </vt:lpstr>
      <vt:lpstr>Follow the SMART rules </vt:lpstr>
      <vt:lpstr>Which Rule Should  You Remember?</vt:lpstr>
      <vt:lpstr>Report Abuse</vt:lpstr>
      <vt:lpstr>Which Rule Should  You Remember?</vt:lpstr>
      <vt:lpstr>https://www.youtube.com/watch?v=-nMUbHuffO8</vt:lpstr>
      <vt:lpstr>PowerPoint Presentation</vt:lpstr>
      <vt:lpstr>PowerPoint Presentation</vt:lpstr>
      <vt:lpstr>Useful Websites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Twinkl A5</dc:creator>
  <cp:lastModifiedBy>perryfieldsinf Head Email</cp:lastModifiedBy>
  <cp:revision>27</cp:revision>
  <dcterms:created xsi:type="dcterms:W3CDTF">2020-11-23T05:00:14Z</dcterms:created>
  <dcterms:modified xsi:type="dcterms:W3CDTF">2021-02-08T08:21:17Z</dcterms:modified>
</cp:coreProperties>
</file>