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7" r:id="rId16"/>
    <p:sldId id="286" r:id="rId17"/>
    <p:sldId id="26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winkl" panose="020B060402020202020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EF9"/>
    <a:srgbClr val="47B1E5"/>
    <a:srgbClr val="AFDEF9"/>
    <a:srgbClr val="8ACBC0"/>
    <a:srgbClr val="C3AE55"/>
    <a:srgbClr val="18A0DB"/>
    <a:srgbClr val="ECD56B"/>
    <a:srgbClr val="E6E6E6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157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13F1B5-BAAC-404D-99CD-6F9F7198497B}"/>
              </a:ext>
            </a:extLst>
          </p:cNvPr>
          <p:cNvSpPr/>
          <p:nvPr userDrawn="1"/>
        </p:nvSpPr>
        <p:spPr>
          <a:xfrm>
            <a:off x="4979324" y="0"/>
            <a:ext cx="2552007" cy="438151"/>
          </a:xfrm>
          <a:prstGeom prst="rect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97A7A0-EAEA-41EA-91FA-649415874C32}"/>
              </a:ext>
            </a:extLst>
          </p:cNvPr>
          <p:cNvSpPr/>
          <p:nvPr userDrawn="1"/>
        </p:nvSpPr>
        <p:spPr>
          <a:xfrm>
            <a:off x="2369128" y="6396039"/>
            <a:ext cx="3616036" cy="461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C4E9D8-E90F-4DB9-8DF5-438C2141F4C1}"/>
              </a:ext>
            </a:extLst>
          </p:cNvPr>
          <p:cNvSpPr/>
          <p:nvPr userDrawn="1"/>
        </p:nvSpPr>
        <p:spPr>
          <a:xfrm>
            <a:off x="4979324" y="0"/>
            <a:ext cx="2552007" cy="438151"/>
          </a:xfrm>
          <a:prstGeom prst="rect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9478D9-14DF-419D-9BE9-09020FC35132}"/>
              </a:ext>
            </a:extLst>
          </p:cNvPr>
          <p:cNvSpPr/>
          <p:nvPr userDrawn="1"/>
        </p:nvSpPr>
        <p:spPr>
          <a:xfrm>
            <a:off x="2369128" y="6396039"/>
            <a:ext cx="3616036" cy="461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6D6AF4-3310-4936-9433-87666AD67933}"/>
              </a:ext>
            </a:extLst>
          </p:cNvPr>
          <p:cNvSpPr/>
          <p:nvPr userDrawn="1"/>
        </p:nvSpPr>
        <p:spPr>
          <a:xfrm>
            <a:off x="4979324" y="0"/>
            <a:ext cx="2552007" cy="438151"/>
          </a:xfrm>
          <a:prstGeom prst="rect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F772F-14F6-42CF-8366-F5A97551376F}"/>
              </a:ext>
            </a:extLst>
          </p:cNvPr>
          <p:cNvSpPr/>
          <p:nvPr userDrawn="1"/>
        </p:nvSpPr>
        <p:spPr>
          <a:xfrm>
            <a:off x="2369128" y="6396039"/>
            <a:ext cx="3616036" cy="461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literacytrust.org.uk/bookofhope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iteracytrust.org.uk/family-zone/9-12/book-hope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teracytrust.org.uk/bookofhopes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8631AC78-1FA3-4824-A522-DAC9D9D2B80D}"/>
              </a:ext>
            </a:extLst>
          </p:cNvPr>
          <p:cNvSpPr/>
          <p:nvPr/>
        </p:nvSpPr>
        <p:spPr>
          <a:xfrm>
            <a:off x="7642371" y="5142451"/>
            <a:ext cx="1367405" cy="201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GenPerryfLogo">
            <a:extLst>
              <a:ext uri="{FF2B5EF4-FFF2-40B4-BE49-F238E27FC236}">
                <a16:creationId xmlns:a16="http://schemas.microsoft.com/office/drawing/2014/main" id="{DF9E582D-FCFC-4F37-8D48-60D578D5238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205" y="5546725"/>
            <a:ext cx="1026795" cy="13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enPerryfLogo">
            <a:extLst>
              <a:ext uri="{FF2B5EF4-FFF2-40B4-BE49-F238E27FC236}">
                <a16:creationId xmlns:a16="http://schemas.microsoft.com/office/drawing/2014/main" id="{088D7502-0F01-4180-8536-810C9F399F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62" y="5546725"/>
            <a:ext cx="1026795" cy="131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43754" y="3586532"/>
            <a:ext cx="8454331" cy="2786972"/>
            <a:chOff x="543754" y="3586532"/>
            <a:chExt cx="8454331" cy="27869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6" r="14892" b="61173"/>
            <a:stretch/>
          </p:blipFill>
          <p:spPr>
            <a:xfrm flipH="1">
              <a:off x="2440405" y="3586532"/>
              <a:ext cx="6159838" cy="221066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36" r="14892" b="61173"/>
            <a:stretch/>
          </p:blipFill>
          <p:spPr>
            <a:xfrm>
              <a:off x="543754" y="3586532"/>
              <a:ext cx="1930241" cy="2210660"/>
            </a:xfrm>
            <a:prstGeom prst="rect">
              <a:avLst/>
            </a:prstGeom>
          </p:spPr>
        </p:pic>
        <p:sp>
          <p:nvSpPr>
            <p:cNvPr id="27" name="Freeform 26"/>
            <p:cNvSpPr/>
            <p:nvPr/>
          </p:nvSpPr>
          <p:spPr>
            <a:xfrm>
              <a:off x="543754" y="5648290"/>
              <a:ext cx="8056489" cy="725214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6" t="14404" r="85824" b="71192"/>
            <a:stretch/>
          </p:blipFill>
          <p:spPr>
            <a:xfrm flipH="1">
              <a:off x="8151779" y="4406630"/>
              <a:ext cx="846306" cy="820111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And, just when he was feeling ready to drop,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finally realised that he’d reached the top.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a splendid sight met his eyes when he looked down: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 wide muddy waterhole, gleaming and brown.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could see lots of sploshing – someone was there bathing.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 hippo! A friend! And they seemed to be waving.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the hippopotamus nodded his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‘I’m glad that I chose to keep going,’ he said.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3"/>
          <a:stretch/>
        </p:blipFill>
        <p:spPr>
          <a:xfrm>
            <a:off x="543754" y="3643488"/>
            <a:ext cx="8051833" cy="221066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43754" y="5648290"/>
            <a:ext cx="8056489" cy="725214"/>
          </a:xfrm>
          <a:custGeom>
            <a:avLst/>
            <a:gdLst>
              <a:gd name="connsiteX0" fmla="*/ 0 w 8177860"/>
              <a:gd name="connsiteY0" fmla="*/ 0 h 725214"/>
              <a:gd name="connsiteX1" fmla="*/ 120871 w 8177860"/>
              <a:gd name="connsiteY1" fmla="*/ 0 h 725214"/>
              <a:gd name="connsiteX2" fmla="*/ 8056989 w 8177860"/>
              <a:gd name="connsiteY2" fmla="*/ 0 h 725214"/>
              <a:gd name="connsiteX3" fmla="*/ 8177860 w 8177860"/>
              <a:gd name="connsiteY3" fmla="*/ 0 h 725214"/>
              <a:gd name="connsiteX4" fmla="*/ 8177860 w 8177860"/>
              <a:gd name="connsiteY4" fmla="*/ 120871 h 725214"/>
              <a:gd name="connsiteX5" fmla="*/ 8177860 w 8177860"/>
              <a:gd name="connsiteY5" fmla="*/ 198317 h 725214"/>
              <a:gd name="connsiteX6" fmla="*/ 8177860 w 8177860"/>
              <a:gd name="connsiteY6" fmla="*/ 604343 h 725214"/>
              <a:gd name="connsiteX7" fmla="*/ 8056989 w 8177860"/>
              <a:gd name="connsiteY7" fmla="*/ 725214 h 725214"/>
              <a:gd name="connsiteX8" fmla="*/ 120871 w 8177860"/>
              <a:gd name="connsiteY8" fmla="*/ 725214 h 725214"/>
              <a:gd name="connsiteX9" fmla="*/ 0 w 8177860"/>
              <a:gd name="connsiteY9" fmla="*/ 604343 h 725214"/>
              <a:gd name="connsiteX10" fmla="*/ 0 w 8177860"/>
              <a:gd name="connsiteY10" fmla="*/ 198317 h 725214"/>
              <a:gd name="connsiteX11" fmla="*/ 0 w 8177860"/>
              <a:gd name="connsiteY11" fmla="*/ 120871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77860" h="725214">
                <a:moveTo>
                  <a:pt x="0" y="0"/>
                </a:moveTo>
                <a:lnTo>
                  <a:pt x="120871" y="0"/>
                </a:lnTo>
                <a:lnTo>
                  <a:pt x="8056989" y="0"/>
                </a:lnTo>
                <a:lnTo>
                  <a:pt x="8177860" y="0"/>
                </a:lnTo>
                <a:lnTo>
                  <a:pt x="8177860" y="120871"/>
                </a:lnTo>
                <a:lnTo>
                  <a:pt x="8177860" y="198317"/>
                </a:lnTo>
                <a:lnTo>
                  <a:pt x="8177860" y="604343"/>
                </a:lnTo>
                <a:cubicBezTo>
                  <a:pt x="8177860" y="671098"/>
                  <a:pt x="8123744" y="725214"/>
                  <a:pt x="8056989" y="725214"/>
                </a:cubicBezTo>
                <a:lnTo>
                  <a:pt x="120871" y="725214"/>
                </a:lnTo>
                <a:cubicBezTo>
                  <a:pt x="54116" y="725214"/>
                  <a:pt x="0" y="671098"/>
                  <a:pt x="0" y="604343"/>
                </a:cubicBezTo>
                <a:lnTo>
                  <a:pt x="0" y="198317"/>
                </a:lnTo>
                <a:lnTo>
                  <a:pt x="0" y="120871"/>
                </a:lnTo>
                <a:close/>
              </a:path>
            </a:pathLst>
          </a:custGeom>
          <a:solidFill>
            <a:srgbClr val="C3A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45610" y="1503526"/>
            <a:ext cx="7879870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Then a voice from behind him called out, ‘We were wrong!’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 lion, sloth and camel had followed along.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the animals cried, ‘You’re more brave than the lot of us.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Hip </a:t>
            </a:r>
            <a:r>
              <a:rPr lang="en-GB" dirty="0" err="1">
                <a:latin typeface="Twinkl" pitchFamily="2" charset="0"/>
              </a:rPr>
              <a:t>hip</a:t>
            </a:r>
            <a:r>
              <a:rPr lang="en-GB" dirty="0">
                <a:latin typeface="Twinkl" pitchFamily="2" charset="0"/>
              </a:rPr>
              <a:t> hooray for the hope-o-</a:t>
            </a:r>
            <a:r>
              <a:rPr lang="en-GB" dirty="0" err="1">
                <a:latin typeface="Twinkl" pitchFamily="2" charset="0"/>
              </a:rPr>
              <a:t>potamus</a:t>
            </a:r>
            <a:r>
              <a:rPr lang="en-GB" dirty="0">
                <a:latin typeface="Twinkl" pitchFamily="2" charset="0"/>
              </a:rPr>
              <a:t>!’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165A372-91BF-400B-BF83-BB34B9F01C57}"/>
              </a:ext>
            </a:extLst>
          </p:cNvPr>
          <p:cNvGrpSpPr/>
          <p:nvPr/>
        </p:nvGrpSpPr>
        <p:grpSpPr>
          <a:xfrm>
            <a:off x="1363888" y="1824425"/>
            <a:ext cx="6416224" cy="3070472"/>
            <a:chOff x="1370217" y="1846727"/>
            <a:chExt cx="6416224" cy="307047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DD80CD9-A7DF-4215-8C1D-09C785FE0663}"/>
                </a:ext>
              </a:extLst>
            </p:cNvPr>
            <p:cNvGrpSpPr/>
            <p:nvPr/>
          </p:nvGrpSpPr>
          <p:grpSpPr>
            <a:xfrm>
              <a:off x="1388925" y="4104917"/>
              <a:ext cx="6381090" cy="812282"/>
              <a:chOff x="1400076" y="2380870"/>
              <a:chExt cx="6381090" cy="81228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B64E961E-2A77-44E6-80C4-B0AE62854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34" b="30295"/>
              <a:stretch/>
            </p:blipFill>
            <p:spPr>
              <a:xfrm>
                <a:off x="1400076" y="2380870"/>
                <a:ext cx="3351757" cy="81228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6CEEE4A9-479A-4CA1-8919-CAEE6BA5F8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34" r="9399" b="30295"/>
              <a:stretch/>
            </p:blipFill>
            <p:spPr>
              <a:xfrm>
                <a:off x="4744460" y="2380870"/>
                <a:ext cx="3036706" cy="812282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78F5612-095B-4106-B957-05B859B2FD1E}"/>
                </a:ext>
              </a:extLst>
            </p:cNvPr>
            <p:cNvSpPr/>
            <p:nvPr/>
          </p:nvSpPr>
          <p:spPr>
            <a:xfrm>
              <a:off x="1388568" y="4294019"/>
              <a:ext cx="5685708" cy="352338"/>
            </a:xfrm>
            <a:custGeom>
              <a:avLst/>
              <a:gdLst>
                <a:gd name="connsiteX0" fmla="*/ 0 w 6425966"/>
                <a:gd name="connsiteY0" fmla="*/ 0 h 352338"/>
                <a:gd name="connsiteX1" fmla="*/ 6425966 w 6425966"/>
                <a:gd name="connsiteY1" fmla="*/ 0 h 352338"/>
                <a:gd name="connsiteX2" fmla="*/ 880844 w 6425966"/>
                <a:gd name="connsiteY2" fmla="*/ 352338 h 352338"/>
                <a:gd name="connsiteX3" fmla="*/ 0 w 6425966"/>
                <a:gd name="connsiteY3" fmla="*/ 0 h 3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5966" h="352338">
                  <a:moveTo>
                    <a:pt x="0" y="0"/>
                  </a:moveTo>
                  <a:lnTo>
                    <a:pt x="6425966" y="0"/>
                  </a:lnTo>
                  <a:lnTo>
                    <a:pt x="880844" y="352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EF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36121A4-C3EE-4930-B3A8-FC517A2765F9}"/>
                </a:ext>
              </a:extLst>
            </p:cNvPr>
            <p:cNvSpPr/>
            <p:nvPr/>
          </p:nvSpPr>
          <p:spPr>
            <a:xfrm>
              <a:off x="1387121" y="3809447"/>
              <a:ext cx="6394674" cy="488894"/>
            </a:xfrm>
            <a:prstGeom prst="rect">
              <a:avLst/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819FD46E-1F40-457F-BB51-CF62534A383D}"/>
                </a:ext>
              </a:extLst>
            </p:cNvPr>
            <p:cNvSpPr/>
            <p:nvPr/>
          </p:nvSpPr>
          <p:spPr>
            <a:xfrm>
              <a:off x="1382917" y="3094406"/>
              <a:ext cx="1688533" cy="1188457"/>
            </a:xfrm>
            <a:prstGeom prst="roundRect">
              <a:avLst>
                <a:gd name="adj" fmla="val 11179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n-GB" dirty="0">
                <a:latin typeface="Twinkl" pitchFamily="2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B4C00D5-30F6-4DC9-976E-CEEBA533DCE7}"/>
                </a:ext>
              </a:extLst>
            </p:cNvPr>
            <p:cNvSpPr/>
            <p:nvPr/>
          </p:nvSpPr>
          <p:spPr>
            <a:xfrm>
              <a:off x="1370217" y="2238586"/>
              <a:ext cx="2065889" cy="2046915"/>
            </a:xfrm>
            <a:prstGeom prst="ellipse">
              <a:avLst/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DAE20CAF-8171-474A-91E0-405907DC4270}"/>
                </a:ext>
              </a:extLst>
            </p:cNvPr>
            <p:cNvSpPr/>
            <p:nvPr/>
          </p:nvSpPr>
          <p:spPr>
            <a:xfrm>
              <a:off x="2265848" y="2238587"/>
              <a:ext cx="5520593" cy="1190357"/>
            </a:xfrm>
            <a:prstGeom prst="roundRect">
              <a:avLst>
                <a:gd name="adj" fmla="val 11179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n-GB" dirty="0">
                <a:solidFill>
                  <a:sysClr val="windowText" lastClr="000000"/>
                </a:solidFill>
                <a:latin typeface="Twinkl" pitchFamily="2" charset="0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DE49B99-058D-474A-92A2-41653F2978DB}"/>
                </a:ext>
              </a:extLst>
            </p:cNvPr>
            <p:cNvSpPr/>
            <p:nvPr/>
          </p:nvSpPr>
          <p:spPr>
            <a:xfrm>
              <a:off x="2265848" y="3094406"/>
              <a:ext cx="5520593" cy="1190357"/>
            </a:xfrm>
            <a:prstGeom prst="roundRect">
              <a:avLst>
                <a:gd name="adj" fmla="val 11179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n-GB" dirty="0">
                <a:solidFill>
                  <a:sysClr val="windowText" lastClr="000000"/>
                </a:solidFill>
                <a:latin typeface="Twinkl" pitchFamily="2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0823967-DE3D-4755-B1FD-12DCE42DE3A4}"/>
                </a:ext>
              </a:extLst>
            </p:cNvPr>
            <p:cNvSpPr/>
            <p:nvPr/>
          </p:nvSpPr>
          <p:spPr>
            <a:xfrm>
              <a:off x="2708031" y="4296794"/>
              <a:ext cx="5035894" cy="418744"/>
            </a:xfrm>
            <a:custGeom>
              <a:avLst/>
              <a:gdLst>
                <a:gd name="connsiteX0" fmla="*/ 0 w 6417892"/>
                <a:gd name="connsiteY0" fmla="*/ 0 h 418744"/>
                <a:gd name="connsiteX1" fmla="*/ 6417892 w 6417892"/>
                <a:gd name="connsiteY1" fmla="*/ 0 h 418744"/>
                <a:gd name="connsiteX2" fmla="*/ 4495088 w 6417892"/>
                <a:gd name="connsiteY2" fmla="*/ 418744 h 418744"/>
                <a:gd name="connsiteX3" fmla="*/ 0 w 6417892"/>
                <a:gd name="connsiteY3" fmla="*/ 0 h 41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7892" h="418744">
                  <a:moveTo>
                    <a:pt x="0" y="0"/>
                  </a:moveTo>
                  <a:lnTo>
                    <a:pt x="6417892" y="0"/>
                  </a:lnTo>
                  <a:lnTo>
                    <a:pt x="4495088" y="418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EF9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F9E959E7-CFA2-4B47-BD8A-44D5A39250AE}"/>
                </a:ext>
              </a:extLst>
            </p:cNvPr>
            <p:cNvSpPr/>
            <p:nvPr/>
          </p:nvSpPr>
          <p:spPr>
            <a:xfrm>
              <a:off x="1370217" y="2232221"/>
              <a:ext cx="6409312" cy="2684977"/>
            </a:xfrm>
            <a:custGeom>
              <a:avLst/>
              <a:gdLst>
                <a:gd name="connsiteX0" fmla="*/ 1023457 w 6409312"/>
                <a:gd name="connsiteY0" fmla="*/ 0 h 2684977"/>
                <a:gd name="connsiteX1" fmla="*/ 1128100 w 6409312"/>
                <a:gd name="connsiteY1" fmla="*/ 5284 h 2684977"/>
                <a:gd name="connsiteX2" fmla="*/ 1135196 w 6409312"/>
                <a:gd name="connsiteY2" fmla="*/ 6367 h 2684977"/>
                <a:gd name="connsiteX3" fmla="*/ 6273212 w 6409312"/>
                <a:gd name="connsiteY3" fmla="*/ 6367 h 2684977"/>
                <a:gd name="connsiteX4" fmla="*/ 6406282 w 6409312"/>
                <a:gd name="connsiteY4" fmla="*/ 139437 h 2684977"/>
                <a:gd name="connsiteX5" fmla="*/ 6406282 w 6409312"/>
                <a:gd name="connsiteY5" fmla="*/ 995256 h 2684977"/>
                <a:gd name="connsiteX6" fmla="*/ 6406282 w 6409312"/>
                <a:gd name="connsiteY6" fmla="*/ 1063654 h 2684977"/>
                <a:gd name="connsiteX7" fmla="*/ 6406282 w 6409312"/>
                <a:gd name="connsiteY7" fmla="*/ 1279349 h 2684977"/>
                <a:gd name="connsiteX8" fmla="*/ 6409312 w 6409312"/>
                <a:gd name="connsiteY8" fmla="*/ 1279349 h 2684977"/>
                <a:gd name="connsiteX9" fmla="*/ 6409312 w 6409312"/>
                <a:gd name="connsiteY9" fmla="*/ 2684977 h 2684977"/>
                <a:gd name="connsiteX10" fmla="*/ 6392583 w 6409312"/>
                <a:gd name="connsiteY10" fmla="*/ 2684977 h 2684977"/>
                <a:gd name="connsiteX11" fmla="*/ 11494 w 6409312"/>
                <a:gd name="connsiteY11" fmla="*/ 2684977 h 2684977"/>
                <a:gd name="connsiteX12" fmla="*/ 2758 w 6409312"/>
                <a:gd name="connsiteY12" fmla="*/ 2684977 h 2684977"/>
                <a:gd name="connsiteX13" fmla="*/ 2758 w 6409312"/>
                <a:gd name="connsiteY13" fmla="*/ 1917785 h 2684977"/>
                <a:gd name="connsiteX14" fmla="*/ 2758 w 6409312"/>
                <a:gd name="connsiteY14" fmla="*/ 1279349 h 2684977"/>
                <a:gd name="connsiteX15" fmla="*/ 2758 w 6409312"/>
                <a:gd name="connsiteY15" fmla="*/ 1050816 h 2684977"/>
                <a:gd name="connsiteX16" fmla="*/ 0 w 6409312"/>
                <a:gd name="connsiteY16" fmla="*/ 1023457 h 2684977"/>
                <a:gd name="connsiteX17" fmla="*/ 2758 w 6409312"/>
                <a:gd name="connsiteY17" fmla="*/ 996098 h 2684977"/>
                <a:gd name="connsiteX18" fmla="*/ 2758 w 6409312"/>
                <a:gd name="connsiteY18" fmla="*/ 995044 h 2684977"/>
                <a:gd name="connsiteX19" fmla="*/ 2970 w 6409312"/>
                <a:gd name="connsiteY19" fmla="*/ 993993 h 2684977"/>
                <a:gd name="connsiteX20" fmla="*/ 20793 w 6409312"/>
                <a:gd name="connsiteY20" fmla="*/ 817195 h 2684977"/>
                <a:gd name="connsiteX21" fmla="*/ 1023457 w 6409312"/>
                <a:gd name="connsiteY21" fmla="*/ 0 h 268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09312" h="2684977">
                  <a:moveTo>
                    <a:pt x="1023457" y="0"/>
                  </a:moveTo>
                  <a:cubicBezTo>
                    <a:pt x="1058785" y="0"/>
                    <a:pt x="1093694" y="1790"/>
                    <a:pt x="1128100" y="5284"/>
                  </a:cubicBezTo>
                  <a:lnTo>
                    <a:pt x="1135196" y="6367"/>
                  </a:lnTo>
                  <a:lnTo>
                    <a:pt x="6273212" y="6367"/>
                  </a:lnTo>
                  <a:cubicBezTo>
                    <a:pt x="6346705" y="6367"/>
                    <a:pt x="6406282" y="65944"/>
                    <a:pt x="6406282" y="139437"/>
                  </a:cubicBezTo>
                  <a:lnTo>
                    <a:pt x="6406282" y="995256"/>
                  </a:lnTo>
                  <a:lnTo>
                    <a:pt x="6406282" y="1063654"/>
                  </a:lnTo>
                  <a:lnTo>
                    <a:pt x="6406282" y="1279349"/>
                  </a:lnTo>
                  <a:lnTo>
                    <a:pt x="6409312" y="1279349"/>
                  </a:lnTo>
                  <a:lnTo>
                    <a:pt x="6409312" y="2684977"/>
                  </a:lnTo>
                  <a:lnTo>
                    <a:pt x="6392583" y="2684977"/>
                  </a:lnTo>
                  <a:lnTo>
                    <a:pt x="11494" y="2684977"/>
                  </a:lnTo>
                  <a:lnTo>
                    <a:pt x="2758" y="2684977"/>
                  </a:lnTo>
                  <a:lnTo>
                    <a:pt x="2758" y="1917785"/>
                  </a:lnTo>
                  <a:lnTo>
                    <a:pt x="2758" y="1279349"/>
                  </a:lnTo>
                  <a:lnTo>
                    <a:pt x="2758" y="1050816"/>
                  </a:lnTo>
                  <a:lnTo>
                    <a:pt x="0" y="1023457"/>
                  </a:lnTo>
                  <a:lnTo>
                    <a:pt x="2758" y="996098"/>
                  </a:lnTo>
                  <a:lnTo>
                    <a:pt x="2758" y="995044"/>
                  </a:lnTo>
                  <a:lnTo>
                    <a:pt x="2970" y="993993"/>
                  </a:lnTo>
                  <a:lnTo>
                    <a:pt x="20793" y="817195"/>
                  </a:lnTo>
                  <a:cubicBezTo>
                    <a:pt x="116227" y="350823"/>
                    <a:pt x="528872" y="0"/>
                    <a:pt x="1023457" y="0"/>
                  </a:cubicBezTo>
                  <a:close/>
                </a:path>
              </a:pathLst>
            </a:custGeom>
            <a:noFill/>
            <a:ln w="28575">
              <a:solidFill>
                <a:srgbClr val="47B1E5">
                  <a:alpha val="5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B73462B7-1EBF-4B96-8C74-35CBEE222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54"/>
            <a:stretch/>
          </p:blipFill>
          <p:spPr>
            <a:xfrm>
              <a:off x="1636556" y="1846727"/>
              <a:ext cx="1432396" cy="3059808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+mn-lt"/>
                  </a:rPr>
                  <a:t>Hippo-Persistence</a:t>
                </a:r>
                <a:endParaRPr lang="en-GB" sz="3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A9620BD-C84C-46BF-848B-BE2D87431A68}"/>
              </a:ext>
            </a:extLst>
          </p:cNvPr>
          <p:cNvGrpSpPr/>
          <p:nvPr/>
        </p:nvGrpSpPr>
        <p:grpSpPr>
          <a:xfrm>
            <a:off x="847086" y="1599735"/>
            <a:ext cx="7606268" cy="3801083"/>
            <a:chOff x="847086" y="1622037"/>
            <a:chExt cx="7606268" cy="3801083"/>
          </a:xfrm>
        </p:grpSpPr>
        <p:pic>
          <p:nvPicPr>
            <p:cNvPr id="171" name="Graphic 170">
              <a:extLst>
                <a:ext uri="{FF2B5EF4-FFF2-40B4-BE49-F238E27FC236}">
                  <a16:creationId xmlns:a16="http://schemas.microsoft.com/office/drawing/2014/main" id="{30FBE743-1908-495D-B70B-B7F5C31A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260804">
              <a:off x="8088865" y="2240856"/>
              <a:ext cx="364489" cy="351847"/>
            </a:xfrm>
            <a:prstGeom prst="rect">
              <a:avLst/>
            </a:prstGeom>
          </p:spPr>
        </p:pic>
        <p:pic>
          <p:nvPicPr>
            <p:cNvPr id="172" name="Graphic 171">
              <a:extLst>
                <a:ext uri="{FF2B5EF4-FFF2-40B4-BE49-F238E27FC236}">
                  <a16:creationId xmlns:a16="http://schemas.microsoft.com/office/drawing/2014/main" id="{4A54B900-0F41-4FB9-8C3E-C7CD8FF03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878743">
              <a:off x="7754432" y="1628358"/>
              <a:ext cx="364489" cy="351847"/>
            </a:xfrm>
            <a:prstGeom prst="rect">
              <a:avLst/>
            </a:prstGeom>
          </p:spPr>
        </p:pic>
        <p:pic>
          <p:nvPicPr>
            <p:cNvPr id="177" name="Graphic 176">
              <a:extLst>
                <a:ext uri="{FF2B5EF4-FFF2-40B4-BE49-F238E27FC236}">
                  <a16:creationId xmlns:a16="http://schemas.microsoft.com/office/drawing/2014/main" id="{2EDEF4EE-4EB5-4F30-9307-A6019CD98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4099821">
              <a:off x="7497957" y="2158163"/>
              <a:ext cx="364489" cy="351847"/>
            </a:xfrm>
            <a:prstGeom prst="rect">
              <a:avLst/>
            </a:prstGeom>
          </p:spPr>
        </p:pic>
        <p:pic>
          <p:nvPicPr>
            <p:cNvPr id="180" name="Graphic 179">
              <a:extLst>
                <a:ext uri="{FF2B5EF4-FFF2-40B4-BE49-F238E27FC236}">
                  <a16:creationId xmlns:a16="http://schemas.microsoft.com/office/drawing/2014/main" id="{2F2B261F-5BED-44C7-B726-87B8A6E73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7086" y="4646357"/>
              <a:ext cx="364489" cy="351847"/>
            </a:xfrm>
            <a:prstGeom prst="rect">
              <a:avLst/>
            </a:prstGeom>
          </p:spPr>
        </p:pic>
        <p:pic>
          <p:nvPicPr>
            <p:cNvPr id="181" name="Graphic 180">
              <a:extLst>
                <a:ext uri="{FF2B5EF4-FFF2-40B4-BE49-F238E27FC236}">
                  <a16:creationId xmlns:a16="http://schemas.microsoft.com/office/drawing/2014/main" id="{0312B434-993A-47E4-B867-A446A69B7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675516">
              <a:off x="1161756" y="5071273"/>
              <a:ext cx="364489" cy="351847"/>
            </a:xfrm>
            <a:prstGeom prst="rect">
              <a:avLst/>
            </a:prstGeom>
          </p:spPr>
        </p:pic>
      </p:grpSp>
      <p:sp>
        <p:nvSpPr>
          <p:cNvPr id="195" name="TextBox 194">
            <a:extLst>
              <a:ext uri="{FF2B5EF4-FFF2-40B4-BE49-F238E27FC236}">
                <a16:creationId xmlns:a16="http://schemas.microsoft.com/office/drawing/2014/main" id="{CC677C87-41B5-41E4-9872-D720C67DFF5D}"/>
              </a:ext>
            </a:extLst>
          </p:cNvPr>
          <p:cNvSpPr txBox="1"/>
          <p:nvPr/>
        </p:nvSpPr>
        <p:spPr>
          <a:xfrm>
            <a:off x="3201107" y="2494066"/>
            <a:ext cx="450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In the rhyming story, the hope-o-</a:t>
            </a:r>
            <a:r>
              <a:rPr lang="en-GB" dirty="0" err="1">
                <a:solidFill>
                  <a:sysClr val="windowText" lastClr="000000"/>
                </a:solidFill>
                <a:latin typeface="Twinkl" pitchFamily="2" charset="0"/>
              </a:rPr>
              <a:t>potamus</a:t>
            </a: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 never gives up.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CCF6B2BF-320F-4582-BA47-EC57AD6BEFBE}"/>
              </a:ext>
            </a:extLst>
          </p:cNvPr>
          <p:cNvSpPr txBox="1"/>
          <p:nvPr/>
        </p:nvSpPr>
        <p:spPr>
          <a:xfrm>
            <a:off x="3201107" y="3353653"/>
            <a:ext cx="450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Can you think of a time when you didn’t give up?</a:t>
            </a:r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id="{FE458B14-E01F-4A56-A2D1-5C22044F37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8"/>
          <a:stretch/>
        </p:blipFill>
        <p:spPr>
          <a:xfrm>
            <a:off x="1490265" y="1820449"/>
            <a:ext cx="1684752" cy="30526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FAFD1A-FF4C-4DA5-BF60-5C3702501023}"/>
              </a:ext>
            </a:extLst>
          </p:cNvPr>
          <p:cNvGrpSpPr/>
          <p:nvPr/>
        </p:nvGrpSpPr>
        <p:grpSpPr>
          <a:xfrm>
            <a:off x="2977892" y="1331344"/>
            <a:ext cx="1607097" cy="1241954"/>
            <a:chOff x="2977892" y="1331344"/>
            <a:chExt cx="1607097" cy="124195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7DC0ED1-1D8F-44E5-B787-8FD3A9C84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892" y="1331344"/>
              <a:ext cx="1590652" cy="1241954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5D5884-2FAD-4143-B354-DBB2FC06E9BE}"/>
                </a:ext>
              </a:extLst>
            </p:cNvPr>
            <p:cNvGrpSpPr/>
            <p:nvPr/>
          </p:nvGrpSpPr>
          <p:grpSpPr>
            <a:xfrm>
              <a:off x="3332146" y="1337149"/>
              <a:ext cx="1252843" cy="908847"/>
              <a:chOff x="3312635" y="1281056"/>
              <a:chExt cx="1252843" cy="908847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DBFC135-1936-4824-951F-4948C8EBD363}"/>
                  </a:ext>
                </a:extLst>
              </p:cNvPr>
              <p:cNvSpPr txBox="1"/>
              <p:nvPr/>
            </p:nvSpPr>
            <p:spPr>
              <a:xfrm rot="1221009">
                <a:off x="3312635" y="1485379"/>
                <a:ext cx="7876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?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13E3193-0A0B-4C58-B3C2-E7BA30DA63E0}"/>
                  </a:ext>
                </a:extLst>
              </p:cNvPr>
              <p:cNvSpPr txBox="1"/>
              <p:nvPr/>
            </p:nvSpPr>
            <p:spPr>
              <a:xfrm rot="20489994">
                <a:off x="3777858" y="1281056"/>
                <a:ext cx="7876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/>
                  <a:t>?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E30790D-26D6-4F48-88A2-A5B9385EBEAC}"/>
                  </a:ext>
                </a:extLst>
              </p:cNvPr>
              <p:cNvSpPr txBox="1"/>
              <p:nvPr/>
            </p:nvSpPr>
            <p:spPr>
              <a:xfrm rot="19514354">
                <a:off x="3578520" y="1728238"/>
                <a:ext cx="400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074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95" grpId="0"/>
      <p:bldP spid="1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91E91FC-8E1A-4E64-883D-2C9B040E25CF}"/>
              </a:ext>
            </a:extLst>
          </p:cNvPr>
          <p:cNvGrpSpPr/>
          <p:nvPr/>
        </p:nvGrpSpPr>
        <p:grpSpPr>
          <a:xfrm flipH="1"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F078BFA-1301-452A-8841-9E54FCF86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220DE00-6995-40AB-A5D7-EE525B87B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DF70585B-CFB5-402C-BB00-C926ACED1F76}"/>
                </a:ext>
              </a:extLst>
            </p:cNvPr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43F497A-FC76-4BC0-A617-595E1E567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0D608D-1BB9-48D5-9AC6-32329598AE90}"/>
              </a:ext>
            </a:extLst>
          </p:cNvPr>
          <p:cNvGrpSpPr/>
          <p:nvPr/>
        </p:nvGrpSpPr>
        <p:grpSpPr>
          <a:xfrm>
            <a:off x="1363888" y="1846148"/>
            <a:ext cx="6451300" cy="3048749"/>
            <a:chOff x="1363888" y="1846148"/>
            <a:chExt cx="6451300" cy="30487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483FA56-CC14-4B1C-9345-4A8CC84E9DCC}"/>
                </a:ext>
              </a:extLst>
            </p:cNvPr>
            <p:cNvGrpSpPr/>
            <p:nvPr/>
          </p:nvGrpSpPr>
          <p:grpSpPr>
            <a:xfrm flipH="1">
              <a:off x="1363888" y="2209919"/>
              <a:ext cx="6416224" cy="2684978"/>
              <a:chOff x="1370217" y="2232221"/>
              <a:chExt cx="6416224" cy="268497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3A89C5B-2A22-48C3-ADD2-F364816BC929}"/>
                  </a:ext>
                </a:extLst>
              </p:cNvPr>
              <p:cNvGrpSpPr/>
              <p:nvPr/>
            </p:nvGrpSpPr>
            <p:grpSpPr>
              <a:xfrm>
                <a:off x="1377775" y="4104917"/>
                <a:ext cx="6392240" cy="812282"/>
                <a:chOff x="1388926" y="2380870"/>
                <a:chExt cx="6392240" cy="812282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6CB7750A-17D5-491E-AB3B-BB58964BD1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434" b="30295"/>
                <a:stretch/>
              </p:blipFill>
              <p:spPr>
                <a:xfrm>
                  <a:off x="1388926" y="2380870"/>
                  <a:ext cx="3355535" cy="81228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A8432E2-F41C-479D-A70E-8F22DADDD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434" r="9399" b="30295"/>
                <a:stretch/>
              </p:blipFill>
              <p:spPr>
                <a:xfrm>
                  <a:off x="4744460" y="2380870"/>
                  <a:ext cx="3036706" cy="81228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CDBCAA-44DB-4521-A182-91578C9028C1}"/>
                  </a:ext>
                </a:extLst>
              </p:cNvPr>
              <p:cNvSpPr/>
              <p:nvPr/>
            </p:nvSpPr>
            <p:spPr>
              <a:xfrm>
                <a:off x="1388568" y="4294019"/>
                <a:ext cx="5685708" cy="352338"/>
              </a:xfrm>
              <a:custGeom>
                <a:avLst/>
                <a:gdLst>
                  <a:gd name="connsiteX0" fmla="*/ 0 w 6425966"/>
                  <a:gd name="connsiteY0" fmla="*/ 0 h 352338"/>
                  <a:gd name="connsiteX1" fmla="*/ 6425966 w 6425966"/>
                  <a:gd name="connsiteY1" fmla="*/ 0 h 352338"/>
                  <a:gd name="connsiteX2" fmla="*/ 880844 w 6425966"/>
                  <a:gd name="connsiteY2" fmla="*/ 352338 h 352338"/>
                  <a:gd name="connsiteX3" fmla="*/ 0 w 6425966"/>
                  <a:gd name="connsiteY3" fmla="*/ 0 h 35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966" h="352338">
                    <a:moveTo>
                      <a:pt x="0" y="0"/>
                    </a:moveTo>
                    <a:lnTo>
                      <a:pt x="6425966" y="0"/>
                    </a:lnTo>
                    <a:lnTo>
                      <a:pt x="880844" y="352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DEF9">
                  <a:alpha val="4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CD9276-ECE6-4155-BFEC-DC26473B143B}"/>
                  </a:ext>
                </a:extLst>
              </p:cNvPr>
              <p:cNvSpPr/>
              <p:nvPr/>
            </p:nvSpPr>
            <p:spPr>
              <a:xfrm>
                <a:off x="1387121" y="3809447"/>
                <a:ext cx="6394674" cy="488894"/>
              </a:xfrm>
              <a:prstGeom prst="rect">
                <a:avLst/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1840EE4-E5DE-4AF2-9C5E-38515D52A0BF}"/>
                  </a:ext>
                </a:extLst>
              </p:cNvPr>
              <p:cNvSpPr/>
              <p:nvPr/>
            </p:nvSpPr>
            <p:spPr>
              <a:xfrm>
                <a:off x="1382917" y="3094406"/>
                <a:ext cx="1688533" cy="11884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latin typeface="Twinkl" pitchFamily="2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62FDB1B-8238-4873-9B42-3B7E9F5816B1}"/>
                  </a:ext>
                </a:extLst>
              </p:cNvPr>
              <p:cNvSpPr/>
              <p:nvPr/>
            </p:nvSpPr>
            <p:spPr>
              <a:xfrm>
                <a:off x="1370217" y="2238586"/>
                <a:ext cx="2065889" cy="2046915"/>
              </a:xfrm>
              <a:prstGeom prst="ellipse">
                <a:avLst/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273F5F5-C6F6-41BF-9E7A-E03332EE14B8}"/>
                  </a:ext>
                </a:extLst>
              </p:cNvPr>
              <p:cNvSpPr/>
              <p:nvPr/>
            </p:nvSpPr>
            <p:spPr>
              <a:xfrm>
                <a:off x="2265848" y="2238587"/>
                <a:ext cx="5520593" cy="11903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solidFill>
                    <a:sysClr val="windowText" lastClr="000000"/>
                  </a:solidFill>
                  <a:latin typeface="Twinkl" pitchFamily="2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F33FB2D3-BF5B-4F34-BAD4-45FDC8E6969B}"/>
                  </a:ext>
                </a:extLst>
              </p:cNvPr>
              <p:cNvSpPr/>
              <p:nvPr/>
            </p:nvSpPr>
            <p:spPr>
              <a:xfrm>
                <a:off x="2265848" y="3094406"/>
                <a:ext cx="5520593" cy="11903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solidFill>
                    <a:sysClr val="windowText" lastClr="000000"/>
                  </a:solidFill>
                  <a:latin typeface="Twinkl" pitchFamily="2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BC443DB-1D1A-450A-9AF2-B9745F1AF7A4}"/>
                  </a:ext>
                </a:extLst>
              </p:cNvPr>
              <p:cNvSpPr/>
              <p:nvPr/>
            </p:nvSpPr>
            <p:spPr>
              <a:xfrm>
                <a:off x="2708031" y="4296794"/>
                <a:ext cx="5035894" cy="418744"/>
              </a:xfrm>
              <a:custGeom>
                <a:avLst/>
                <a:gdLst>
                  <a:gd name="connsiteX0" fmla="*/ 0 w 6417892"/>
                  <a:gd name="connsiteY0" fmla="*/ 0 h 418744"/>
                  <a:gd name="connsiteX1" fmla="*/ 6417892 w 6417892"/>
                  <a:gd name="connsiteY1" fmla="*/ 0 h 418744"/>
                  <a:gd name="connsiteX2" fmla="*/ 4495088 w 6417892"/>
                  <a:gd name="connsiteY2" fmla="*/ 418744 h 418744"/>
                  <a:gd name="connsiteX3" fmla="*/ 0 w 6417892"/>
                  <a:gd name="connsiteY3" fmla="*/ 0 h 418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17892" h="418744">
                    <a:moveTo>
                      <a:pt x="0" y="0"/>
                    </a:moveTo>
                    <a:lnTo>
                      <a:pt x="6417892" y="0"/>
                    </a:lnTo>
                    <a:lnTo>
                      <a:pt x="4495088" y="4187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DEF9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29190A5-A007-417F-9953-A083B155D568}"/>
                  </a:ext>
                </a:extLst>
              </p:cNvPr>
              <p:cNvSpPr/>
              <p:nvPr/>
            </p:nvSpPr>
            <p:spPr>
              <a:xfrm>
                <a:off x="1370217" y="2232221"/>
                <a:ext cx="6409312" cy="2684977"/>
              </a:xfrm>
              <a:custGeom>
                <a:avLst/>
                <a:gdLst>
                  <a:gd name="connsiteX0" fmla="*/ 1023457 w 6409312"/>
                  <a:gd name="connsiteY0" fmla="*/ 0 h 2684977"/>
                  <a:gd name="connsiteX1" fmla="*/ 1128100 w 6409312"/>
                  <a:gd name="connsiteY1" fmla="*/ 5284 h 2684977"/>
                  <a:gd name="connsiteX2" fmla="*/ 1135196 w 6409312"/>
                  <a:gd name="connsiteY2" fmla="*/ 6367 h 2684977"/>
                  <a:gd name="connsiteX3" fmla="*/ 6273212 w 6409312"/>
                  <a:gd name="connsiteY3" fmla="*/ 6367 h 2684977"/>
                  <a:gd name="connsiteX4" fmla="*/ 6406282 w 6409312"/>
                  <a:gd name="connsiteY4" fmla="*/ 139437 h 2684977"/>
                  <a:gd name="connsiteX5" fmla="*/ 6406282 w 6409312"/>
                  <a:gd name="connsiteY5" fmla="*/ 995256 h 2684977"/>
                  <a:gd name="connsiteX6" fmla="*/ 6406282 w 6409312"/>
                  <a:gd name="connsiteY6" fmla="*/ 1063654 h 2684977"/>
                  <a:gd name="connsiteX7" fmla="*/ 6406282 w 6409312"/>
                  <a:gd name="connsiteY7" fmla="*/ 1279349 h 2684977"/>
                  <a:gd name="connsiteX8" fmla="*/ 6409312 w 6409312"/>
                  <a:gd name="connsiteY8" fmla="*/ 1279349 h 2684977"/>
                  <a:gd name="connsiteX9" fmla="*/ 6409312 w 6409312"/>
                  <a:gd name="connsiteY9" fmla="*/ 2684977 h 2684977"/>
                  <a:gd name="connsiteX10" fmla="*/ 6392583 w 6409312"/>
                  <a:gd name="connsiteY10" fmla="*/ 2684977 h 2684977"/>
                  <a:gd name="connsiteX11" fmla="*/ 11494 w 6409312"/>
                  <a:gd name="connsiteY11" fmla="*/ 2684977 h 2684977"/>
                  <a:gd name="connsiteX12" fmla="*/ 2758 w 6409312"/>
                  <a:gd name="connsiteY12" fmla="*/ 2684977 h 2684977"/>
                  <a:gd name="connsiteX13" fmla="*/ 2758 w 6409312"/>
                  <a:gd name="connsiteY13" fmla="*/ 1917785 h 2684977"/>
                  <a:gd name="connsiteX14" fmla="*/ 2758 w 6409312"/>
                  <a:gd name="connsiteY14" fmla="*/ 1279349 h 2684977"/>
                  <a:gd name="connsiteX15" fmla="*/ 2758 w 6409312"/>
                  <a:gd name="connsiteY15" fmla="*/ 1050816 h 2684977"/>
                  <a:gd name="connsiteX16" fmla="*/ 0 w 6409312"/>
                  <a:gd name="connsiteY16" fmla="*/ 1023457 h 2684977"/>
                  <a:gd name="connsiteX17" fmla="*/ 2758 w 6409312"/>
                  <a:gd name="connsiteY17" fmla="*/ 996098 h 2684977"/>
                  <a:gd name="connsiteX18" fmla="*/ 2758 w 6409312"/>
                  <a:gd name="connsiteY18" fmla="*/ 995044 h 2684977"/>
                  <a:gd name="connsiteX19" fmla="*/ 2970 w 6409312"/>
                  <a:gd name="connsiteY19" fmla="*/ 993993 h 2684977"/>
                  <a:gd name="connsiteX20" fmla="*/ 20793 w 6409312"/>
                  <a:gd name="connsiteY20" fmla="*/ 817195 h 2684977"/>
                  <a:gd name="connsiteX21" fmla="*/ 1023457 w 6409312"/>
                  <a:gd name="connsiteY21" fmla="*/ 0 h 268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409312" h="2684977">
                    <a:moveTo>
                      <a:pt x="1023457" y="0"/>
                    </a:moveTo>
                    <a:cubicBezTo>
                      <a:pt x="1058785" y="0"/>
                      <a:pt x="1093694" y="1790"/>
                      <a:pt x="1128100" y="5284"/>
                    </a:cubicBezTo>
                    <a:lnTo>
                      <a:pt x="1135196" y="6367"/>
                    </a:lnTo>
                    <a:lnTo>
                      <a:pt x="6273212" y="6367"/>
                    </a:lnTo>
                    <a:cubicBezTo>
                      <a:pt x="6346705" y="6367"/>
                      <a:pt x="6406282" y="65944"/>
                      <a:pt x="6406282" y="139437"/>
                    </a:cubicBezTo>
                    <a:lnTo>
                      <a:pt x="6406282" y="995256"/>
                    </a:lnTo>
                    <a:lnTo>
                      <a:pt x="6406282" y="1063654"/>
                    </a:lnTo>
                    <a:lnTo>
                      <a:pt x="6406282" y="1279349"/>
                    </a:lnTo>
                    <a:lnTo>
                      <a:pt x="6409312" y="1279349"/>
                    </a:lnTo>
                    <a:lnTo>
                      <a:pt x="6409312" y="2684977"/>
                    </a:lnTo>
                    <a:lnTo>
                      <a:pt x="6392583" y="2684977"/>
                    </a:lnTo>
                    <a:lnTo>
                      <a:pt x="11494" y="2684977"/>
                    </a:lnTo>
                    <a:lnTo>
                      <a:pt x="2758" y="2684977"/>
                    </a:lnTo>
                    <a:lnTo>
                      <a:pt x="2758" y="1917785"/>
                    </a:lnTo>
                    <a:lnTo>
                      <a:pt x="2758" y="1279349"/>
                    </a:lnTo>
                    <a:lnTo>
                      <a:pt x="2758" y="1050816"/>
                    </a:lnTo>
                    <a:lnTo>
                      <a:pt x="0" y="1023457"/>
                    </a:lnTo>
                    <a:lnTo>
                      <a:pt x="2758" y="996098"/>
                    </a:lnTo>
                    <a:lnTo>
                      <a:pt x="2758" y="995044"/>
                    </a:lnTo>
                    <a:lnTo>
                      <a:pt x="2970" y="993993"/>
                    </a:lnTo>
                    <a:lnTo>
                      <a:pt x="20793" y="817195"/>
                    </a:lnTo>
                    <a:cubicBezTo>
                      <a:pt x="116227" y="350823"/>
                      <a:pt x="528872" y="0"/>
                      <a:pt x="1023457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47B1E5">
                    <a:alpha val="5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0DEA5C-4692-44A0-BFD5-422CAC932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22"/>
            <a:stretch/>
          </p:blipFill>
          <p:spPr>
            <a:xfrm>
              <a:off x="6132307" y="1846148"/>
              <a:ext cx="1682881" cy="3037597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+mn-lt"/>
                  </a:rPr>
                  <a:t>Giving Encouragement</a:t>
                </a:r>
                <a:endParaRPr lang="en-GB" sz="3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A1F67C-1E72-46CA-8AA2-AA6EA4572A23}"/>
              </a:ext>
            </a:extLst>
          </p:cNvPr>
          <p:cNvGrpSpPr/>
          <p:nvPr/>
        </p:nvGrpSpPr>
        <p:grpSpPr>
          <a:xfrm flipH="1">
            <a:off x="847086" y="1646465"/>
            <a:ext cx="7606268" cy="3754353"/>
            <a:chOff x="847086" y="1668767"/>
            <a:chExt cx="7606268" cy="3754353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EE26495C-0CAD-411D-9076-28ADF1B9E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260804">
              <a:off x="8088865" y="2240856"/>
              <a:ext cx="364489" cy="351847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75B2F57B-8EA4-4B0B-A792-9DEF20574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878743">
              <a:off x="7564743" y="1784523"/>
              <a:ext cx="364489" cy="35184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B11C9B20-E134-4F35-9E39-E2423184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4099821">
              <a:off x="8092561" y="1675088"/>
              <a:ext cx="364489" cy="35184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55075AA3-FAAC-47C7-9BB6-481D22BB1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7086" y="4646357"/>
              <a:ext cx="364489" cy="351847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5C45D276-64A2-470F-9C35-41F8930E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675516">
              <a:off x="1161756" y="5071273"/>
              <a:ext cx="364489" cy="351847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6055A76-53D1-497B-8189-0D4F42347C7E}"/>
              </a:ext>
            </a:extLst>
          </p:cNvPr>
          <p:cNvSpPr txBox="1"/>
          <p:nvPr/>
        </p:nvSpPr>
        <p:spPr>
          <a:xfrm>
            <a:off x="1553454" y="2494066"/>
            <a:ext cx="4888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In the rhyming story, the hope-o-</a:t>
            </a:r>
            <a:r>
              <a:rPr lang="en-GB" dirty="0" err="1">
                <a:solidFill>
                  <a:sysClr val="windowText" lastClr="000000"/>
                </a:solidFill>
                <a:latin typeface="Twinkl" pitchFamily="2" charset="0"/>
              </a:rPr>
              <a:t>potamus</a:t>
            </a: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 meets lots of animals who tell him to give up.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EC4B12-021B-4113-8458-FDA7FBE0E714}"/>
              </a:ext>
            </a:extLst>
          </p:cNvPr>
          <p:cNvSpPr txBox="1"/>
          <p:nvPr/>
        </p:nvSpPr>
        <p:spPr>
          <a:xfrm>
            <a:off x="1553454" y="3353653"/>
            <a:ext cx="4760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What would you have said to the </a:t>
            </a:r>
          </a:p>
          <a:p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hope-o-</a:t>
            </a:r>
            <a:r>
              <a:rPr lang="en-GB" dirty="0" err="1">
                <a:solidFill>
                  <a:sysClr val="windowText" lastClr="000000"/>
                </a:solidFill>
                <a:latin typeface="Twinkl" pitchFamily="2" charset="0"/>
              </a:rPr>
              <a:t>potamus</a:t>
            </a: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 to help him not to give up?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52460B-89D9-400F-81E4-48B8811832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3"/>
          <a:stretch/>
        </p:blipFill>
        <p:spPr>
          <a:xfrm>
            <a:off x="6138418" y="1851744"/>
            <a:ext cx="1681474" cy="3032001"/>
          </a:xfrm>
          <a:prstGeom prst="rect">
            <a:avLst/>
          </a:prstGeom>
        </p:spPr>
      </p:pic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AEB260-3A28-4D74-95B2-54E5B464E383}"/>
              </a:ext>
            </a:extLst>
          </p:cNvPr>
          <p:cNvGrpSpPr/>
          <p:nvPr/>
        </p:nvGrpSpPr>
        <p:grpSpPr>
          <a:xfrm>
            <a:off x="4719595" y="1496910"/>
            <a:ext cx="1590652" cy="1241954"/>
            <a:chOff x="3041900" y="1331344"/>
            <a:chExt cx="1590652" cy="124195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482DED2-3E60-4A14-93C0-74A8A3E31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1900" y="1331344"/>
              <a:ext cx="1590652" cy="1241954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F83107D-CF50-41AE-83A2-DA1B4FA07763}"/>
                </a:ext>
              </a:extLst>
            </p:cNvPr>
            <p:cNvGrpSpPr/>
            <p:nvPr/>
          </p:nvGrpSpPr>
          <p:grpSpPr>
            <a:xfrm>
              <a:off x="3332146" y="1337149"/>
              <a:ext cx="1252843" cy="908847"/>
              <a:chOff x="3312635" y="1281056"/>
              <a:chExt cx="1252843" cy="908847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57F0F44-626C-4F6E-8453-105F6B9AD51F}"/>
                  </a:ext>
                </a:extLst>
              </p:cNvPr>
              <p:cNvSpPr txBox="1"/>
              <p:nvPr/>
            </p:nvSpPr>
            <p:spPr>
              <a:xfrm rot="1221009">
                <a:off x="3312635" y="1485379"/>
                <a:ext cx="7876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?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B95C2BD-90E2-4F6A-9A0C-D55B2B896650}"/>
                  </a:ext>
                </a:extLst>
              </p:cNvPr>
              <p:cNvSpPr txBox="1"/>
              <p:nvPr/>
            </p:nvSpPr>
            <p:spPr>
              <a:xfrm rot="20489994">
                <a:off x="3777858" y="1281056"/>
                <a:ext cx="7876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/>
                  <a:t>?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368B0C3-0F89-4779-928D-3949ED833719}"/>
                  </a:ext>
                </a:extLst>
              </p:cNvPr>
              <p:cNvSpPr txBox="1"/>
              <p:nvPr/>
            </p:nvSpPr>
            <p:spPr>
              <a:xfrm rot="19514354">
                <a:off x="3578520" y="1728238"/>
                <a:ext cx="400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74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E51CEF90-9F43-4D97-8775-9CA90F1073FD}"/>
              </a:ext>
            </a:extLst>
          </p:cNvPr>
          <p:cNvGrpSpPr/>
          <p:nvPr/>
        </p:nvGrpSpPr>
        <p:grpSpPr>
          <a:xfrm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817A78A-114C-403C-804D-FE7325F36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8B4602F-F4FD-498F-963A-8F7CCECD4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AA5F88A7-4B96-4CED-99C3-81214C7EF730}"/>
                </a:ext>
              </a:extLst>
            </p:cNvPr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B7CB84C-B5FC-47B1-BE74-C292F5D10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5177A4-C19C-43E3-99D3-722D18C67B5E}"/>
              </a:ext>
            </a:extLst>
          </p:cNvPr>
          <p:cNvGrpSpPr/>
          <p:nvPr/>
        </p:nvGrpSpPr>
        <p:grpSpPr>
          <a:xfrm>
            <a:off x="1185283" y="1740966"/>
            <a:ext cx="6594829" cy="3153931"/>
            <a:chOff x="1185283" y="1740966"/>
            <a:chExt cx="6594829" cy="31539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91FAE09-541A-4804-B195-0F9AED7A6436}"/>
                </a:ext>
              </a:extLst>
            </p:cNvPr>
            <p:cNvGrpSpPr/>
            <p:nvPr/>
          </p:nvGrpSpPr>
          <p:grpSpPr>
            <a:xfrm>
              <a:off x="1363888" y="2209919"/>
              <a:ext cx="6416224" cy="2684978"/>
              <a:chOff x="1370217" y="2232221"/>
              <a:chExt cx="6416224" cy="268497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3F59A2D-4CD8-4F92-8942-EC51A374D0BC}"/>
                  </a:ext>
                </a:extLst>
              </p:cNvPr>
              <p:cNvGrpSpPr/>
              <p:nvPr/>
            </p:nvGrpSpPr>
            <p:grpSpPr>
              <a:xfrm>
                <a:off x="1388925" y="4104917"/>
                <a:ext cx="6381090" cy="812282"/>
                <a:chOff x="1400076" y="2380870"/>
                <a:chExt cx="6381090" cy="812282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06BD0320-0E07-4713-9B4B-B5F8F6D951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434" b="30295"/>
                <a:stretch/>
              </p:blipFill>
              <p:spPr>
                <a:xfrm>
                  <a:off x="1400076" y="2380870"/>
                  <a:ext cx="3351757" cy="81228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AC32BDD8-D7C8-46EF-89C0-308B85D309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434" r="9399" b="30295"/>
                <a:stretch/>
              </p:blipFill>
              <p:spPr>
                <a:xfrm>
                  <a:off x="4744460" y="2380870"/>
                  <a:ext cx="3036706" cy="81228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AEBD0E1-CC49-4293-8622-21919C36FE99}"/>
                  </a:ext>
                </a:extLst>
              </p:cNvPr>
              <p:cNvSpPr/>
              <p:nvPr/>
            </p:nvSpPr>
            <p:spPr>
              <a:xfrm>
                <a:off x="1388568" y="4294019"/>
                <a:ext cx="5685708" cy="352338"/>
              </a:xfrm>
              <a:custGeom>
                <a:avLst/>
                <a:gdLst>
                  <a:gd name="connsiteX0" fmla="*/ 0 w 6425966"/>
                  <a:gd name="connsiteY0" fmla="*/ 0 h 352338"/>
                  <a:gd name="connsiteX1" fmla="*/ 6425966 w 6425966"/>
                  <a:gd name="connsiteY1" fmla="*/ 0 h 352338"/>
                  <a:gd name="connsiteX2" fmla="*/ 880844 w 6425966"/>
                  <a:gd name="connsiteY2" fmla="*/ 352338 h 352338"/>
                  <a:gd name="connsiteX3" fmla="*/ 0 w 6425966"/>
                  <a:gd name="connsiteY3" fmla="*/ 0 h 35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966" h="352338">
                    <a:moveTo>
                      <a:pt x="0" y="0"/>
                    </a:moveTo>
                    <a:lnTo>
                      <a:pt x="6425966" y="0"/>
                    </a:lnTo>
                    <a:lnTo>
                      <a:pt x="880844" y="352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DEF9">
                  <a:alpha val="4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698D58-074D-43DB-A8BB-3C6A465C1AE0}"/>
                  </a:ext>
                </a:extLst>
              </p:cNvPr>
              <p:cNvSpPr/>
              <p:nvPr/>
            </p:nvSpPr>
            <p:spPr>
              <a:xfrm>
                <a:off x="1387121" y="3809447"/>
                <a:ext cx="6394674" cy="488894"/>
              </a:xfrm>
              <a:prstGeom prst="rect">
                <a:avLst/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5925B40F-6846-4AC3-A877-7C5E3FCEF72B}"/>
                  </a:ext>
                </a:extLst>
              </p:cNvPr>
              <p:cNvSpPr/>
              <p:nvPr/>
            </p:nvSpPr>
            <p:spPr>
              <a:xfrm>
                <a:off x="1382917" y="3094406"/>
                <a:ext cx="1688533" cy="11884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latin typeface="Twinkl" pitchFamily="2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663B910-4F9D-4F34-BEED-1DF5B82D2E70}"/>
                  </a:ext>
                </a:extLst>
              </p:cNvPr>
              <p:cNvSpPr/>
              <p:nvPr/>
            </p:nvSpPr>
            <p:spPr>
              <a:xfrm>
                <a:off x="1370217" y="2238586"/>
                <a:ext cx="2065889" cy="2046915"/>
              </a:xfrm>
              <a:prstGeom prst="ellipse">
                <a:avLst/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8CED423-01D3-4CE9-A015-066FF196DD2B}"/>
                  </a:ext>
                </a:extLst>
              </p:cNvPr>
              <p:cNvSpPr/>
              <p:nvPr/>
            </p:nvSpPr>
            <p:spPr>
              <a:xfrm>
                <a:off x="2265848" y="2238587"/>
                <a:ext cx="5520593" cy="11903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solidFill>
                    <a:sysClr val="windowText" lastClr="000000"/>
                  </a:solidFill>
                  <a:latin typeface="Twinkl" pitchFamily="2" charset="0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CA6E8E24-F8A2-4A14-A03E-6F56353B84D7}"/>
                  </a:ext>
                </a:extLst>
              </p:cNvPr>
              <p:cNvSpPr/>
              <p:nvPr/>
            </p:nvSpPr>
            <p:spPr>
              <a:xfrm>
                <a:off x="2265848" y="3094406"/>
                <a:ext cx="5520593" cy="11903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solidFill>
                    <a:sysClr val="windowText" lastClr="000000"/>
                  </a:solidFill>
                  <a:latin typeface="Twinkl" pitchFamily="2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BDD558A-A186-4F34-81D9-A1A83B918A94}"/>
                  </a:ext>
                </a:extLst>
              </p:cNvPr>
              <p:cNvSpPr/>
              <p:nvPr/>
            </p:nvSpPr>
            <p:spPr>
              <a:xfrm>
                <a:off x="2708031" y="4296794"/>
                <a:ext cx="5035894" cy="418744"/>
              </a:xfrm>
              <a:custGeom>
                <a:avLst/>
                <a:gdLst>
                  <a:gd name="connsiteX0" fmla="*/ 0 w 6417892"/>
                  <a:gd name="connsiteY0" fmla="*/ 0 h 418744"/>
                  <a:gd name="connsiteX1" fmla="*/ 6417892 w 6417892"/>
                  <a:gd name="connsiteY1" fmla="*/ 0 h 418744"/>
                  <a:gd name="connsiteX2" fmla="*/ 4495088 w 6417892"/>
                  <a:gd name="connsiteY2" fmla="*/ 418744 h 418744"/>
                  <a:gd name="connsiteX3" fmla="*/ 0 w 6417892"/>
                  <a:gd name="connsiteY3" fmla="*/ 0 h 418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17892" h="418744">
                    <a:moveTo>
                      <a:pt x="0" y="0"/>
                    </a:moveTo>
                    <a:lnTo>
                      <a:pt x="6417892" y="0"/>
                    </a:lnTo>
                    <a:lnTo>
                      <a:pt x="4495088" y="4187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DEF9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FFCC641-D345-4587-B6BB-5511C16BFCE3}"/>
                  </a:ext>
                </a:extLst>
              </p:cNvPr>
              <p:cNvSpPr/>
              <p:nvPr/>
            </p:nvSpPr>
            <p:spPr>
              <a:xfrm>
                <a:off x="1370217" y="2232221"/>
                <a:ext cx="6409312" cy="2684977"/>
              </a:xfrm>
              <a:custGeom>
                <a:avLst/>
                <a:gdLst>
                  <a:gd name="connsiteX0" fmla="*/ 1023457 w 6409312"/>
                  <a:gd name="connsiteY0" fmla="*/ 0 h 2684977"/>
                  <a:gd name="connsiteX1" fmla="*/ 1128100 w 6409312"/>
                  <a:gd name="connsiteY1" fmla="*/ 5284 h 2684977"/>
                  <a:gd name="connsiteX2" fmla="*/ 1135196 w 6409312"/>
                  <a:gd name="connsiteY2" fmla="*/ 6367 h 2684977"/>
                  <a:gd name="connsiteX3" fmla="*/ 6273212 w 6409312"/>
                  <a:gd name="connsiteY3" fmla="*/ 6367 h 2684977"/>
                  <a:gd name="connsiteX4" fmla="*/ 6406282 w 6409312"/>
                  <a:gd name="connsiteY4" fmla="*/ 139437 h 2684977"/>
                  <a:gd name="connsiteX5" fmla="*/ 6406282 w 6409312"/>
                  <a:gd name="connsiteY5" fmla="*/ 995256 h 2684977"/>
                  <a:gd name="connsiteX6" fmla="*/ 6406282 w 6409312"/>
                  <a:gd name="connsiteY6" fmla="*/ 1063654 h 2684977"/>
                  <a:gd name="connsiteX7" fmla="*/ 6406282 w 6409312"/>
                  <a:gd name="connsiteY7" fmla="*/ 1279349 h 2684977"/>
                  <a:gd name="connsiteX8" fmla="*/ 6409312 w 6409312"/>
                  <a:gd name="connsiteY8" fmla="*/ 1279349 h 2684977"/>
                  <a:gd name="connsiteX9" fmla="*/ 6409312 w 6409312"/>
                  <a:gd name="connsiteY9" fmla="*/ 2684977 h 2684977"/>
                  <a:gd name="connsiteX10" fmla="*/ 6392583 w 6409312"/>
                  <a:gd name="connsiteY10" fmla="*/ 2684977 h 2684977"/>
                  <a:gd name="connsiteX11" fmla="*/ 11494 w 6409312"/>
                  <a:gd name="connsiteY11" fmla="*/ 2684977 h 2684977"/>
                  <a:gd name="connsiteX12" fmla="*/ 2758 w 6409312"/>
                  <a:gd name="connsiteY12" fmla="*/ 2684977 h 2684977"/>
                  <a:gd name="connsiteX13" fmla="*/ 2758 w 6409312"/>
                  <a:gd name="connsiteY13" fmla="*/ 1917785 h 2684977"/>
                  <a:gd name="connsiteX14" fmla="*/ 2758 w 6409312"/>
                  <a:gd name="connsiteY14" fmla="*/ 1279349 h 2684977"/>
                  <a:gd name="connsiteX15" fmla="*/ 2758 w 6409312"/>
                  <a:gd name="connsiteY15" fmla="*/ 1050816 h 2684977"/>
                  <a:gd name="connsiteX16" fmla="*/ 0 w 6409312"/>
                  <a:gd name="connsiteY16" fmla="*/ 1023457 h 2684977"/>
                  <a:gd name="connsiteX17" fmla="*/ 2758 w 6409312"/>
                  <a:gd name="connsiteY17" fmla="*/ 996098 h 2684977"/>
                  <a:gd name="connsiteX18" fmla="*/ 2758 w 6409312"/>
                  <a:gd name="connsiteY18" fmla="*/ 995044 h 2684977"/>
                  <a:gd name="connsiteX19" fmla="*/ 2970 w 6409312"/>
                  <a:gd name="connsiteY19" fmla="*/ 993993 h 2684977"/>
                  <a:gd name="connsiteX20" fmla="*/ 20793 w 6409312"/>
                  <a:gd name="connsiteY20" fmla="*/ 817195 h 2684977"/>
                  <a:gd name="connsiteX21" fmla="*/ 1023457 w 6409312"/>
                  <a:gd name="connsiteY21" fmla="*/ 0 h 268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409312" h="2684977">
                    <a:moveTo>
                      <a:pt x="1023457" y="0"/>
                    </a:moveTo>
                    <a:cubicBezTo>
                      <a:pt x="1058785" y="0"/>
                      <a:pt x="1093694" y="1790"/>
                      <a:pt x="1128100" y="5284"/>
                    </a:cubicBezTo>
                    <a:lnTo>
                      <a:pt x="1135196" y="6367"/>
                    </a:lnTo>
                    <a:lnTo>
                      <a:pt x="6273212" y="6367"/>
                    </a:lnTo>
                    <a:cubicBezTo>
                      <a:pt x="6346705" y="6367"/>
                      <a:pt x="6406282" y="65944"/>
                      <a:pt x="6406282" y="139437"/>
                    </a:cubicBezTo>
                    <a:lnTo>
                      <a:pt x="6406282" y="995256"/>
                    </a:lnTo>
                    <a:lnTo>
                      <a:pt x="6406282" y="1063654"/>
                    </a:lnTo>
                    <a:lnTo>
                      <a:pt x="6406282" y="1279349"/>
                    </a:lnTo>
                    <a:lnTo>
                      <a:pt x="6409312" y="1279349"/>
                    </a:lnTo>
                    <a:lnTo>
                      <a:pt x="6409312" y="2684977"/>
                    </a:lnTo>
                    <a:lnTo>
                      <a:pt x="6392583" y="2684977"/>
                    </a:lnTo>
                    <a:lnTo>
                      <a:pt x="11494" y="2684977"/>
                    </a:lnTo>
                    <a:lnTo>
                      <a:pt x="2758" y="2684977"/>
                    </a:lnTo>
                    <a:lnTo>
                      <a:pt x="2758" y="1917785"/>
                    </a:lnTo>
                    <a:lnTo>
                      <a:pt x="2758" y="1279349"/>
                    </a:lnTo>
                    <a:lnTo>
                      <a:pt x="2758" y="1050816"/>
                    </a:lnTo>
                    <a:lnTo>
                      <a:pt x="0" y="1023457"/>
                    </a:lnTo>
                    <a:lnTo>
                      <a:pt x="2758" y="996098"/>
                    </a:lnTo>
                    <a:lnTo>
                      <a:pt x="2758" y="995044"/>
                    </a:lnTo>
                    <a:lnTo>
                      <a:pt x="2970" y="993993"/>
                    </a:lnTo>
                    <a:lnTo>
                      <a:pt x="20793" y="817195"/>
                    </a:lnTo>
                    <a:cubicBezTo>
                      <a:pt x="116227" y="350823"/>
                      <a:pt x="528872" y="0"/>
                      <a:pt x="1023457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47B1E5">
                    <a:alpha val="5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4774F9-39D5-434B-9CC0-B0DBC7A56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069"/>
            <a:stretch/>
          </p:blipFill>
          <p:spPr>
            <a:xfrm>
              <a:off x="1185283" y="1740966"/>
              <a:ext cx="2363816" cy="3153321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+mn-lt"/>
                  </a:rPr>
                  <a:t>Becoming a Hope-o-</a:t>
                </a:r>
                <a:r>
                  <a:rPr lang="en-US" sz="3600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8F445C-7A4B-4B50-B959-CA23728F5DD6}"/>
              </a:ext>
            </a:extLst>
          </p:cNvPr>
          <p:cNvGrpSpPr/>
          <p:nvPr/>
        </p:nvGrpSpPr>
        <p:grpSpPr>
          <a:xfrm>
            <a:off x="847086" y="1599735"/>
            <a:ext cx="7606268" cy="3801083"/>
            <a:chOff x="847086" y="1622037"/>
            <a:chExt cx="7606268" cy="3801083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FF9D8DA-F857-4A67-B0AC-45B94F594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260804">
              <a:off x="8088865" y="2240856"/>
              <a:ext cx="364489" cy="35184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A6ED45C4-97A3-4774-9AC6-DC3F17EF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878743">
              <a:off x="7754432" y="1628358"/>
              <a:ext cx="364489" cy="351847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D358825-B982-4C1B-9CBA-E03932A28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4099821">
              <a:off x="7497957" y="2158163"/>
              <a:ext cx="364489" cy="351847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C563217-0DBB-4CE9-9092-21822EBD6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7086" y="4646357"/>
              <a:ext cx="364489" cy="351847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85101736-5B41-4EEE-8F04-9EE3440CE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675516">
              <a:off x="1161756" y="5071273"/>
              <a:ext cx="364489" cy="351847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9DEF7B2-BD37-4A10-AC03-2E4B4D98EAFD}"/>
              </a:ext>
            </a:extLst>
          </p:cNvPr>
          <p:cNvSpPr txBox="1"/>
          <p:nvPr/>
        </p:nvSpPr>
        <p:spPr>
          <a:xfrm>
            <a:off x="3303780" y="2306875"/>
            <a:ext cx="450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Sometimes, when things are difficult, </a:t>
            </a:r>
          </a:p>
          <a:p>
            <a:r>
              <a:rPr lang="en-GB" dirty="0">
                <a:latin typeface="Twinkl" pitchFamily="2" charset="0"/>
              </a:rPr>
              <a:t>you might feel like giving up.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555E67-A42F-451E-9CCC-A763C84FFFBB}"/>
              </a:ext>
            </a:extLst>
          </p:cNvPr>
          <p:cNvSpPr txBox="1"/>
          <p:nvPr/>
        </p:nvSpPr>
        <p:spPr>
          <a:xfrm>
            <a:off x="3303780" y="3020891"/>
            <a:ext cx="450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However, just like the hope-o-</a:t>
            </a:r>
            <a:r>
              <a:rPr lang="en-GB" dirty="0" err="1">
                <a:latin typeface="Twinkl" pitchFamily="2" charset="0"/>
              </a:rPr>
              <a:t>potamus</a:t>
            </a:r>
            <a:r>
              <a:rPr lang="en-GB" dirty="0">
                <a:latin typeface="Twinkl" pitchFamily="2" charset="0"/>
              </a:rPr>
              <a:t>, </a:t>
            </a:r>
          </a:p>
          <a:p>
            <a:r>
              <a:rPr lang="en-GB" dirty="0">
                <a:latin typeface="Twinkl" pitchFamily="2" charset="0"/>
              </a:rPr>
              <a:t>it’s important to keep trying.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1EB7E0-4059-42EB-8CCE-655D24FD5C22}"/>
              </a:ext>
            </a:extLst>
          </p:cNvPr>
          <p:cNvSpPr txBox="1"/>
          <p:nvPr/>
        </p:nvSpPr>
        <p:spPr>
          <a:xfrm>
            <a:off x="3303780" y="3734908"/>
            <a:ext cx="450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Next time you feel like giving up, </a:t>
            </a:r>
          </a:p>
          <a:p>
            <a:r>
              <a:rPr lang="en-GB" dirty="0">
                <a:latin typeface="Twinkl" pitchFamily="2" charset="0"/>
              </a:rPr>
              <a:t>try becoming a hope-o-</a:t>
            </a:r>
            <a:r>
              <a:rPr lang="en-GB" dirty="0" err="1">
                <a:latin typeface="Twinkl" pitchFamily="2" charset="0"/>
              </a:rPr>
              <a:t>potamus</a:t>
            </a:r>
            <a:r>
              <a:rPr lang="en-GB" dirty="0">
                <a:latin typeface="Twinkl" pitchFamily="2" charset="0"/>
              </a:rPr>
              <a:t>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9DE8E4-47FF-4176-A2BD-CD40849E1C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910">
            <a:off x="2232069" y="2690619"/>
            <a:ext cx="316128" cy="1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/>
      <p:bldP spid="3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 flipH="1"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88" name="Freeform 87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+mn-lt"/>
                  </a:rPr>
                  <a:t>Being a Good Friend</a:t>
                </a:r>
                <a:endParaRPr lang="en-GB" sz="3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D7AA5AE-0016-4FF1-8918-811754D627E2}"/>
              </a:ext>
            </a:extLst>
          </p:cNvPr>
          <p:cNvSpPr/>
          <p:nvPr/>
        </p:nvSpPr>
        <p:spPr>
          <a:xfrm flipH="1">
            <a:off x="539097" y="1685207"/>
            <a:ext cx="4880395" cy="1529305"/>
          </a:xfrm>
          <a:custGeom>
            <a:avLst/>
            <a:gdLst>
              <a:gd name="connsiteX0" fmla="*/ 223572 w 4880395"/>
              <a:gd name="connsiteY0" fmla="*/ 0 h 1958280"/>
              <a:gd name="connsiteX1" fmla="*/ 4661479 w 4880395"/>
              <a:gd name="connsiteY1" fmla="*/ 0 h 1958280"/>
              <a:gd name="connsiteX2" fmla="*/ 4880395 w 4880395"/>
              <a:gd name="connsiteY2" fmla="*/ 218916 h 1958280"/>
              <a:gd name="connsiteX3" fmla="*/ 4880395 w 4880395"/>
              <a:gd name="connsiteY3" fmla="*/ 1739364 h 1958280"/>
              <a:gd name="connsiteX4" fmla="*/ 4661479 w 4880395"/>
              <a:gd name="connsiteY4" fmla="*/ 1958280 h 1958280"/>
              <a:gd name="connsiteX5" fmla="*/ 992395 w 4880395"/>
              <a:gd name="connsiteY5" fmla="*/ 1958280 h 1958280"/>
              <a:gd name="connsiteX6" fmla="*/ 223572 w 4880395"/>
              <a:gd name="connsiteY6" fmla="*/ 1958280 h 1958280"/>
              <a:gd name="connsiteX7" fmla="*/ 0 w 4880395"/>
              <a:gd name="connsiteY7" fmla="*/ 1958280 h 1958280"/>
              <a:gd name="connsiteX8" fmla="*/ 0 w 4880395"/>
              <a:gd name="connsiteY8" fmla="*/ 965885 h 1958280"/>
              <a:gd name="connsiteX9" fmla="*/ 4656 w 4880395"/>
              <a:gd name="connsiteY9" fmla="*/ 965885 h 1958280"/>
              <a:gd name="connsiteX10" fmla="*/ 4656 w 4880395"/>
              <a:gd name="connsiteY10" fmla="*/ 218916 h 1958280"/>
              <a:gd name="connsiteX11" fmla="*/ 223572 w 4880395"/>
              <a:gd name="connsiteY11" fmla="*/ 0 h 195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0395" h="1958280">
                <a:moveTo>
                  <a:pt x="223572" y="0"/>
                </a:moveTo>
                <a:lnTo>
                  <a:pt x="4661479" y="0"/>
                </a:lnTo>
                <a:cubicBezTo>
                  <a:pt x="4782383" y="0"/>
                  <a:pt x="4880395" y="98012"/>
                  <a:pt x="4880395" y="218916"/>
                </a:cubicBezTo>
                <a:lnTo>
                  <a:pt x="4880395" y="1739364"/>
                </a:lnTo>
                <a:cubicBezTo>
                  <a:pt x="4880395" y="1860268"/>
                  <a:pt x="4782383" y="1958280"/>
                  <a:pt x="4661479" y="1958280"/>
                </a:cubicBezTo>
                <a:lnTo>
                  <a:pt x="992395" y="1958280"/>
                </a:lnTo>
                <a:lnTo>
                  <a:pt x="223572" y="1958280"/>
                </a:lnTo>
                <a:lnTo>
                  <a:pt x="0" y="1958280"/>
                </a:lnTo>
                <a:lnTo>
                  <a:pt x="0" y="965885"/>
                </a:lnTo>
                <a:lnTo>
                  <a:pt x="4656" y="965885"/>
                </a:lnTo>
                <a:lnTo>
                  <a:pt x="4656" y="218916"/>
                </a:lnTo>
                <a:cubicBezTo>
                  <a:pt x="4656" y="98012"/>
                  <a:pt x="102668" y="0"/>
                  <a:pt x="223572" y="0"/>
                </a:cubicBezTo>
                <a:close/>
              </a:path>
            </a:pathLst>
          </a:custGeom>
          <a:solidFill>
            <a:srgbClr val="AFDEF9"/>
          </a:solidFill>
          <a:ln w="28575">
            <a:solidFill>
              <a:srgbClr val="47B1E5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78914" y="1831081"/>
            <a:ext cx="460076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>
                <a:latin typeface="Twinkl" pitchFamily="2" charset="0"/>
              </a:rPr>
              <a:t>If your friend is about to give up, what could you say to them to help them to become a hope-o-</a:t>
            </a:r>
            <a:r>
              <a:rPr lang="en-GB" dirty="0" err="1">
                <a:latin typeface="Twinkl" pitchFamily="2" charset="0"/>
              </a:rPr>
              <a:t>potamus</a:t>
            </a:r>
            <a:r>
              <a:rPr lang="en-GB" dirty="0">
                <a:latin typeface="Twinkl" pitchFamily="2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9E6CEF-1DD3-4740-94C1-60424F8CC8B4}"/>
              </a:ext>
            </a:extLst>
          </p:cNvPr>
          <p:cNvGrpSpPr/>
          <p:nvPr/>
        </p:nvGrpSpPr>
        <p:grpSpPr>
          <a:xfrm>
            <a:off x="4898091" y="1708906"/>
            <a:ext cx="3502744" cy="4463294"/>
            <a:chOff x="4898091" y="1708906"/>
            <a:chExt cx="3502744" cy="446329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6C44007-5A54-4180-906E-21DB5A781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884"/>
            <a:stretch/>
          </p:blipFill>
          <p:spPr>
            <a:xfrm>
              <a:off x="4898091" y="2399214"/>
              <a:ext cx="1684752" cy="3772986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5202F63-A97D-41D8-A72A-7859E8D81A17}"/>
                </a:ext>
              </a:extLst>
            </p:cNvPr>
            <p:cNvGrpSpPr/>
            <p:nvPr/>
          </p:nvGrpSpPr>
          <p:grpSpPr>
            <a:xfrm>
              <a:off x="6414193" y="1708906"/>
              <a:ext cx="1986642" cy="1663689"/>
              <a:chOff x="1049370" y="2189916"/>
              <a:chExt cx="1986642" cy="1663689"/>
            </a:xfrm>
          </p:grpSpPr>
          <p:pic>
            <p:nvPicPr>
              <p:cNvPr id="40" name="BUBBLE 3">
                <a:extLst>
                  <a:ext uri="{FF2B5EF4-FFF2-40B4-BE49-F238E27FC236}">
                    <a16:creationId xmlns:a16="http://schemas.microsoft.com/office/drawing/2014/main" id="{3B3CF34F-C13D-4067-8131-F6C4E21C1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370" y="2189916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41" name="TEXT 3">
                <a:extLst>
                  <a:ext uri="{FF2B5EF4-FFF2-40B4-BE49-F238E27FC236}">
                    <a16:creationId xmlns:a16="http://schemas.microsoft.com/office/drawing/2014/main" id="{7EE450B2-85F5-4655-9A38-7F1E3C4D465C}"/>
                  </a:ext>
                </a:extLst>
              </p:cNvPr>
              <p:cNvSpPr txBox="1"/>
              <p:nvPr/>
            </p:nvSpPr>
            <p:spPr>
              <a:xfrm>
                <a:off x="1159236" y="2591248"/>
                <a:ext cx="17669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How can I </a:t>
                </a:r>
                <a:br>
                  <a:rPr lang="en-GB" dirty="0">
                    <a:latin typeface="Twinkl" pitchFamily="2" charset="0"/>
                  </a:rPr>
                </a:br>
                <a:r>
                  <a:rPr lang="en-GB" dirty="0">
                    <a:latin typeface="Twinkl" pitchFamily="2" charset="0"/>
                  </a:rPr>
                  <a:t>help you?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169CAC1-54C5-4029-AB2F-EA5F36DA8A5A}"/>
              </a:ext>
            </a:extLst>
          </p:cNvPr>
          <p:cNvGrpSpPr/>
          <p:nvPr/>
        </p:nvGrpSpPr>
        <p:grpSpPr>
          <a:xfrm>
            <a:off x="3080099" y="2397962"/>
            <a:ext cx="3393549" cy="3702300"/>
            <a:chOff x="3080099" y="2397962"/>
            <a:chExt cx="3393549" cy="37023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73F882A-8158-4831-98DD-92A5F8E36510}"/>
                </a:ext>
              </a:extLst>
            </p:cNvPr>
            <p:cNvGrpSpPr/>
            <p:nvPr/>
          </p:nvGrpSpPr>
          <p:grpSpPr>
            <a:xfrm>
              <a:off x="3080099" y="2553383"/>
              <a:ext cx="1986642" cy="1663689"/>
              <a:chOff x="1049370" y="2189916"/>
              <a:chExt cx="1986642" cy="1663689"/>
            </a:xfrm>
          </p:grpSpPr>
          <p:pic>
            <p:nvPicPr>
              <p:cNvPr id="43" name="BUBBLE 3">
                <a:extLst>
                  <a:ext uri="{FF2B5EF4-FFF2-40B4-BE49-F238E27FC236}">
                    <a16:creationId xmlns:a16="http://schemas.microsoft.com/office/drawing/2014/main" id="{88595186-9BC8-4178-8C48-7B8FC22F9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9370" y="2189916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44" name="TEXT 3">
                <a:extLst>
                  <a:ext uri="{FF2B5EF4-FFF2-40B4-BE49-F238E27FC236}">
                    <a16:creationId xmlns:a16="http://schemas.microsoft.com/office/drawing/2014/main" id="{628ABF4C-6649-46B1-B7A3-B366504F2389}"/>
                  </a:ext>
                </a:extLst>
              </p:cNvPr>
              <p:cNvSpPr txBox="1"/>
              <p:nvPr/>
            </p:nvSpPr>
            <p:spPr>
              <a:xfrm>
                <a:off x="1159236" y="2591248"/>
                <a:ext cx="17669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Don’t</a:t>
                </a:r>
              </a:p>
              <a:p>
                <a:pPr algn="ctr"/>
                <a:r>
                  <a:rPr lang="en-GB" dirty="0">
                    <a:latin typeface="Twinkl" pitchFamily="2" charset="0"/>
                  </a:rPr>
                  <a:t>give up!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90F1A0-7369-45BB-A1EB-AEA548AFF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41252" y="2397962"/>
              <a:ext cx="1432396" cy="37023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65D197-1701-40E0-9AA8-0D0EA6778CE7}"/>
              </a:ext>
            </a:extLst>
          </p:cNvPr>
          <p:cNvGrpSpPr/>
          <p:nvPr/>
        </p:nvGrpSpPr>
        <p:grpSpPr>
          <a:xfrm>
            <a:off x="4942605" y="1704727"/>
            <a:ext cx="3455574" cy="4467473"/>
            <a:chOff x="4942605" y="1704727"/>
            <a:chExt cx="3455574" cy="446747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97FA57-0195-4879-BF2A-AABB2074D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837"/>
            <a:stretch/>
          </p:blipFill>
          <p:spPr>
            <a:xfrm>
              <a:off x="4942605" y="2317259"/>
              <a:ext cx="1681474" cy="385494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415BB7A-F668-447C-AAF8-A9077F077919}"/>
                </a:ext>
              </a:extLst>
            </p:cNvPr>
            <p:cNvGrpSpPr/>
            <p:nvPr/>
          </p:nvGrpSpPr>
          <p:grpSpPr>
            <a:xfrm>
              <a:off x="6411537" y="1704727"/>
              <a:ext cx="1986642" cy="1663689"/>
              <a:chOff x="1049370" y="2189916"/>
              <a:chExt cx="1986642" cy="1663689"/>
            </a:xfrm>
          </p:grpSpPr>
          <p:pic>
            <p:nvPicPr>
              <p:cNvPr id="51" name="BUBBLE 3">
                <a:extLst>
                  <a:ext uri="{FF2B5EF4-FFF2-40B4-BE49-F238E27FC236}">
                    <a16:creationId xmlns:a16="http://schemas.microsoft.com/office/drawing/2014/main" id="{78DBC4CB-5DF6-4031-A22B-B71FC03FC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370" y="2189916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57" name="TEXT 3">
                <a:extLst>
                  <a:ext uri="{FF2B5EF4-FFF2-40B4-BE49-F238E27FC236}">
                    <a16:creationId xmlns:a16="http://schemas.microsoft.com/office/drawing/2014/main" id="{85B98BE9-8282-42A7-9C18-0CA29055D677}"/>
                  </a:ext>
                </a:extLst>
              </p:cNvPr>
              <p:cNvSpPr txBox="1"/>
              <p:nvPr/>
            </p:nvSpPr>
            <p:spPr>
              <a:xfrm>
                <a:off x="1159236" y="2591248"/>
                <a:ext cx="17669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You’ve</a:t>
                </a:r>
              </a:p>
              <a:p>
                <a:pPr algn="ctr"/>
                <a:r>
                  <a:rPr lang="en-GB" dirty="0">
                    <a:latin typeface="Twinkl" pitchFamily="2" charset="0"/>
                  </a:rPr>
                  <a:t>got this!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FFFD72-AEC2-4F64-AC07-A826118FB658}"/>
              </a:ext>
            </a:extLst>
          </p:cNvPr>
          <p:cNvGrpSpPr/>
          <p:nvPr/>
        </p:nvGrpSpPr>
        <p:grpSpPr>
          <a:xfrm>
            <a:off x="2925460" y="2317743"/>
            <a:ext cx="3704269" cy="3785393"/>
            <a:chOff x="2925460" y="2317743"/>
            <a:chExt cx="3704269" cy="378539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3FA671-87B1-45F9-9CDF-BE7DF4EFBFE6}"/>
                </a:ext>
              </a:extLst>
            </p:cNvPr>
            <p:cNvGrpSpPr/>
            <p:nvPr/>
          </p:nvGrpSpPr>
          <p:grpSpPr>
            <a:xfrm>
              <a:off x="2925460" y="2535640"/>
              <a:ext cx="1986642" cy="1663689"/>
              <a:chOff x="902795" y="2173021"/>
              <a:chExt cx="1986642" cy="1663689"/>
            </a:xfrm>
          </p:grpSpPr>
          <p:pic>
            <p:nvPicPr>
              <p:cNvPr id="60" name="BUBBLE 3">
                <a:extLst>
                  <a:ext uri="{FF2B5EF4-FFF2-40B4-BE49-F238E27FC236}">
                    <a16:creationId xmlns:a16="http://schemas.microsoft.com/office/drawing/2014/main" id="{E6F4125A-6D56-48CC-8875-F42C4C7EB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2795" y="2173021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61" name="TEXT 3">
                <a:extLst>
                  <a:ext uri="{FF2B5EF4-FFF2-40B4-BE49-F238E27FC236}">
                    <a16:creationId xmlns:a16="http://schemas.microsoft.com/office/drawing/2014/main" id="{2EBCA6A8-34B0-453E-8D7D-DCAE37131F78}"/>
                  </a:ext>
                </a:extLst>
              </p:cNvPr>
              <p:cNvSpPr txBox="1"/>
              <p:nvPr/>
            </p:nvSpPr>
            <p:spPr>
              <a:xfrm>
                <a:off x="1012661" y="2574353"/>
                <a:ext cx="17669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I know you</a:t>
                </a:r>
              </a:p>
              <a:p>
                <a:pPr algn="ctr"/>
                <a:r>
                  <a:rPr lang="en-GB" dirty="0">
                    <a:latin typeface="Twinkl" pitchFamily="2" charset="0"/>
                  </a:rPr>
                  <a:t>can do this.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7CF6D9-2076-4B8D-9CA0-6318EE353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8255" y="2317743"/>
              <a:ext cx="1681474" cy="378539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AD8392-FEA7-437D-88DA-60A1516FC18A}"/>
              </a:ext>
            </a:extLst>
          </p:cNvPr>
          <p:cNvGrpSpPr/>
          <p:nvPr/>
        </p:nvGrpSpPr>
        <p:grpSpPr>
          <a:xfrm>
            <a:off x="4657520" y="1935126"/>
            <a:ext cx="3720517" cy="4438378"/>
            <a:chOff x="4657520" y="1935126"/>
            <a:chExt cx="3720517" cy="443837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14BF277-1430-4F8F-884D-D7D2DA18665E}"/>
                </a:ext>
              </a:extLst>
            </p:cNvPr>
            <p:cNvGrpSpPr/>
            <p:nvPr/>
          </p:nvGrpSpPr>
          <p:grpSpPr>
            <a:xfrm>
              <a:off x="6391395" y="1935126"/>
              <a:ext cx="1986642" cy="1663689"/>
              <a:chOff x="1027765" y="2419489"/>
              <a:chExt cx="1986642" cy="1663689"/>
            </a:xfrm>
          </p:grpSpPr>
          <p:pic>
            <p:nvPicPr>
              <p:cNvPr id="64" name="BUBBLE 3">
                <a:extLst>
                  <a:ext uri="{FF2B5EF4-FFF2-40B4-BE49-F238E27FC236}">
                    <a16:creationId xmlns:a16="http://schemas.microsoft.com/office/drawing/2014/main" id="{B12511E2-D445-48FB-90F0-60EFF52FA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765" y="2419489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65" name="TEXT 3">
                <a:extLst>
                  <a:ext uri="{FF2B5EF4-FFF2-40B4-BE49-F238E27FC236}">
                    <a16:creationId xmlns:a16="http://schemas.microsoft.com/office/drawing/2014/main" id="{3FD5C495-7C68-4F85-918B-E11C36410512}"/>
                  </a:ext>
                </a:extLst>
              </p:cNvPr>
              <p:cNvSpPr txBox="1"/>
              <p:nvPr/>
            </p:nvSpPr>
            <p:spPr>
              <a:xfrm>
                <a:off x="1137631" y="2564369"/>
                <a:ext cx="176691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You’ll be so proud of yourself when you finish.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0AEA3D-7DA8-467D-B0D7-D1914B8FD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3"/>
            <a:stretch/>
          </p:blipFill>
          <p:spPr>
            <a:xfrm>
              <a:off x="4657520" y="2246579"/>
              <a:ext cx="2245989" cy="412692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39564C-5C34-4982-A270-F81ACBFC29FC}"/>
              </a:ext>
            </a:extLst>
          </p:cNvPr>
          <p:cNvGrpSpPr/>
          <p:nvPr/>
        </p:nvGrpSpPr>
        <p:grpSpPr>
          <a:xfrm>
            <a:off x="3072035" y="2246579"/>
            <a:ext cx="3833664" cy="4126925"/>
            <a:chOff x="3072035" y="2246579"/>
            <a:chExt cx="3833664" cy="412692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B43431-92B2-4626-BF41-A9586FCFDCCA}"/>
                </a:ext>
              </a:extLst>
            </p:cNvPr>
            <p:cNvGrpSpPr/>
            <p:nvPr/>
          </p:nvGrpSpPr>
          <p:grpSpPr>
            <a:xfrm>
              <a:off x="4659710" y="2246579"/>
              <a:ext cx="2245989" cy="4126925"/>
              <a:chOff x="4659710" y="2246579"/>
              <a:chExt cx="2245989" cy="412692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E37C1C1-9D4E-4E9B-A4B1-F5050CE36D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53"/>
              <a:stretch/>
            </p:blipFill>
            <p:spPr>
              <a:xfrm>
                <a:off x="4659710" y="2246579"/>
                <a:ext cx="2245989" cy="412692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65FAAF30-D569-4DCD-93FA-340449D29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1910">
                <a:off x="5642501" y="3148552"/>
                <a:ext cx="316128" cy="162759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049BD7B-6AEB-4871-841F-930A7087CCDF}"/>
                </a:ext>
              </a:extLst>
            </p:cNvPr>
            <p:cNvGrpSpPr/>
            <p:nvPr/>
          </p:nvGrpSpPr>
          <p:grpSpPr>
            <a:xfrm>
              <a:off x="3072035" y="2559032"/>
              <a:ext cx="1986642" cy="1663689"/>
              <a:chOff x="6135078" y="3885153"/>
              <a:chExt cx="1986642" cy="1663689"/>
            </a:xfrm>
          </p:grpSpPr>
          <p:pic>
            <p:nvPicPr>
              <p:cNvPr id="90" name="BUBBLE 3">
                <a:extLst>
                  <a:ext uri="{FF2B5EF4-FFF2-40B4-BE49-F238E27FC236}">
                    <a16:creationId xmlns:a16="http://schemas.microsoft.com/office/drawing/2014/main" id="{04B7228D-9CBE-4B87-B954-C7244F106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135078" y="3885153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91" name="TEXT 3">
                <a:extLst>
                  <a:ext uri="{FF2B5EF4-FFF2-40B4-BE49-F238E27FC236}">
                    <a16:creationId xmlns:a16="http://schemas.microsoft.com/office/drawing/2014/main" id="{53829B0B-08D5-4DC8-A0E3-D413C754EEDC}"/>
                  </a:ext>
                </a:extLst>
              </p:cNvPr>
              <p:cNvSpPr txBox="1"/>
              <p:nvPr/>
            </p:nvSpPr>
            <p:spPr>
              <a:xfrm>
                <a:off x="6135078" y="4286485"/>
                <a:ext cx="1986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Be a</a:t>
                </a:r>
              </a:p>
              <a:p>
                <a:pPr algn="ctr"/>
                <a:r>
                  <a:rPr lang="en-GB" dirty="0">
                    <a:latin typeface="Twinkl" pitchFamily="2" charset="0"/>
                  </a:rPr>
                  <a:t>hope-o-</a:t>
                </a:r>
                <a:r>
                  <a:rPr lang="en-GB" dirty="0" err="1">
                    <a:latin typeface="Twinkl" pitchFamily="2" charset="0"/>
                  </a:rPr>
                  <a:t>potamus</a:t>
                </a:r>
                <a:r>
                  <a:rPr lang="en-GB" dirty="0">
                    <a:latin typeface="Twinkl" pitchFamily="2" charset="0"/>
                  </a:rPr>
                  <a:t>!</a:t>
                </a: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5718452-8F0A-49FC-8F1A-080197E975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22" y="4803779"/>
            <a:ext cx="2406006" cy="132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43754" y="3586532"/>
            <a:ext cx="8454331" cy="2786972"/>
            <a:chOff x="543754" y="3586532"/>
            <a:chExt cx="8454331" cy="27869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6" r="14892" b="61173"/>
            <a:stretch/>
          </p:blipFill>
          <p:spPr>
            <a:xfrm flipH="1">
              <a:off x="2440405" y="3586532"/>
              <a:ext cx="6159838" cy="22106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36" r="14892" b="61173"/>
            <a:stretch/>
          </p:blipFill>
          <p:spPr>
            <a:xfrm>
              <a:off x="543754" y="3586532"/>
              <a:ext cx="1930241" cy="2210660"/>
            </a:xfrm>
            <a:prstGeom prst="rect">
              <a:avLst/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543754" y="5648290"/>
              <a:ext cx="8056489" cy="725214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6" t="14404" r="85824" b="71192"/>
            <a:stretch/>
          </p:blipFill>
          <p:spPr>
            <a:xfrm flipH="1">
              <a:off x="8151779" y="4406630"/>
              <a:ext cx="846306" cy="820111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+mn-lt"/>
                  </a:rPr>
                  <a:t>The Book of Hopes</a:t>
                </a:r>
                <a:endParaRPr lang="en-GB" sz="3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165" y="1740298"/>
            <a:ext cx="2502062" cy="3640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07DC1D2-807D-42C2-BDC8-3F42A5613E3F}"/>
              </a:ext>
            </a:extLst>
          </p:cNvPr>
          <p:cNvSpPr/>
          <p:nvPr/>
        </p:nvSpPr>
        <p:spPr>
          <a:xfrm>
            <a:off x="3719848" y="1685207"/>
            <a:ext cx="4880395" cy="1529305"/>
          </a:xfrm>
          <a:custGeom>
            <a:avLst/>
            <a:gdLst>
              <a:gd name="connsiteX0" fmla="*/ 223572 w 4880395"/>
              <a:gd name="connsiteY0" fmla="*/ 0 h 1958280"/>
              <a:gd name="connsiteX1" fmla="*/ 4661479 w 4880395"/>
              <a:gd name="connsiteY1" fmla="*/ 0 h 1958280"/>
              <a:gd name="connsiteX2" fmla="*/ 4880395 w 4880395"/>
              <a:gd name="connsiteY2" fmla="*/ 218916 h 1958280"/>
              <a:gd name="connsiteX3" fmla="*/ 4880395 w 4880395"/>
              <a:gd name="connsiteY3" fmla="*/ 1739364 h 1958280"/>
              <a:gd name="connsiteX4" fmla="*/ 4661479 w 4880395"/>
              <a:gd name="connsiteY4" fmla="*/ 1958280 h 1958280"/>
              <a:gd name="connsiteX5" fmla="*/ 992395 w 4880395"/>
              <a:gd name="connsiteY5" fmla="*/ 1958280 h 1958280"/>
              <a:gd name="connsiteX6" fmla="*/ 223572 w 4880395"/>
              <a:gd name="connsiteY6" fmla="*/ 1958280 h 1958280"/>
              <a:gd name="connsiteX7" fmla="*/ 0 w 4880395"/>
              <a:gd name="connsiteY7" fmla="*/ 1958280 h 1958280"/>
              <a:gd name="connsiteX8" fmla="*/ 0 w 4880395"/>
              <a:gd name="connsiteY8" fmla="*/ 965885 h 1958280"/>
              <a:gd name="connsiteX9" fmla="*/ 4656 w 4880395"/>
              <a:gd name="connsiteY9" fmla="*/ 965885 h 1958280"/>
              <a:gd name="connsiteX10" fmla="*/ 4656 w 4880395"/>
              <a:gd name="connsiteY10" fmla="*/ 218916 h 1958280"/>
              <a:gd name="connsiteX11" fmla="*/ 223572 w 4880395"/>
              <a:gd name="connsiteY11" fmla="*/ 0 h 195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0395" h="1958280">
                <a:moveTo>
                  <a:pt x="223572" y="0"/>
                </a:moveTo>
                <a:lnTo>
                  <a:pt x="4661479" y="0"/>
                </a:lnTo>
                <a:cubicBezTo>
                  <a:pt x="4782383" y="0"/>
                  <a:pt x="4880395" y="98012"/>
                  <a:pt x="4880395" y="218916"/>
                </a:cubicBezTo>
                <a:lnTo>
                  <a:pt x="4880395" y="1739364"/>
                </a:lnTo>
                <a:cubicBezTo>
                  <a:pt x="4880395" y="1860268"/>
                  <a:pt x="4782383" y="1958280"/>
                  <a:pt x="4661479" y="1958280"/>
                </a:cubicBezTo>
                <a:lnTo>
                  <a:pt x="992395" y="1958280"/>
                </a:lnTo>
                <a:lnTo>
                  <a:pt x="223572" y="1958280"/>
                </a:lnTo>
                <a:lnTo>
                  <a:pt x="0" y="1958280"/>
                </a:lnTo>
                <a:lnTo>
                  <a:pt x="0" y="965885"/>
                </a:lnTo>
                <a:lnTo>
                  <a:pt x="4656" y="965885"/>
                </a:lnTo>
                <a:lnTo>
                  <a:pt x="4656" y="218916"/>
                </a:lnTo>
                <a:cubicBezTo>
                  <a:pt x="4656" y="98012"/>
                  <a:pt x="102668" y="0"/>
                  <a:pt x="223572" y="0"/>
                </a:cubicBezTo>
                <a:close/>
              </a:path>
            </a:pathLst>
          </a:custGeom>
          <a:solidFill>
            <a:srgbClr val="AFDEF9"/>
          </a:solidFill>
          <a:ln w="28575">
            <a:solidFill>
              <a:srgbClr val="47B1E5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794611" y="1791349"/>
            <a:ext cx="4805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To read more amazing stories, exciting extracts or to see some fantastic illustrations from </a:t>
            </a:r>
            <a:r>
              <a:rPr lang="en-GB" b="1" i="1" dirty="0">
                <a:latin typeface="Twinkl" pitchFamily="2" charset="0"/>
              </a:rPr>
              <a:t>The Book of Hopes</a:t>
            </a:r>
            <a:r>
              <a:rPr lang="en-GB" dirty="0">
                <a:latin typeface="Twinkl" pitchFamily="2" charset="0"/>
              </a:rPr>
              <a:t>, click </a:t>
            </a:r>
            <a:r>
              <a:rPr lang="en-GB" u="sng" dirty="0">
                <a:latin typeface="Twinkl" pitchFamily="2" charset="0"/>
                <a:hlinkClick r:id="rId4"/>
              </a:rPr>
              <a:t>here</a:t>
            </a:r>
            <a:r>
              <a:rPr lang="en-GB" dirty="0">
                <a:latin typeface="Twinkl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8BBE042B-A794-4DA1-8E04-E13FA32AC9B8}"/>
              </a:ext>
            </a:extLst>
          </p:cNvPr>
          <p:cNvSpPr/>
          <p:nvPr/>
        </p:nvSpPr>
        <p:spPr>
          <a:xfrm>
            <a:off x="7642371" y="5142451"/>
            <a:ext cx="1367405" cy="201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60352B5-7D9F-4E16-88E0-838F2D050071}"/>
              </a:ext>
            </a:extLst>
          </p:cNvPr>
          <p:cNvGrpSpPr/>
          <p:nvPr/>
        </p:nvGrpSpPr>
        <p:grpSpPr>
          <a:xfrm>
            <a:off x="133815" y="3643488"/>
            <a:ext cx="8466428" cy="2730016"/>
            <a:chOff x="133815" y="3643488"/>
            <a:chExt cx="8466428" cy="273001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1" r="14800" b="61173"/>
            <a:stretch/>
          </p:blipFill>
          <p:spPr>
            <a:xfrm>
              <a:off x="539097" y="3643488"/>
              <a:ext cx="6117735" cy="2210660"/>
            </a:xfrm>
            <a:prstGeom prst="rect">
              <a:avLst/>
            </a:prstGeom>
          </p:spPr>
        </p:pic>
        <p:sp>
          <p:nvSpPr>
            <p:cNvPr id="58" name="Freeform 57"/>
            <p:cNvSpPr/>
            <p:nvPr/>
          </p:nvSpPr>
          <p:spPr>
            <a:xfrm>
              <a:off x="543754" y="5648290"/>
              <a:ext cx="8056489" cy="725214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013832C-04A5-4B68-85EC-C7A6B28E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52" r="14774" b="61173"/>
            <a:stretch/>
          </p:blipFill>
          <p:spPr>
            <a:xfrm flipH="1">
              <a:off x="6653849" y="3643650"/>
              <a:ext cx="1946393" cy="22106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7767F71-FA1A-4DC2-B5F8-88935F717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7" t="12714" r="86330" b="71441"/>
            <a:stretch/>
          </p:blipFill>
          <p:spPr>
            <a:xfrm>
              <a:off x="133815" y="4363675"/>
              <a:ext cx="763548" cy="902147"/>
            </a:xfrm>
            <a:prstGeom prst="rect">
              <a:avLst/>
            </a:prstGeom>
          </p:spPr>
        </p:pic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66A893B-1414-44AC-B6B0-27263FA276A3}"/>
              </a:ext>
            </a:extLst>
          </p:cNvPr>
          <p:cNvSpPr/>
          <p:nvPr/>
        </p:nvSpPr>
        <p:spPr>
          <a:xfrm flipH="1">
            <a:off x="539097" y="1685207"/>
            <a:ext cx="4880395" cy="1529305"/>
          </a:xfrm>
          <a:custGeom>
            <a:avLst/>
            <a:gdLst>
              <a:gd name="connsiteX0" fmla="*/ 223572 w 4880395"/>
              <a:gd name="connsiteY0" fmla="*/ 0 h 1958280"/>
              <a:gd name="connsiteX1" fmla="*/ 4661479 w 4880395"/>
              <a:gd name="connsiteY1" fmla="*/ 0 h 1958280"/>
              <a:gd name="connsiteX2" fmla="*/ 4880395 w 4880395"/>
              <a:gd name="connsiteY2" fmla="*/ 218916 h 1958280"/>
              <a:gd name="connsiteX3" fmla="*/ 4880395 w 4880395"/>
              <a:gd name="connsiteY3" fmla="*/ 1739364 h 1958280"/>
              <a:gd name="connsiteX4" fmla="*/ 4661479 w 4880395"/>
              <a:gd name="connsiteY4" fmla="*/ 1958280 h 1958280"/>
              <a:gd name="connsiteX5" fmla="*/ 992395 w 4880395"/>
              <a:gd name="connsiteY5" fmla="*/ 1958280 h 1958280"/>
              <a:gd name="connsiteX6" fmla="*/ 223572 w 4880395"/>
              <a:gd name="connsiteY6" fmla="*/ 1958280 h 1958280"/>
              <a:gd name="connsiteX7" fmla="*/ 0 w 4880395"/>
              <a:gd name="connsiteY7" fmla="*/ 1958280 h 1958280"/>
              <a:gd name="connsiteX8" fmla="*/ 0 w 4880395"/>
              <a:gd name="connsiteY8" fmla="*/ 965885 h 1958280"/>
              <a:gd name="connsiteX9" fmla="*/ 4656 w 4880395"/>
              <a:gd name="connsiteY9" fmla="*/ 965885 h 1958280"/>
              <a:gd name="connsiteX10" fmla="*/ 4656 w 4880395"/>
              <a:gd name="connsiteY10" fmla="*/ 218916 h 1958280"/>
              <a:gd name="connsiteX11" fmla="*/ 223572 w 4880395"/>
              <a:gd name="connsiteY11" fmla="*/ 0 h 195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0395" h="1958280">
                <a:moveTo>
                  <a:pt x="223572" y="0"/>
                </a:moveTo>
                <a:lnTo>
                  <a:pt x="4661479" y="0"/>
                </a:lnTo>
                <a:cubicBezTo>
                  <a:pt x="4782383" y="0"/>
                  <a:pt x="4880395" y="98012"/>
                  <a:pt x="4880395" y="218916"/>
                </a:cubicBezTo>
                <a:lnTo>
                  <a:pt x="4880395" y="1739364"/>
                </a:lnTo>
                <a:cubicBezTo>
                  <a:pt x="4880395" y="1860268"/>
                  <a:pt x="4782383" y="1958280"/>
                  <a:pt x="4661479" y="1958280"/>
                </a:cubicBezTo>
                <a:lnTo>
                  <a:pt x="992395" y="1958280"/>
                </a:lnTo>
                <a:lnTo>
                  <a:pt x="223572" y="1958280"/>
                </a:lnTo>
                <a:lnTo>
                  <a:pt x="0" y="1958280"/>
                </a:lnTo>
                <a:lnTo>
                  <a:pt x="0" y="965885"/>
                </a:lnTo>
                <a:lnTo>
                  <a:pt x="4656" y="965885"/>
                </a:lnTo>
                <a:lnTo>
                  <a:pt x="4656" y="218916"/>
                </a:lnTo>
                <a:cubicBezTo>
                  <a:pt x="4656" y="98012"/>
                  <a:pt x="102668" y="0"/>
                  <a:pt x="223572" y="0"/>
                </a:cubicBezTo>
                <a:close/>
              </a:path>
            </a:pathLst>
          </a:custGeom>
          <a:solidFill>
            <a:srgbClr val="AFDEF9"/>
          </a:solidFill>
          <a:ln w="28575">
            <a:solidFill>
              <a:srgbClr val="47B1E5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53" name="TITLE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sp>
          <p:nvSpPr>
            <p:cNvPr id="55" name="TITLE"/>
            <p:cNvSpPr/>
            <p:nvPr/>
          </p:nvSpPr>
          <p:spPr>
            <a:xfrm>
              <a:off x="543755" y="478894"/>
              <a:ext cx="8056489" cy="994306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ITLE"/>
            <p:cNvSpPr txBox="1">
              <a:spLocks/>
            </p:cNvSpPr>
            <p:nvPr/>
          </p:nvSpPr>
          <p:spPr>
            <a:xfrm>
              <a:off x="543756" y="478894"/>
              <a:ext cx="8056488" cy="994306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" pitchFamily="2" charset="0"/>
                  <a:ea typeface="+mj-ea"/>
                  <a:cs typeface="+mj-cs"/>
                </a:defRPr>
              </a:lvl1pPr>
            </a:lstStyle>
            <a:p>
              <a:r>
                <a:rPr lang="en-US" sz="3600" i="1" dirty="0">
                  <a:solidFill>
                    <a:schemeClr val="bg1"/>
                  </a:solidFill>
                  <a:latin typeface="+mn-lt"/>
                </a:rPr>
                <a:t>The Hope-o-</a:t>
              </a:r>
              <a:r>
                <a:rPr lang="en-US" sz="3600" i="1" dirty="0" err="1">
                  <a:solidFill>
                    <a:schemeClr val="bg1"/>
                  </a:solidFill>
                  <a:latin typeface="+mn-lt"/>
                </a:rPr>
                <a:t>potamus</a:t>
              </a:r>
              <a:endParaRPr lang="en-GB" sz="3600" i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4" name="TITLE"/>
          <p:cNvSpPr/>
          <p:nvPr/>
        </p:nvSpPr>
        <p:spPr>
          <a:xfrm>
            <a:off x="618521" y="550258"/>
            <a:ext cx="7906959" cy="848368"/>
          </a:xfrm>
          <a:custGeom>
            <a:avLst/>
            <a:gdLst>
              <a:gd name="connsiteX0" fmla="*/ 95861 w 8056489"/>
              <a:gd name="connsiteY0" fmla="*/ 0 h 994306"/>
              <a:gd name="connsiteX1" fmla="*/ 7960628 w 8056489"/>
              <a:gd name="connsiteY1" fmla="*/ 0 h 994306"/>
              <a:gd name="connsiteX2" fmla="*/ 8056489 w 8056489"/>
              <a:gd name="connsiteY2" fmla="*/ 95861 h 994306"/>
              <a:gd name="connsiteX3" fmla="*/ 8056489 w 8056489"/>
              <a:gd name="connsiteY3" fmla="*/ 822899 h 994306"/>
              <a:gd name="connsiteX4" fmla="*/ 8056489 w 8056489"/>
              <a:gd name="connsiteY4" fmla="*/ 898445 h 994306"/>
              <a:gd name="connsiteX5" fmla="*/ 8056489 w 8056489"/>
              <a:gd name="connsiteY5" fmla="*/ 994306 h 994306"/>
              <a:gd name="connsiteX6" fmla="*/ 7960628 w 8056489"/>
              <a:gd name="connsiteY6" fmla="*/ 994306 h 994306"/>
              <a:gd name="connsiteX7" fmla="*/ 95861 w 8056489"/>
              <a:gd name="connsiteY7" fmla="*/ 994306 h 994306"/>
              <a:gd name="connsiteX8" fmla="*/ 4272 w 8056489"/>
              <a:gd name="connsiteY8" fmla="*/ 994306 h 994306"/>
              <a:gd name="connsiteX9" fmla="*/ 4272 w 8056489"/>
              <a:gd name="connsiteY9" fmla="*/ 919605 h 994306"/>
              <a:gd name="connsiteX10" fmla="*/ 0 w 8056489"/>
              <a:gd name="connsiteY10" fmla="*/ 898445 h 994306"/>
              <a:gd name="connsiteX11" fmla="*/ 0 w 8056489"/>
              <a:gd name="connsiteY11" fmla="*/ 95861 h 994306"/>
              <a:gd name="connsiteX12" fmla="*/ 95861 w 8056489"/>
              <a:gd name="connsiteY12" fmla="*/ 0 h 99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56489" h="994306">
                <a:moveTo>
                  <a:pt x="95861" y="0"/>
                </a:moveTo>
                <a:lnTo>
                  <a:pt x="7960628" y="0"/>
                </a:lnTo>
                <a:cubicBezTo>
                  <a:pt x="8013571" y="0"/>
                  <a:pt x="8056489" y="42918"/>
                  <a:pt x="8056489" y="95861"/>
                </a:cubicBezTo>
                <a:lnTo>
                  <a:pt x="8056489" y="822899"/>
                </a:lnTo>
                <a:lnTo>
                  <a:pt x="8056489" y="898445"/>
                </a:lnTo>
                <a:lnTo>
                  <a:pt x="8056489" y="994306"/>
                </a:lnTo>
                <a:lnTo>
                  <a:pt x="7960628" y="994306"/>
                </a:lnTo>
                <a:lnTo>
                  <a:pt x="95861" y="994306"/>
                </a:lnTo>
                <a:lnTo>
                  <a:pt x="4272" y="994306"/>
                </a:lnTo>
                <a:lnTo>
                  <a:pt x="4272" y="919605"/>
                </a:lnTo>
                <a:lnTo>
                  <a:pt x="0" y="898445"/>
                </a:lnTo>
                <a:lnTo>
                  <a:pt x="0" y="95861"/>
                </a:lnTo>
                <a:cubicBezTo>
                  <a:pt x="0" y="42918"/>
                  <a:pt x="42918" y="0"/>
                  <a:pt x="95861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112" y="1740298"/>
            <a:ext cx="2502062" cy="3640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39793" y="1820717"/>
            <a:ext cx="444552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i="1" dirty="0">
                <a:latin typeface="Twinkl" pitchFamily="2" charset="0"/>
              </a:rPr>
              <a:t>The Hope-o-</a:t>
            </a:r>
            <a:r>
              <a:rPr lang="en-GB" i="1" dirty="0" err="1">
                <a:latin typeface="Twinkl" pitchFamily="2" charset="0"/>
              </a:rPr>
              <a:t>potamus</a:t>
            </a:r>
            <a:r>
              <a:rPr lang="en-GB" i="1" dirty="0">
                <a:latin typeface="Twinkl" pitchFamily="2" charset="0"/>
              </a:rPr>
              <a:t> </a:t>
            </a:r>
            <a:r>
              <a:rPr lang="en-GB" dirty="0">
                <a:latin typeface="Twinkl" pitchFamily="2" charset="0"/>
              </a:rPr>
              <a:t>is a rhyming story written by Greg James and Chris Smith.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356A0B-5FEF-484C-8039-710395306C86}"/>
              </a:ext>
            </a:extLst>
          </p:cNvPr>
          <p:cNvSpPr txBox="1"/>
          <p:nvPr/>
        </p:nvSpPr>
        <p:spPr>
          <a:xfrm>
            <a:off x="640823" y="2571704"/>
            <a:ext cx="4538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It can be found inside </a:t>
            </a:r>
            <a:r>
              <a:rPr lang="en-GB" b="1" i="1" dirty="0">
                <a:latin typeface="Twinkl" pitchFamily="2" charset="0"/>
              </a:rPr>
              <a:t>The Book of Hopes</a:t>
            </a:r>
            <a:r>
              <a:rPr lang="en-GB" dirty="0">
                <a:latin typeface="Twinkl" pitchFamily="2" charset="0"/>
              </a:rPr>
              <a:t>.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7FE1E70-8120-423F-80BD-3E843CE78753}"/>
              </a:ext>
            </a:extLst>
          </p:cNvPr>
          <p:cNvGrpSpPr/>
          <p:nvPr/>
        </p:nvGrpSpPr>
        <p:grpSpPr>
          <a:xfrm>
            <a:off x="2941398" y="3077037"/>
            <a:ext cx="2805047" cy="3296467"/>
            <a:chOff x="2941398" y="3077037"/>
            <a:chExt cx="2805047" cy="3296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EC0553-F81F-4659-A813-D6870DD9D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398" y="4630774"/>
              <a:ext cx="1816566" cy="160584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4B02EB-DA9E-41A1-8E01-2B27A8382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83"/>
            <a:stretch/>
          </p:blipFill>
          <p:spPr>
            <a:xfrm>
              <a:off x="4061693" y="3077037"/>
              <a:ext cx="1684752" cy="3296467"/>
            </a:xfrm>
            <a:prstGeom prst="rect">
              <a:avLst/>
            </a:prstGeom>
          </p:spPr>
        </p:pic>
      </p:grpSp>
      <p:sp>
        <p:nvSpPr>
          <p:cNvPr id="59" name="NEXT BUTTON">
            <a:hlinkClick r:id="" action="ppaction://hlinkshowjump?jump=nextslide"/>
          </p:cNvPr>
          <p:cNvSpPr/>
          <p:nvPr/>
        </p:nvSpPr>
        <p:spPr>
          <a:xfrm>
            <a:off x="7495088" y="5724827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Start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" grpId="0"/>
      <p:bldP spid="45" grpId="0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43754" y="3542287"/>
            <a:ext cx="8535510" cy="2831216"/>
            <a:chOff x="543754" y="3542287"/>
            <a:chExt cx="8535510" cy="2831216"/>
          </a:xfrm>
        </p:grpSpPr>
        <p:grpSp>
          <p:nvGrpSpPr>
            <p:cNvPr id="19" name="Group 18"/>
            <p:cNvGrpSpPr/>
            <p:nvPr/>
          </p:nvGrpSpPr>
          <p:grpSpPr>
            <a:xfrm>
              <a:off x="543754" y="3542287"/>
              <a:ext cx="8535510" cy="2332285"/>
              <a:chOff x="543754" y="3510756"/>
              <a:chExt cx="8535510" cy="2332285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957" b="61173"/>
              <a:stretch/>
            </p:blipFill>
            <p:spPr>
              <a:xfrm>
                <a:off x="6020214" y="3510756"/>
                <a:ext cx="2580029" cy="221066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85" t="11618" r="62007" b="69337"/>
              <a:stretch/>
            </p:blipFill>
            <p:spPr>
              <a:xfrm>
                <a:off x="8160697" y="4172230"/>
                <a:ext cx="918567" cy="1084333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89" r="14892" b="61173"/>
              <a:stretch/>
            </p:blipFill>
            <p:spPr>
              <a:xfrm>
                <a:off x="2234381" y="3555000"/>
                <a:ext cx="3785833" cy="221066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11" r="14892" b="61173"/>
              <a:stretch/>
            </p:blipFill>
            <p:spPr>
              <a:xfrm>
                <a:off x="543754" y="3632381"/>
                <a:ext cx="1690627" cy="2210660"/>
              </a:xfrm>
              <a:prstGeom prst="rect">
                <a:avLst/>
              </a:prstGeom>
            </p:spPr>
          </p:pic>
        </p:grpSp>
        <p:sp>
          <p:nvSpPr>
            <p:cNvPr id="46" name="Freeform 45"/>
            <p:cNvSpPr/>
            <p:nvPr/>
          </p:nvSpPr>
          <p:spPr>
            <a:xfrm>
              <a:off x="543754" y="5741416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In a drought, in the dust, in a dry river bed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 sad hippopotamus hung his grey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He’d had nothing to drink since the start of this week.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If he didn’t find water things could get quite bleak.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 hippo was sad and the hippo was hot.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did he sit down and give in? Of course not!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remembered the words of a wise old giraffe,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That he’d heard long ago, when he’d been a young calf: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14" name="Freeform 13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‘There’ll be times in your life when your road will be tough.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You’ll be tempted to say that you’ve had quite enough.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‘There’ll be people that try and convince you to stop,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you’ll feel that you’re just about ready to drop.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those are the times when you’ve got to keep moving,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with every small step you will see things improving.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Just point any way that seems hopeful to you,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You move one foot forwards, then foot number two.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543754" y="5741417"/>
            <a:ext cx="8056489" cy="632087"/>
          </a:xfrm>
          <a:custGeom>
            <a:avLst/>
            <a:gdLst>
              <a:gd name="connsiteX0" fmla="*/ 0 w 8177860"/>
              <a:gd name="connsiteY0" fmla="*/ 0 h 725214"/>
              <a:gd name="connsiteX1" fmla="*/ 120871 w 8177860"/>
              <a:gd name="connsiteY1" fmla="*/ 0 h 725214"/>
              <a:gd name="connsiteX2" fmla="*/ 8056989 w 8177860"/>
              <a:gd name="connsiteY2" fmla="*/ 0 h 725214"/>
              <a:gd name="connsiteX3" fmla="*/ 8177860 w 8177860"/>
              <a:gd name="connsiteY3" fmla="*/ 0 h 725214"/>
              <a:gd name="connsiteX4" fmla="*/ 8177860 w 8177860"/>
              <a:gd name="connsiteY4" fmla="*/ 120871 h 725214"/>
              <a:gd name="connsiteX5" fmla="*/ 8177860 w 8177860"/>
              <a:gd name="connsiteY5" fmla="*/ 198317 h 725214"/>
              <a:gd name="connsiteX6" fmla="*/ 8177860 w 8177860"/>
              <a:gd name="connsiteY6" fmla="*/ 604343 h 725214"/>
              <a:gd name="connsiteX7" fmla="*/ 8056989 w 8177860"/>
              <a:gd name="connsiteY7" fmla="*/ 725214 h 725214"/>
              <a:gd name="connsiteX8" fmla="*/ 120871 w 8177860"/>
              <a:gd name="connsiteY8" fmla="*/ 725214 h 725214"/>
              <a:gd name="connsiteX9" fmla="*/ 0 w 8177860"/>
              <a:gd name="connsiteY9" fmla="*/ 604343 h 725214"/>
              <a:gd name="connsiteX10" fmla="*/ 0 w 8177860"/>
              <a:gd name="connsiteY10" fmla="*/ 198317 h 725214"/>
              <a:gd name="connsiteX11" fmla="*/ 0 w 8177860"/>
              <a:gd name="connsiteY11" fmla="*/ 120871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77860" h="725214">
                <a:moveTo>
                  <a:pt x="0" y="0"/>
                </a:moveTo>
                <a:lnTo>
                  <a:pt x="120871" y="0"/>
                </a:lnTo>
                <a:lnTo>
                  <a:pt x="8056989" y="0"/>
                </a:lnTo>
                <a:lnTo>
                  <a:pt x="8177860" y="0"/>
                </a:lnTo>
                <a:lnTo>
                  <a:pt x="8177860" y="120871"/>
                </a:lnTo>
                <a:lnTo>
                  <a:pt x="8177860" y="198317"/>
                </a:lnTo>
                <a:lnTo>
                  <a:pt x="8177860" y="604343"/>
                </a:lnTo>
                <a:cubicBezTo>
                  <a:pt x="8177860" y="671098"/>
                  <a:pt x="8123744" y="725214"/>
                  <a:pt x="8056989" y="725214"/>
                </a:cubicBezTo>
                <a:lnTo>
                  <a:pt x="120871" y="725214"/>
                </a:lnTo>
                <a:cubicBezTo>
                  <a:pt x="54116" y="725214"/>
                  <a:pt x="0" y="671098"/>
                  <a:pt x="0" y="604343"/>
                </a:cubicBezTo>
                <a:lnTo>
                  <a:pt x="0" y="198317"/>
                </a:lnTo>
                <a:lnTo>
                  <a:pt x="0" y="120871"/>
                </a:lnTo>
                <a:close/>
              </a:path>
            </a:pathLst>
          </a:custGeom>
          <a:solidFill>
            <a:srgbClr val="C3A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Then follow this up with your other two feet,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Then return to foot one, and repeat and repeat.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Remember these words,’ said the wise old giraffe,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To our hero the hippo, when he was a calf.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So the hippopotamus nodded his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‘I’ll keep plodding and see where I get to,’ he said,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he look all around at the arid terrain,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thought, ‘Will I ever find water again?’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3754" y="3586532"/>
            <a:ext cx="8056489" cy="2269028"/>
            <a:chOff x="543754" y="3586532"/>
            <a:chExt cx="8056489" cy="22690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0" r="14892" b="61173"/>
            <a:stretch/>
          </p:blipFill>
          <p:spPr>
            <a:xfrm flipH="1">
              <a:off x="8002940" y="3644900"/>
              <a:ext cx="597303" cy="221066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" r="14892" b="61173"/>
            <a:stretch/>
          </p:blipFill>
          <p:spPr>
            <a:xfrm flipH="1">
              <a:off x="1378188" y="3586532"/>
              <a:ext cx="6624752" cy="221066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28" r="14892" b="61173"/>
            <a:stretch/>
          </p:blipFill>
          <p:spPr>
            <a:xfrm>
              <a:off x="543754" y="3586532"/>
              <a:ext cx="868024" cy="2210660"/>
            </a:xfrm>
            <a:prstGeom prst="rect">
              <a:avLst/>
            </a:prstGeom>
          </p:spPr>
        </p:pic>
      </p:grp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flipH="1"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Ahead, a high mountain rose up in the distance.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It looked rocky and steep, but with hippo-persistence,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decided he’d walk it ‘til he had overcome it,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In case there were better things over the summit.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First he came to a desert, which wasn’t too handy.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It was hard to walk through, rather </a:t>
            </a:r>
            <a:r>
              <a:rPr lang="en-GB" dirty="0" err="1">
                <a:latin typeface="Twinkl" pitchFamily="2" charset="0"/>
              </a:rPr>
              <a:t>slippy</a:t>
            </a:r>
            <a:r>
              <a:rPr lang="en-GB" dirty="0">
                <a:latin typeface="Twinkl" pitchFamily="2" charset="0"/>
              </a:rPr>
              <a:t> and sandy.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 camel was sitting on top of a dune,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it told the hippo, ‘You absolute loon!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22" name="Freeform 21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Turn around! Go back! Or you’ll look like a chump.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There’s no water this way, except this in my hump.’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the hippopotamus shook his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‘Just a bit further,’ he boldly said.</a:t>
            </a:r>
          </a:p>
          <a:p>
            <a:pPr>
              <a:lnSpc>
                <a:spcPct val="150000"/>
              </a:lnSpc>
            </a:pPr>
            <a:endParaRPr lang="en-GB" dirty="0">
              <a:latin typeface="Twinkl" pitchFamily="2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One step at a time he continued his journey,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Till he came to a jungle – dark, dank, green and ferny.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 jungle was thick and the creepers were creepy,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a large sloth hung down from a branch looking sleepy.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0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43754" y="3542287"/>
            <a:ext cx="8535510" cy="2831216"/>
            <a:chOff x="543754" y="3542287"/>
            <a:chExt cx="8535510" cy="2831216"/>
          </a:xfrm>
        </p:grpSpPr>
        <p:grpSp>
          <p:nvGrpSpPr>
            <p:cNvPr id="24" name="Group 23"/>
            <p:cNvGrpSpPr/>
            <p:nvPr/>
          </p:nvGrpSpPr>
          <p:grpSpPr>
            <a:xfrm>
              <a:off x="543754" y="3542287"/>
              <a:ext cx="8535510" cy="2332285"/>
              <a:chOff x="543754" y="3510756"/>
              <a:chExt cx="8535510" cy="2332285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957" b="61173"/>
              <a:stretch/>
            </p:blipFill>
            <p:spPr>
              <a:xfrm>
                <a:off x="6020214" y="3510756"/>
                <a:ext cx="2580029" cy="221066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85" t="11618" r="62007" b="69337"/>
              <a:stretch/>
            </p:blipFill>
            <p:spPr>
              <a:xfrm>
                <a:off x="8160697" y="4172230"/>
                <a:ext cx="918567" cy="108433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89" r="14892" b="61173"/>
              <a:stretch/>
            </p:blipFill>
            <p:spPr>
              <a:xfrm>
                <a:off x="2234381" y="3555000"/>
                <a:ext cx="3785833" cy="221066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11" r="14892" b="61173"/>
              <a:stretch/>
            </p:blipFill>
            <p:spPr>
              <a:xfrm>
                <a:off x="543754" y="3632381"/>
                <a:ext cx="1690627" cy="2210660"/>
              </a:xfrm>
              <a:prstGeom prst="rect">
                <a:avLst/>
              </a:prstGeom>
            </p:spPr>
          </p:pic>
        </p:grpSp>
        <p:sp>
          <p:nvSpPr>
            <p:cNvPr id="25" name="Freeform 24"/>
            <p:cNvSpPr/>
            <p:nvPr/>
          </p:nvSpPr>
          <p:spPr>
            <a:xfrm>
              <a:off x="543754" y="5741416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‘This forest… it goes on for miles,’ he said, yawning,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‘Why don’t you just hang here with me till the morning?’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 hippo – though tempted – again shook his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‘Just a bit further,’ he bravely said.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plunged on through the jungle, and after a while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arrived at the mountain – the ultimate trial.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Poor hippo was tired, almost giving up hope.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– one step at a time – he pushed on up the slope.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 mountain was rocky and strewn with huge boulders;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Then stones hurt his feet and the sun scorched his shoulders.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 lion sat there on a rocky outcropping,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the lion called out, ‘You’re much better off stopping.’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the hippopotamus shook his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‘Just a bit further,’ he proudly said.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His heart was so heavy, his feet were so sore,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he climbed and he climbed – one step, then one step more.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504</TotalTime>
  <Words>1037</Words>
  <Application>Microsoft Office PowerPoint</Application>
  <PresentationFormat>On-screen Show (4:3)</PresentationFormat>
  <Paragraphs>150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Alice Kendall</dc:creator>
  <cp:lastModifiedBy>perryfieldsinf Head Email</cp:lastModifiedBy>
  <cp:revision>143</cp:revision>
  <dcterms:created xsi:type="dcterms:W3CDTF">2020-08-25T09:08:38Z</dcterms:created>
  <dcterms:modified xsi:type="dcterms:W3CDTF">2021-02-21T19:15:18Z</dcterms:modified>
</cp:coreProperties>
</file>