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2" r:id="rId8"/>
    <p:sldId id="263" r:id="rId9"/>
    <p:sldId id="264" r:id="rId10"/>
    <p:sldId id="265" r:id="rId11"/>
    <p:sldId id="268" r:id="rId12"/>
    <p:sldId id="277" r:id="rId13"/>
    <p:sldId id="267" r:id="rId14"/>
    <p:sldId id="270" r:id="rId15"/>
    <p:sldId id="272" r:id="rId16"/>
    <p:sldId id="274" r:id="rId17"/>
    <p:sldId id="269" r:id="rId18"/>
    <p:sldId id="275"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1" d="100"/>
          <a:sy n="91" d="100"/>
        </p:scale>
        <p:origin x="2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61170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57461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32285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0668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24E36A-546E-4CE0-8C99-EE6A46BEC094}"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08873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24E36A-546E-4CE0-8C99-EE6A46BEC094}"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65658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24E36A-546E-4CE0-8C99-EE6A46BEC094}"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64203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24E36A-546E-4CE0-8C99-EE6A46BEC094}"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71696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4E36A-546E-4CE0-8C99-EE6A46BEC094}"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124692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24E36A-546E-4CE0-8C99-EE6A46BEC094}"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172261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24E36A-546E-4CE0-8C99-EE6A46BEC094}"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16226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4E36A-546E-4CE0-8C99-EE6A46BEC094}" type="datetimeFigureOut">
              <a:rPr lang="en-GB" smtClean="0"/>
              <a:t>13/01/2021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B6CB4-3EDA-4305-ACC2-0A12C98591D7}" type="slidenum">
              <a:rPr lang="en-GB" smtClean="0"/>
              <a:t>‹#›</a:t>
            </a:fld>
            <a:endParaRPr lang="en-GB"/>
          </a:p>
        </p:txBody>
      </p:sp>
    </p:spTree>
    <p:extLst>
      <p:ext uri="{BB962C8B-B14F-4D97-AF65-F5344CB8AC3E}">
        <p14:creationId xmlns:p14="http://schemas.microsoft.com/office/powerpoint/2010/main" val="208712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jpeg"/><Relationship Id="rId7"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url=https%3A%2F%2Fwww.shutterstock.com%2Fsearch%2Fcheck%2Bclipart&amp;psig=AOvVaw3CjdxiY3vUbsqteH81b4Dg&amp;ust=1610624401727000&amp;source=images&amp;cd=vfe&amp;ved=0CAIQjRxqFwoTCJidj73qmO4CFQAAAAAdAAAAABAD"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04800" y="866775"/>
            <a:ext cx="11458575" cy="4031873"/>
          </a:xfrm>
          <a:prstGeom prst="rect">
            <a:avLst/>
          </a:prstGeom>
          <a:noFill/>
        </p:spPr>
        <p:txBody>
          <a:bodyPr wrap="square" rtlCol="0">
            <a:spAutoFit/>
          </a:bodyPr>
          <a:lstStyle/>
          <a:p>
            <a:r>
              <a:rPr lang="en-GB" sz="2800" dirty="0" smtClean="0">
                <a:latin typeface="CCW Cursive Writing 22" panose="03050602040000000000" pitchFamily="66" charset="0"/>
              </a:rPr>
              <a:t>Monday </a:t>
            </a:r>
            <a:r>
              <a:rPr lang="en-GB" sz="2800" dirty="0" smtClean="0">
                <a:latin typeface="CCW Cursive Writing 22" panose="03050602040000000000" pitchFamily="66" charset="0"/>
              </a:rPr>
              <a:t>18</a:t>
            </a:r>
            <a:r>
              <a:rPr lang="en-GB" sz="2800" baseline="30000" dirty="0" smtClean="0">
                <a:latin typeface="CCW Cursive Writing 22" panose="03050602040000000000" pitchFamily="66" charset="0"/>
              </a:rPr>
              <a:t>th</a:t>
            </a:r>
            <a:r>
              <a:rPr lang="en-GB" sz="2800" dirty="0" smtClean="0">
                <a:latin typeface="CCW Cursive Writing 22" panose="03050602040000000000" pitchFamily="66" charset="0"/>
              </a:rPr>
              <a:t> </a:t>
            </a:r>
            <a:r>
              <a:rPr lang="en-GB" sz="2800" dirty="0" smtClean="0">
                <a:latin typeface="CCW Cursive Writing 22" panose="03050602040000000000" pitchFamily="66" charset="0"/>
              </a:rPr>
              <a:t>January</a:t>
            </a:r>
          </a:p>
          <a:p>
            <a:endParaRPr lang="en-GB" dirty="0" smtClean="0">
              <a:latin typeface="CCW Cursive Writing 22" panose="03050602040000000000" pitchFamily="66" charset="0"/>
            </a:endParaRPr>
          </a:p>
          <a:p>
            <a:r>
              <a:rPr lang="en-GB" sz="2400" dirty="0" smtClean="0">
                <a:latin typeface="CCW Cursive Writing 22" panose="03050602040000000000" pitchFamily="66" charset="0"/>
              </a:rPr>
              <a:t>We hope everyone has had a lovely weekend.</a:t>
            </a:r>
            <a:endParaRPr lang="en-GB" sz="3200" dirty="0">
              <a:solidFill>
                <a:srgbClr val="FF0000"/>
              </a:solidFill>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This PowerPoint is going to include each day’s phonics and grammar activities. This will make sure we are practising our spelling and grammar rules whilst you are working at home. You will need a pen/pencil and a piece of paper.</a:t>
            </a:r>
          </a:p>
          <a:p>
            <a:endParaRPr lang="en-GB" dirty="0">
              <a:latin typeface="CCW Cursive Writing 22" panose="03050602040000000000" pitchFamily="66" charset="0"/>
            </a:endParaRPr>
          </a:p>
        </p:txBody>
      </p:sp>
      <p:sp>
        <p:nvSpPr>
          <p:cNvPr id="5" name="AutoShape 2" descr="DECEMBER 18 QUESTIONS: FROSTY THE SNOWMAN - Eco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ECEMBER 18 QUESTIONS: FROSTY THE SNOWMAN - Eco1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ECEMBER 18 QUESTIONS: FROSTY THE SNOWMAN - Eco18"/>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344" y="4387715"/>
            <a:ext cx="3188201" cy="2434740"/>
          </a:xfrm>
          <a:prstGeom prst="rect">
            <a:avLst/>
          </a:prstGeom>
        </p:spPr>
      </p:pic>
    </p:spTree>
    <p:extLst>
      <p:ext uri="{BB962C8B-B14F-4D97-AF65-F5344CB8AC3E}">
        <p14:creationId xmlns:p14="http://schemas.microsoft.com/office/powerpoint/2010/main" val="2744734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11517" y="314066"/>
            <a:ext cx="11296650" cy="830997"/>
          </a:xfrm>
          <a:prstGeom prst="rect">
            <a:avLst/>
          </a:prstGeom>
          <a:noFill/>
        </p:spPr>
        <p:txBody>
          <a:bodyPr wrap="square" rtlCol="0">
            <a:spAutoFit/>
          </a:bodyPr>
          <a:lstStyle/>
          <a:p>
            <a:r>
              <a:rPr lang="en-GB" sz="2400" dirty="0" smtClean="0">
                <a:latin typeface="CCW Cursive Writing 22" panose="03050602040000000000" pitchFamily="66" charset="0"/>
              </a:rPr>
              <a:t>Can you write the correct spelling for each of the pictures? Remember to use ‘</a:t>
            </a:r>
            <a:r>
              <a:rPr lang="en-GB" sz="2400" dirty="0" err="1" smtClean="0">
                <a:latin typeface="CCW Cursive Writing 22" panose="03050602040000000000" pitchFamily="66" charset="0"/>
              </a:rPr>
              <a:t>ar</a:t>
            </a:r>
            <a:r>
              <a:rPr lang="en-GB" sz="2400" dirty="0" smtClean="0">
                <a:latin typeface="CCW Cursive Writing 22" panose="03050602040000000000" pitchFamily="66" charset="0"/>
              </a:rPr>
              <a:t>’ after the ‘w’.</a:t>
            </a:r>
            <a:endParaRPr lang="en-GB" sz="2400" dirty="0">
              <a:latin typeface="CCW Cursive Writing 22" panose="03050602040000000000"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25" y="1519881"/>
            <a:ext cx="1727886" cy="17278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7312" y="1469424"/>
            <a:ext cx="2438400" cy="1828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1536" y="1387046"/>
            <a:ext cx="2364259" cy="244996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9842" y="1357241"/>
            <a:ext cx="1821292" cy="250957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8966" y="4357010"/>
            <a:ext cx="2109946" cy="19317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4172" y="3979679"/>
            <a:ext cx="2669059" cy="2455326"/>
          </a:xfrm>
          <a:prstGeom prst="rect">
            <a:avLst/>
          </a:prstGeom>
        </p:spPr>
      </p:pic>
    </p:spTree>
    <p:extLst>
      <p:ext uri="{BB962C8B-B14F-4D97-AF65-F5344CB8AC3E}">
        <p14:creationId xmlns:p14="http://schemas.microsoft.com/office/powerpoint/2010/main" val="3743280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61975" y="581025"/>
            <a:ext cx="10801350" cy="3354765"/>
          </a:xfrm>
          <a:prstGeom prst="rect">
            <a:avLst/>
          </a:prstGeom>
          <a:noFill/>
        </p:spPr>
        <p:txBody>
          <a:bodyPr wrap="square" rtlCol="0">
            <a:spAutoFit/>
          </a:bodyPr>
          <a:lstStyle/>
          <a:p>
            <a:r>
              <a:rPr lang="en-GB" sz="3600" dirty="0" smtClean="0">
                <a:latin typeface="CCW Cursive Writing 22" panose="03050602040000000000" pitchFamily="66" charset="0"/>
              </a:rPr>
              <a:t>Wednesday </a:t>
            </a:r>
            <a:r>
              <a:rPr lang="en-GB" sz="3600" dirty="0" smtClean="0">
                <a:latin typeface="CCW Cursive Writing 22" panose="03050602040000000000" pitchFamily="66" charset="0"/>
              </a:rPr>
              <a:t>20</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a:t>
            </a:r>
            <a:r>
              <a:rPr lang="en-GB" sz="3600" dirty="0" smtClean="0">
                <a:latin typeface="CCW Cursive Writing 22" panose="03050602040000000000" pitchFamily="66" charset="0"/>
              </a:rPr>
              <a:t>January</a:t>
            </a:r>
          </a:p>
          <a:p>
            <a:endParaRPr lang="en-GB" sz="3600" dirty="0">
              <a:latin typeface="CCW Cursive Writing 22" panose="03050602040000000000" pitchFamily="66" charset="0"/>
            </a:endParaRPr>
          </a:p>
          <a:p>
            <a:r>
              <a:rPr lang="en-GB" sz="2000" dirty="0" smtClean="0">
                <a:latin typeface="CCW Cursive Writing 22" panose="03050602040000000000" pitchFamily="66" charset="0"/>
              </a:rPr>
              <a:t>Hello everyone! Today’s activity is writing silly sentences using some of the spelling rules we have learnt this week. We would like you to write your sentences very neatly with clear ascenders and descenders and the rest of the letters the same size. Please ask a grown up to read the sentences to you. You will need your paper and pencil.</a:t>
            </a:r>
            <a:endParaRPr lang="en-GB" sz="2000" dirty="0">
              <a:solidFill>
                <a:srgbClr val="FF0000"/>
              </a:solidFill>
              <a:latin typeface="CCW Cursive Writing 22" panose="03050602040000000000" pitchFamily="66" charset="0"/>
            </a:endParaRPr>
          </a:p>
        </p:txBody>
      </p:sp>
      <p:sp>
        <p:nvSpPr>
          <p:cNvPr id="5" name="TextBox 4"/>
          <p:cNvSpPr txBox="1"/>
          <p:nvPr/>
        </p:nvSpPr>
        <p:spPr>
          <a:xfrm>
            <a:off x="403654" y="4195458"/>
            <a:ext cx="10445321" cy="2308324"/>
          </a:xfrm>
          <a:prstGeom prst="rect">
            <a:avLst/>
          </a:prstGeom>
          <a:noFill/>
        </p:spPr>
        <p:txBody>
          <a:bodyPr wrap="square" rtlCol="0">
            <a:spAutoFit/>
          </a:bodyPr>
          <a:lstStyle/>
          <a:p>
            <a:r>
              <a:rPr lang="en-GB" dirty="0" smtClean="0">
                <a:latin typeface="CCW Cursive Writing 22" panose="03050602040000000000" pitchFamily="66" charset="0"/>
              </a:rPr>
              <a:t>In </a:t>
            </a:r>
            <a:r>
              <a:rPr lang="en-GB" dirty="0" smtClean="0">
                <a:solidFill>
                  <a:srgbClr val="FF0000"/>
                </a:solidFill>
                <a:latin typeface="CCW Cursive Writing 22" panose="03050602040000000000" pitchFamily="66" charset="0"/>
              </a:rPr>
              <a:t>Autumn</a:t>
            </a:r>
            <a:r>
              <a:rPr lang="en-GB" dirty="0" smtClean="0">
                <a:latin typeface="CCW Cursive Writing 22" panose="03050602040000000000" pitchFamily="66" charset="0"/>
              </a:rPr>
              <a:t> the cats scratch their </a:t>
            </a:r>
            <a:r>
              <a:rPr lang="en-GB" dirty="0" smtClean="0">
                <a:solidFill>
                  <a:srgbClr val="FF0000"/>
                </a:solidFill>
                <a:latin typeface="CCW Cursive Writing 22" panose="03050602040000000000" pitchFamily="66" charset="0"/>
              </a:rPr>
              <a:t>claws</a:t>
            </a:r>
            <a:r>
              <a:rPr lang="en-GB" dirty="0" smtClean="0">
                <a:latin typeface="CCW Cursive Writing 22" panose="03050602040000000000" pitchFamily="66" charset="0"/>
              </a:rPr>
              <a:t> in the </a:t>
            </a:r>
            <a:r>
              <a:rPr lang="en-GB" dirty="0" smtClean="0">
                <a:solidFill>
                  <a:srgbClr val="FF0000"/>
                </a:solidFill>
                <a:latin typeface="CCW Cursive Writing 22" panose="03050602040000000000" pitchFamily="66" charset="0"/>
              </a:rPr>
              <a:t>morning</a:t>
            </a:r>
            <a:r>
              <a:rPr lang="en-GB" dirty="0" smtClean="0">
                <a:latin typeface="CCW Cursive Writing 22" panose="03050602040000000000" pitchFamily="66" charset="0"/>
              </a:rPr>
              <a:t>.</a:t>
            </a:r>
          </a:p>
          <a:p>
            <a:endParaRPr lang="en-GB" dirty="0">
              <a:latin typeface="CCW Cursive Writing 22" panose="03050602040000000000" pitchFamily="66" charset="0"/>
            </a:endParaRPr>
          </a:p>
          <a:p>
            <a:r>
              <a:rPr lang="en-GB" dirty="0" smtClean="0">
                <a:latin typeface="CCW Cursive Writing 22" panose="03050602040000000000" pitchFamily="66" charset="0"/>
              </a:rPr>
              <a:t>The </a:t>
            </a:r>
            <a:r>
              <a:rPr lang="en-GB" dirty="0" smtClean="0">
                <a:solidFill>
                  <a:srgbClr val="FF0000"/>
                </a:solidFill>
                <a:latin typeface="CCW Cursive Writing 22" panose="03050602040000000000" pitchFamily="66" charset="0"/>
              </a:rPr>
              <a:t>swarm</a:t>
            </a:r>
            <a:r>
              <a:rPr lang="en-GB" dirty="0" smtClean="0">
                <a:latin typeface="CCW Cursive Writing 22" panose="03050602040000000000" pitchFamily="66" charset="0"/>
              </a:rPr>
              <a:t> of bees were </a:t>
            </a:r>
            <a:r>
              <a:rPr lang="en-GB" dirty="0" smtClean="0">
                <a:solidFill>
                  <a:srgbClr val="FF0000"/>
                </a:solidFill>
                <a:latin typeface="CCW Cursive Writing 22" panose="03050602040000000000" pitchFamily="66" charset="0"/>
              </a:rPr>
              <a:t>warm</a:t>
            </a:r>
            <a:r>
              <a:rPr lang="en-GB" dirty="0" smtClean="0">
                <a:latin typeface="CCW Cursive Writing 22" panose="03050602040000000000" pitchFamily="66" charset="0"/>
              </a:rPr>
              <a:t> flying </a:t>
            </a:r>
            <a:r>
              <a:rPr lang="en-GB" dirty="0" smtClean="0">
                <a:solidFill>
                  <a:srgbClr val="FF0000"/>
                </a:solidFill>
                <a:latin typeface="CCW Cursive Writing 22" panose="03050602040000000000" pitchFamily="66" charset="0"/>
              </a:rPr>
              <a:t>towards</a:t>
            </a:r>
            <a:r>
              <a:rPr lang="en-GB" dirty="0" smtClean="0">
                <a:latin typeface="CCW Cursive Writing 22" panose="03050602040000000000" pitchFamily="66" charset="0"/>
              </a:rPr>
              <a:t> the hive.</a:t>
            </a:r>
          </a:p>
          <a:p>
            <a:endParaRPr lang="en-GB" dirty="0">
              <a:latin typeface="CCW Cursive Writing 22" panose="03050602040000000000" pitchFamily="66" charset="0"/>
            </a:endParaRPr>
          </a:p>
          <a:p>
            <a:r>
              <a:rPr lang="en-GB" dirty="0" smtClean="0">
                <a:latin typeface="CCW Cursive Writing 22" panose="03050602040000000000" pitchFamily="66" charset="0"/>
              </a:rPr>
              <a:t>Please </a:t>
            </a:r>
            <a:r>
              <a:rPr lang="en-GB" dirty="0" smtClean="0">
                <a:solidFill>
                  <a:srgbClr val="FF0000"/>
                </a:solidFill>
                <a:latin typeface="CCW Cursive Writing 22" panose="03050602040000000000" pitchFamily="66" charset="0"/>
              </a:rPr>
              <a:t>hold</a:t>
            </a:r>
            <a:r>
              <a:rPr lang="en-GB" dirty="0" smtClean="0">
                <a:latin typeface="CCW Cursive Writing 22" panose="03050602040000000000" pitchFamily="66" charset="0"/>
              </a:rPr>
              <a:t> the </a:t>
            </a:r>
            <a:r>
              <a:rPr lang="en-GB" dirty="0" smtClean="0">
                <a:solidFill>
                  <a:srgbClr val="FF0000"/>
                </a:solidFill>
                <a:latin typeface="CCW Cursive Writing 22" panose="03050602040000000000" pitchFamily="66" charset="0"/>
              </a:rPr>
              <a:t>whole</a:t>
            </a:r>
            <a:r>
              <a:rPr lang="en-GB" dirty="0" smtClean="0">
                <a:latin typeface="CCW Cursive Writing 22" panose="03050602040000000000" pitchFamily="66" charset="0"/>
              </a:rPr>
              <a:t> cake so I can cut it in </a:t>
            </a:r>
            <a:r>
              <a:rPr lang="en-GB" dirty="0" smtClean="0">
                <a:solidFill>
                  <a:srgbClr val="FF0000"/>
                </a:solidFill>
                <a:latin typeface="CCW Cursive Writing 22" panose="03050602040000000000" pitchFamily="66" charset="0"/>
              </a:rPr>
              <a:t>half</a:t>
            </a:r>
            <a:r>
              <a:rPr lang="en-GB" dirty="0" smtClean="0">
                <a:latin typeface="CCW Cursive Writing 22" panose="03050602040000000000" pitchFamily="66" charset="0"/>
              </a:rPr>
              <a:t>.</a:t>
            </a:r>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a:latin typeface="CCW Cursive Writing 22" panose="03050602040000000000" pitchFamily="66" charset="0"/>
            </a:endParaRPr>
          </a:p>
          <a:p>
            <a:r>
              <a:rPr lang="en-GB" dirty="0" smtClean="0">
                <a:latin typeface="CCW Cursive Writing 22" panose="03050602040000000000" pitchFamily="66" charset="0"/>
              </a:rPr>
              <a:t>Well done!</a:t>
            </a:r>
            <a:endParaRPr lang="en-GB" dirty="0">
              <a:latin typeface="CCW Cursive Writing 22" panose="03050602040000000000"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9" y="106062"/>
            <a:ext cx="2885303" cy="1327239"/>
          </a:xfrm>
          <a:prstGeom prst="rect">
            <a:avLst/>
          </a:prstGeom>
        </p:spPr>
      </p:pic>
      <p:sp>
        <p:nvSpPr>
          <p:cNvPr id="6" name="Rectangle 5"/>
          <p:cNvSpPr/>
          <p:nvPr/>
        </p:nvSpPr>
        <p:spPr>
          <a:xfrm>
            <a:off x="331027" y="4153184"/>
            <a:ext cx="10255623" cy="1539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1956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975" y="581025"/>
            <a:ext cx="10801350" cy="5262979"/>
          </a:xfrm>
          <a:prstGeom prst="rect">
            <a:avLst/>
          </a:prstGeom>
          <a:noFill/>
        </p:spPr>
        <p:txBody>
          <a:bodyPr wrap="square" rtlCol="0">
            <a:spAutoFit/>
          </a:bodyPr>
          <a:lstStyle/>
          <a:p>
            <a:r>
              <a:rPr lang="en-GB" sz="3600" dirty="0" smtClean="0">
                <a:latin typeface="CCW Cursive Writing 22" panose="03050602040000000000" pitchFamily="66" charset="0"/>
              </a:rPr>
              <a:t>Thursday </a:t>
            </a:r>
            <a:r>
              <a:rPr lang="en-GB" sz="3600" dirty="0" smtClean="0">
                <a:latin typeface="CCW Cursive Writing 22" panose="03050602040000000000" pitchFamily="66" charset="0"/>
              </a:rPr>
              <a:t>21st</a:t>
            </a:r>
            <a:r>
              <a:rPr lang="en-GB" sz="3600" dirty="0" smtClean="0">
                <a:latin typeface="CCW Cursive Writing 22" panose="03050602040000000000" pitchFamily="66" charset="0"/>
              </a:rPr>
              <a:t> </a:t>
            </a:r>
            <a:r>
              <a:rPr lang="en-GB" sz="3600" dirty="0" smtClean="0">
                <a:latin typeface="CCW Cursive Writing 22" panose="03050602040000000000" pitchFamily="66" charset="0"/>
              </a:rPr>
              <a:t>January</a:t>
            </a:r>
          </a:p>
          <a:p>
            <a:endParaRPr lang="en-GB" sz="3600" dirty="0">
              <a:latin typeface="CCW Cursive Writing 22" panose="03050602040000000000" pitchFamily="66" charset="0"/>
            </a:endParaRPr>
          </a:p>
          <a:p>
            <a:r>
              <a:rPr lang="en-GB" sz="2000" dirty="0">
                <a:latin typeface="CCW Cursive Writing 22" panose="03050602040000000000" pitchFamily="66" charset="0"/>
              </a:rPr>
              <a:t>Hello everyone! Can you remember what </a:t>
            </a:r>
            <a:r>
              <a:rPr lang="en-GB" sz="2000" dirty="0" smtClean="0">
                <a:latin typeface="CCW Cursive Writing 22" panose="03050602040000000000" pitchFamily="66" charset="0"/>
              </a:rPr>
              <a:t>verbs </a:t>
            </a:r>
            <a:r>
              <a:rPr lang="en-GB" sz="2000" dirty="0">
                <a:latin typeface="CCW Cursive Writing 22" panose="03050602040000000000" pitchFamily="66" charset="0"/>
              </a:rPr>
              <a:t>are? </a:t>
            </a:r>
          </a:p>
          <a:p>
            <a:endParaRPr lang="en-GB" sz="2000" dirty="0">
              <a:latin typeface="CCW Cursive Writing 22" panose="03050602040000000000" pitchFamily="66" charset="0"/>
            </a:endParaRPr>
          </a:p>
          <a:p>
            <a:r>
              <a:rPr lang="en-GB" sz="2000" dirty="0" smtClean="0">
                <a:latin typeface="CCW Cursive Writing 22" panose="03050602040000000000" pitchFamily="66" charset="0"/>
              </a:rPr>
              <a:t>Verbs </a:t>
            </a:r>
            <a:r>
              <a:rPr lang="en-GB" sz="2000" dirty="0">
                <a:latin typeface="CCW Cursive Writing 22" panose="03050602040000000000" pitchFamily="66" charset="0"/>
              </a:rPr>
              <a:t>are </a:t>
            </a:r>
            <a:r>
              <a:rPr lang="en-GB" sz="2000" dirty="0" smtClean="0">
                <a:latin typeface="CCW Cursive Writing 22" panose="03050602040000000000" pitchFamily="66" charset="0"/>
              </a:rPr>
              <a:t>doing </a:t>
            </a:r>
            <a:r>
              <a:rPr lang="en-GB" sz="2000" dirty="0">
                <a:latin typeface="CCW Cursive Writing 22" panose="03050602040000000000" pitchFamily="66" charset="0"/>
              </a:rPr>
              <a:t>words. They </a:t>
            </a:r>
            <a:r>
              <a:rPr lang="en-GB" sz="2000" dirty="0" smtClean="0">
                <a:latin typeface="CCW Cursive Writing 22" panose="03050602040000000000" pitchFamily="66" charset="0"/>
              </a:rPr>
              <a:t>tell you what someone or something is doing.</a:t>
            </a:r>
            <a:endParaRPr lang="en-GB" sz="2000" dirty="0">
              <a:latin typeface="CCW Cursive Writing 22" panose="03050602040000000000" pitchFamily="66" charset="0"/>
            </a:endParaRPr>
          </a:p>
          <a:p>
            <a:endParaRPr lang="en-GB" sz="2000" dirty="0">
              <a:latin typeface="CCW Cursive Writing 22" panose="03050602040000000000" pitchFamily="66" charset="0"/>
            </a:endParaRPr>
          </a:p>
          <a:p>
            <a:r>
              <a:rPr lang="en-GB" sz="2000" dirty="0">
                <a:latin typeface="CCW Cursive Writing 22" panose="03050602040000000000" pitchFamily="66" charset="0"/>
              </a:rPr>
              <a:t>Time for quick write!</a:t>
            </a:r>
          </a:p>
          <a:p>
            <a:endParaRPr lang="en-GB" sz="2000" dirty="0">
              <a:latin typeface="CCW Cursive Writing 22" panose="03050602040000000000" pitchFamily="66" charset="0"/>
            </a:endParaRPr>
          </a:p>
          <a:p>
            <a:r>
              <a:rPr lang="en-GB" sz="2000" dirty="0" smtClean="0">
                <a:latin typeface="CCW Cursive Writing 22" panose="03050602040000000000" pitchFamily="66" charset="0"/>
              </a:rPr>
              <a:t>You have </a:t>
            </a:r>
            <a:r>
              <a:rPr lang="en-GB" sz="2000" dirty="0" err="1" smtClean="0">
                <a:latin typeface="CCW Cursive Writing 22" panose="03050602040000000000" pitchFamily="66" charset="0"/>
              </a:rPr>
              <a:t>teo</a:t>
            </a:r>
            <a:r>
              <a:rPr lang="en-GB" sz="2000" dirty="0" smtClean="0">
                <a:latin typeface="CCW Cursive Writing 22" panose="03050602040000000000" pitchFamily="66" charset="0"/>
              </a:rPr>
              <a:t> minutes to write down a list of as many verbs as you can think of. </a:t>
            </a:r>
          </a:p>
          <a:p>
            <a:endParaRPr lang="en-GB" sz="2000" dirty="0">
              <a:latin typeface="CCW Cursive Writing 22" panose="03050602040000000000" pitchFamily="66" charset="0"/>
            </a:endParaRPr>
          </a:p>
          <a:p>
            <a:r>
              <a:rPr lang="en-GB" sz="2000" dirty="0" smtClean="0">
                <a:latin typeface="CCW Cursive Writing 22" panose="03050602040000000000" pitchFamily="66" charset="0"/>
              </a:rPr>
              <a:t>Try to do each verb as you write it e.g. sing (sing once you have written it on your list!)</a:t>
            </a:r>
            <a:endParaRPr lang="en-GB" sz="2000" dirty="0">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8286" y="245157"/>
            <a:ext cx="2208339" cy="12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34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57225" y="742950"/>
            <a:ext cx="10782300" cy="4832092"/>
          </a:xfrm>
          <a:prstGeom prst="rect">
            <a:avLst/>
          </a:prstGeom>
          <a:noFill/>
        </p:spPr>
        <p:txBody>
          <a:bodyPr wrap="square" rtlCol="0">
            <a:spAutoFit/>
          </a:bodyPr>
          <a:lstStyle/>
          <a:p>
            <a:r>
              <a:rPr lang="en-GB" sz="2800" dirty="0" smtClean="0">
                <a:latin typeface="CCW Cursive Writing 22" panose="03050602040000000000" pitchFamily="66" charset="0"/>
              </a:rPr>
              <a:t>Quickly write your CEW words?</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r>
              <a:rPr lang="en-GB" sz="2800" dirty="0" smtClean="0">
                <a:latin typeface="CCW Cursive Writing 22" panose="03050602040000000000" pitchFamily="66" charset="0"/>
              </a:rPr>
              <a:t>Well done!!!</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endParaRPr lang="en-GB" sz="2800" dirty="0">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8761" y="1755265"/>
            <a:ext cx="2208339" cy="12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627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76225" y="146857"/>
            <a:ext cx="10277475" cy="5262979"/>
          </a:xfrm>
          <a:prstGeom prst="rect">
            <a:avLst/>
          </a:prstGeom>
          <a:noFill/>
        </p:spPr>
        <p:txBody>
          <a:bodyPr wrap="square" rtlCol="0">
            <a:spAutoFit/>
          </a:bodyPr>
          <a:lstStyle/>
          <a:p>
            <a:r>
              <a:rPr lang="en-GB" sz="2800" dirty="0" smtClean="0">
                <a:latin typeface="CCW Cursive Writing 22" panose="03050602040000000000" pitchFamily="66" charset="0"/>
              </a:rPr>
              <a:t>Today we are going to </a:t>
            </a:r>
            <a:r>
              <a:rPr lang="en-GB" sz="2800" dirty="0" smtClean="0">
                <a:latin typeface="CCW Cursive Writing 22" panose="03050602040000000000" pitchFamily="66" charset="0"/>
              </a:rPr>
              <a:t>recap using ‘</a:t>
            </a:r>
            <a:r>
              <a:rPr lang="en-GB" sz="2800" dirty="0" err="1" smtClean="0">
                <a:latin typeface="CCW Cursive Writing 22" panose="03050602040000000000" pitchFamily="66" charset="0"/>
              </a:rPr>
              <a:t>ar</a:t>
            </a:r>
            <a:r>
              <a:rPr lang="en-GB" sz="2800" dirty="0" smtClean="0">
                <a:latin typeface="CCW Cursive Writing 22" panose="03050602040000000000" pitchFamily="66" charset="0"/>
              </a:rPr>
              <a:t>’ after ‘w’ to make an ‘or’ sound in a word.</a:t>
            </a:r>
          </a:p>
          <a:p>
            <a:endParaRPr lang="en-GB" sz="2800" dirty="0">
              <a:latin typeface="CCW Cursive Writing 22" panose="03050602040000000000" pitchFamily="66" charset="0"/>
            </a:endParaRPr>
          </a:p>
          <a:p>
            <a:r>
              <a:rPr lang="en-GB" sz="2800" dirty="0" smtClean="0">
                <a:latin typeface="CCW Cursive Writing 22" panose="03050602040000000000" pitchFamily="66" charset="0"/>
              </a:rPr>
              <a:t>What words can you remember from Tuesday’s lesson?</a:t>
            </a:r>
          </a:p>
          <a:p>
            <a:endParaRPr lang="en-GB" sz="2800" dirty="0">
              <a:latin typeface="CCW Cursive Writing 22" panose="03050602040000000000" pitchFamily="66" charset="0"/>
            </a:endParaRPr>
          </a:p>
          <a:p>
            <a:pPr algn="ctr"/>
            <a:r>
              <a:rPr lang="en-GB" sz="2800" dirty="0">
                <a:solidFill>
                  <a:srgbClr val="FF0000"/>
                </a:solidFill>
                <a:latin typeface="CCW Cursive Writing 22" panose="03050602040000000000" pitchFamily="66" charset="0"/>
              </a:rPr>
              <a:t>Warm  wardrobe   towards    swarm   </a:t>
            </a:r>
            <a:endParaRPr lang="en-GB" sz="2800" dirty="0" smtClean="0">
              <a:solidFill>
                <a:srgbClr val="FF0000"/>
              </a:solidFill>
              <a:latin typeface="CCW Cursive Writing 22" panose="03050602040000000000" pitchFamily="66" charset="0"/>
            </a:endParaRPr>
          </a:p>
          <a:p>
            <a:pPr algn="ctr"/>
            <a:endParaRPr lang="en-GB" sz="2800" dirty="0">
              <a:solidFill>
                <a:srgbClr val="FF0000"/>
              </a:solidFill>
              <a:latin typeface="CCW Cursive Writing 22" panose="03050602040000000000" pitchFamily="66" charset="0"/>
            </a:endParaRPr>
          </a:p>
          <a:p>
            <a:pPr algn="ctr"/>
            <a:r>
              <a:rPr lang="en-GB" sz="2800" dirty="0" smtClean="0">
                <a:solidFill>
                  <a:srgbClr val="FF0000"/>
                </a:solidFill>
                <a:latin typeface="CCW Cursive Writing 22" panose="03050602040000000000" pitchFamily="66" charset="0"/>
              </a:rPr>
              <a:t>reward      </a:t>
            </a:r>
            <a:r>
              <a:rPr lang="en-GB" sz="2800" dirty="0">
                <a:solidFill>
                  <a:srgbClr val="FF0000"/>
                </a:solidFill>
                <a:latin typeface="CCW Cursive Writing 22" panose="03050602040000000000" pitchFamily="66" charset="0"/>
              </a:rPr>
              <a:t>warden</a:t>
            </a:r>
          </a:p>
          <a:p>
            <a:pPr algn="ctr"/>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p:txBody>
      </p:sp>
      <p:sp>
        <p:nvSpPr>
          <p:cNvPr id="3" name="Rectangle 2"/>
          <p:cNvSpPr/>
          <p:nvPr/>
        </p:nvSpPr>
        <p:spPr>
          <a:xfrm>
            <a:off x="619124" y="2448610"/>
            <a:ext cx="10696575" cy="461665"/>
          </a:xfrm>
          <a:prstGeom prst="rect">
            <a:avLst/>
          </a:prstGeom>
        </p:spPr>
        <p:txBody>
          <a:bodyPr wrap="square">
            <a:spAutoFit/>
          </a:bodyPr>
          <a:lstStyle/>
          <a:p>
            <a:endParaRPr lang="en-GB" sz="2400" dirty="0">
              <a:solidFill>
                <a:srgbClr val="FF0000"/>
              </a:solidFill>
              <a:latin typeface="CCW Cursive Writing 22" panose="03050602040000000000" pitchFamily="66" charset="0"/>
            </a:endParaRPr>
          </a:p>
        </p:txBody>
      </p:sp>
      <p:sp>
        <p:nvSpPr>
          <p:cNvPr id="18" name="Rectangle 17"/>
          <p:cNvSpPr/>
          <p:nvPr/>
        </p:nvSpPr>
        <p:spPr>
          <a:xfrm>
            <a:off x="471070" y="3065790"/>
            <a:ext cx="10255623" cy="1539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9031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33425" y="638175"/>
            <a:ext cx="11001375" cy="5632311"/>
          </a:xfrm>
          <a:prstGeom prst="rect">
            <a:avLst/>
          </a:prstGeom>
          <a:noFill/>
        </p:spPr>
        <p:txBody>
          <a:bodyPr wrap="square" rtlCol="0">
            <a:spAutoFit/>
          </a:bodyPr>
          <a:lstStyle/>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p:txBody>
      </p:sp>
      <p:sp>
        <p:nvSpPr>
          <p:cNvPr id="3" name="Rectangle 2"/>
          <p:cNvSpPr/>
          <p:nvPr/>
        </p:nvSpPr>
        <p:spPr>
          <a:xfrm>
            <a:off x="387179" y="184699"/>
            <a:ext cx="8830962" cy="6093976"/>
          </a:xfrm>
          <a:prstGeom prst="rect">
            <a:avLst/>
          </a:prstGeom>
        </p:spPr>
        <p:txBody>
          <a:bodyPr wrap="square">
            <a:spAutoFit/>
          </a:bodyPr>
          <a:lstStyle/>
          <a:p>
            <a:r>
              <a:rPr lang="en-GB" sz="2800" b="1" dirty="0">
                <a:latin typeface="CCW Cursive Writing 22" panose="03050602040000000000" pitchFamily="66" charset="0"/>
              </a:rPr>
              <a:t>Can you </a:t>
            </a:r>
            <a:r>
              <a:rPr lang="en-GB" sz="2800" b="1" dirty="0" smtClean="0">
                <a:latin typeface="CCW Cursive Writing 22" panose="03050602040000000000" pitchFamily="66" charset="0"/>
              </a:rPr>
              <a:t>write these sentences and spell the missing word?</a:t>
            </a:r>
            <a:endParaRPr lang="en-GB" sz="2800" b="1" dirty="0">
              <a:latin typeface="CCW Cursive Writing 22" panose="03050602040000000000" pitchFamily="66" charset="0"/>
            </a:endParaRPr>
          </a:p>
          <a:p>
            <a:endParaRPr lang="en-GB" dirty="0">
              <a:latin typeface="CCW Cursive Writing 22" panose="03050602040000000000" pitchFamily="66" charset="0"/>
            </a:endParaRPr>
          </a:p>
          <a:p>
            <a:r>
              <a:rPr lang="en-GB" dirty="0" smtClean="0">
                <a:latin typeface="CCW Cursive Writing 22" panose="03050602040000000000" pitchFamily="66" charset="0"/>
              </a:rPr>
              <a:t>Bees like to fly in a _________________.</a:t>
            </a:r>
            <a:endParaRPr lang="en-GB" dirty="0">
              <a:latin typeface="CCW Cursive Writing 22" panose="03050602040000000000" pitchFamily="66" charset="0"/>
            </a:endParaRPr>
          </a:p>
          <a:p>
            <a:endParaRPr lang="en-GB" dirty="0">
              <a:latin typeface="CCW Cursive Writing 22" panose="03050602040000000000" pitchFamily="66" charset="0"/>
            </a:endParaRPr>
          </a:p>
          <a:p>
            <a:r>
              <a:rPr lang="en-GB" dirty="0" smtClean="0">
                <a:latin typeface="CCW Cursive Writing 22" panose="03050602040000000000" pitchFamily="66" charset="0"/>
              </a:rPr>
              <a:t>The ________________ is in charge of the jail.</a:t>
            </a:r>
          </a:p>
          <a:p>
            <a:endParaRPr lang="en-GB" dirty="0">
              <a:latin typeface="CCW Cursive Writing 22" panose="03050602040000000000" pitchFamily="66" charset="0"/>
            </a:endParaRPr>
          </a:p>
          <a:p>
            <a:r>
              <a:rPr lang="en-GB" dirty="0" smtClean="0">
                <a:latin typeface="CCW Cursive Writing 22" panose="03050602040000000000" pitchFamily="66" charset="0"/>
              </a:rPr>
              <a:t>We get lots of _____________________ for working hard in school. </a:t>
            </a:r>
            <a:endParaRPr lang="en-GB" dirty="0">
              <a:latin typeface="CCW Cursive Writing 22" panose="03050602040000000000" pitchFamily="66" charset="0"/>
            </a:endParaRPr>
          </a:p>
          <a:p>
            <a:endParaRPr lang="en-GB" dirty="0">
              <a:latin typeface="CCW Cursive Writing 22" panose="03050602040000000000" pitchFamily="66" charset="0"/>
            </a:endParaRPr>
          </a:p>
          <a:p>
            <a:r>
              <a:rPr lang="en-GB" dirty="0" smtClean="0">
                <a:latin typeface="CCW Cursive Writing 22" panose="03050602040000000000" pitchFamily="66" charset="0"/>
              </a:rPr>
              <a:t>In the summer the weather is very _________________.</a:t>
            </a:r>
          </a:p>
          <a:p>
            <a:endParaRPr lang="en-GB" dirty="0">
              <a:latin typeface="CCW Cursive Writing 22" panose="03050602040000000000" pitchFamily="66" charset="0"/>
            </a:endParaRPr>
          </a:p>
          <a:p>
            <a:r>
              <a:rPr lang="en-GB" dirty="0" smtClean="0">
                <a:latin typeface="CCW Cursive Writing 22" panose="03050602040000000000" pitchFamily="66" charset="0"/>
              </a:rPr>
              <a:t>You need to run ________________ the finish line in the race.</a:t>
            </a:r>
            <a:endParaRPr lang="en-GB" dirty="0">
              <a:latin typeface="CCW Cursive Writing 22" panose="03050602040000000000" pitchFamily="66" charset="0"/>
            </a:endParaRPr>
          </a:p>
          <a:p>
            <a:endParaRPr lang="en-GB" dirty="0">
              <a:latin typeface="CCW Cursive Writing 22" panose="03050602040000000000" pitchFamily="66" charset="0"/>
            </a:endParaRPr>
          </a:p>
          <a:p>
            <a:endParaRPr lang="en-GB" dirty="0">
              <a:latin typeface="CCW Cursive Writing 22" panose="03050602040000000000" pitchFamily="66" charset="0"/>
            </a:endParaRPr>
          </a:p>
          <a:p>
            <a:r>
              <a:rPr lang="en-GB" dirty="0" smtClean="0">
                <a:latin typeface="CCW Cursive Writing 22" panose="03050602040000000000" pitchFamily="66" charset="0"/>
              </a:rPr>
              <a:t>I hang up my clothes in the ____________________.</a:t>
            </a:r>
            <a:endParaRPr lang="en-GB" dirty="0">
              <a:latin typeface="CCW Cursive Writing 22" panose="03050602040000000000" pitchFamily="66" charset="0"/>
            </a:endParaRPr>
          </a:p>
          <a:p>
            <a:endParaRPr lang="en-GB" sz="3200" b="1" dirty="0">
              <a:latin typeface="CCW Cursive Writing 22" panose="03050602040000000000" pitchFamily="66" charset="0"/>
            </a:endParaRPr>
          </a:p>
          <a:p>
            <a:r>
              <a:rPr lang="en-GB" sz="3200" b="1" dirty="0">
                <a:latin typeface="CCW Cursive Writing 22" panose="03050602040000000000" pitchFamily="66" charset="0"/>
              </a:rPr>
              <a:t>Well done everyone!</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0613" y="4705018"/>
            <a:ext cx="1475603" cy="14756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9787" y="4354418"/>
            <a:ext cx="1469127" cy="110184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7872" y="303655"/>
            <a:ext cx="1568942" cy="162581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20656" y="934897"/>
            <a:ext cx="1260390" cy="17367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77666" y="2634323"/>
            <a:ext cx="1600837" cy="146565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0029" y="5289106"/>
            <a:ext cx="1559758" cy="1434856"/>
          </a:xfrm>
          <a:prstGeom prst="rect">
            <a:avLst/>
          </a:prstGeom>
        </p:spPr>
      </p:pic>
    </p:spTree>
    <p:extLst>
      <p:ext uri="{BB962C8B-B14F-4D97-AF65-F5344CB8AC3E}">
        <p14:creationId xmlns:p14="http://schemas.microsoft.com/office/powerpoint/2010/main" val="4139037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497295"/>
            <a:ext cx="4895850" cy="5755422"/>
          </a:xfrm>
          <a:prstGeom prst="rect">
            <a:avLst/>
          </a:prstGeom>
        </p:spPr>
        <p:txBody>
          <a:bodyPr wrap="square">
            <a:spAutoFit/>
          </a:bodyPr>
          <a:lstStyle/>
          <a:p>
            <a:r>
              <a:rPr lang="en-GB" sz="4400" dirty="0">
                <a:latin typeface="CCW Cursive Writing 22" panose="03050602040000000000" pitchFamily="66" charset="0"/>
              </a:rPr>
              <a:t>ABC . ! ?</a:t>
            </a:r>
          </a:p>
          <a:p>
            <a:endParaRPr lang="en-GB" sz="4400" dirty="0">
              <a:latin typeface="CCW Cursive Writing 22" panose="03050602040000000000" pitchFamily="66" charset="0"/>
            </a:endParaRPr>
          </a:p>
          <a:p>
            <a:r>
              <a:rPr lang="en-GB" sz="2800" dirty="0">
                <a:latin typeface="CCW Cursive Writing 22" panose="03050602040000000000" pitchFamily="66" charset="0"/>
              </a:rPr>
              <a:t>Now make </a:t>
            </a:r>
          </a:p>
          <a:p>
            <a:r>
              <a:rPr lang="en-GB" sz="2800" dirty="0">
                <a:latin typeface="CCW Cursive Writing 22" panose="03050602040000000000" pitchFamily="66" charset="0"/>
              </a:rPr>
              <a:t>Up your own sentence using the words from these pictures!</a:t>
            </a:r>
          </a:p>
          <a:p>
            <a:endParaRPr lang="en-GB" sz="2800" dirty="0">
              <a:latin typeface="CCW Cursive Writing 22" panose="03050602040000000000" pitchFamily="66" charset="0"/>
            </a:endParaRPr>
          </a:p>
          <a:p>
            <a:endParaRPr lang="en-GB" sz="2800" dirty="0">
              <a:latin typeface="CCW Cursive Writing 22" panose="03050602040000000000" pitchFamily="66" charset="0"/>
            </a:endParaRPr>
          </a:p>
          <a:p>
            <a:r>
              <a:rPr lang="en-GB" sz="2800" dirty="0">
                <a:latin typeface="CCW Cursive Writing 22" panose="03050602040000000000" pitchFamily="66" charset="0"/>
              </a:rPr>
              <a:t>That’s all for today. Well done!!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5638" y="580669"/>
            <a:ext cx="1659669" cy="228686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477" y="2620459"/>
            <a:ext cx="1961036" cy="179543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7877" y="4415896"/>
            <a:ext cx="2158641" cy="1985782"/>
          </a:xfrm>
          <a:prstGeom prst="rect">
            <a:avLst/>
          </a:prstGeom>
        </p:spPr>
      </p:pic>
    </p:spTree>
    <p:extLst>
      <p:ext uri="{BB962C8B-B14F-4D97-AF65-F5344CB8AC3E}">
        <p14:creationId xmlns:p14="http://schemas.microsoft.com/office/powerpoint/2010/main" val="1715396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61975" y="581025"/>
            <a:ext cx="9900079" cy="6370975"/>
          </a:xfrm>
          <a:prstGeom prst="rect">
            <a:avLst/>
          </a:prstGeom>
          <a:noFill/>
        </p:spPr>
        <p:txBody>
          <a:bodyPr wrap="square" rtlCol="0">
            <a:spAutoFit/>
          </a:bodyPr>
          <a:lstStyle/>
          <a:p>
            <a:r>
              <a:rPr lang="en-GB" sz="3600" dirty="0" smtClean="0">
                <a:latin typeface="CCW Cursive Writing 22" panose="03050602040000000000" pitchFamily="66" charset="0"/>
              </a:rPr>
              <a:t>Friday </a:t>
            </a:r>
            <a:r>
              <a:rPr lang="en-GB" sz="3600" dirty="0" smtClean="0">
                <a:latin typeface="CCW Cursive Writing 22" panose="03050602040000000000" pitchFamily="66" charset="0"/>
              </a:rPr>
              <a:t>22nd</a:t>
            </a:r>
            <a:r>
              <a:rPr lang="en-GB" sz="3600" dirty="0" smtClean="0">
                <a:latin typeface="CCW Cursive Writing 22" panose="03050602040000000000" pitchFamily="66" charset="0"/>
              </a:rPr>
              <a:t> </a:t>
            </a:r>
            <a:r>
              <a:rPr lang="en-GB" sz="3600" dirty="0" smtClean="0">
                <a:latin typeface="CCW Cursive Writing 22" panose="03050602040000000000" pitchFamily="66" charset="0"/>
              </a:rPr>
              <a:t>January</a:t>
            </a:r>
          </a:p>
          <a:p>
            <a:endParaRPr lang="en-GB" sz="3600" dirty="0">
              <a:latin typeface="CCW Cursive Writing 22" panose="03050602040000000000" pitchFamily="66" charset="0"/>
            </a:endParaRPr>
          </a:p>
          <a:p>
            <a:r>
              <a:rPr lang="en-GB" sz="2400" dirty="0">
                <a:latin typeface="CCW Cursive Writing 22" panose="03050602040000000000" pitchFamily="66" charset="0"/>
              </a:rPr>
              <a:t>Hello everyone! Can you remember what </a:t>
            </a:r>
            <a:r>
              <a:rPr lang="en-GB" sz="2400" dirty="0" smtClean="0">
                <a:latin typeface="CCW Cursive Writing 22" panose="03050602040000000000" pitchFamily="66" charset="0"/>
              </a:rPr>
              <a:t>adverbs </a:t>
            </a:r>
            <a:r>
              <a:rPr lang="en-GB" sz="2400" dirty="0">
                <a:latin typeface="CCW Cursive Writing 22" panose="03050602040000000000" pitchFamily="66" charset="0"/>
              </a:rPr>
              <a:t>are? </a:t>
            </a:r>
          </a:p>
          <a:p>
            <a:endParaRPr lang="en-GB" sz="2400" dirty="0">
              <a:latin typeface="CCW Cursive Writing 22" panose="03050602040000000000" pitchFamily="66" charset="0"/>
            </a:endParaRPr>
          </a:p>
          <a:p>
            <a:r>
              <a:rPr lang="en-GB" sz="2400" dirty="0" smtClean="0">
                <a:latin typeface="CCW Cursive Writing 22" panose="03050602040000000000" pitchFamily="66" charset="0"/>
              </a:rPr>
              <a:t>Adverbs describe how you do something. They </a:t>
            </a:r>
            <a:r>
              <a:rPr lang="en-GB" sz="2400" dirty="0">
                <a:latin typeface="CCW Cursive Writing 22" panose="03050602040000000000" pitchFamily="66" charset="0"/>
              </a:rPr>
              <a:t>add more detail to a </a:t>
            </a:r>
            <a:r>
              <a:rPr lang="en-GB" sz="2400" dirty="0" smtClean="0">
                <a:latin typeface="CCW Cursive Writing 22" panose="03050602040000000000" pitchFamily="66" charset="0"/>
              </a:rPr>
              <a:t>verb. E.g. sing </a:t>
            </a:r>
            <a:r>
              <a:rPr lang="en-GB" sz="2400" dirty="0" smtClean="0">
                <a:solidFill>
                  <a:srgbClr val="FF0000"/>
                </a:solidFill>
                <a:latin typeface="CCW Cursive Writing 22" panose="03050602040000000000" pitchFamily="66" charset="0"/>
              </a:rPr>
              <a:t>loudly</a:t>
            </a:r>
            <a:r>
              <a:rPr lang="en-GB" sz="2400" dirty="0" smtClean="0">
                <a:latin typeface="CCW Cursive Writing 22" panose="03050602040000000000" pitchFamily="66" charset="0"/>
              </a:rPr>
              <a:t> or run </a:t>
            </a:r>
            <a:r>
              <a:rPr lang="en-GB" sz="2400" dirty="0" smtClean="0">
                <a:solidFill>
                  <a:srgbClr val="FF0000"/>
                </a:solidFill>
                <a:latin typeface="CCW Cursive Writing 22" panose="03050602040000000000" pitchFamily="66" charset="0"/>
              </a:rPr>
              <a:t>quickly</a:t>
            </a:r>
            <a:r>
              <a:rPr lang="en-GB" sz="2400" dirty="0" smtClean="0">
                <a:latin typeface="CCW Cursive Writing 22" panose="03050602040000000000" pitchFamily="66" charset="0"/>
              </a:rPr>
              <a:t>.</a:t>
            </a:r>
            <a:endParaRPr lang="en-GB" sz="2400" dirty="0">
              <a:latin typeface="CCW Cursive Writing 22" panose="03050602040000000000" pitchFamily="66" charset="0"/>
            </a:endParaRPr>
          </a:p>
          <a:p>
            <a:endParaRPr lang="en-GB" sz="2400" dirty="0">
              <a:latin typeface="CCW Cursive Writing 22" panose="03050602040000000000" pitchFamily="66" charset="0"/>
            </a:endParaRPr>
          </a:p>
          <a:p>
            <a:r>
              <a:rPr lang="en-GB" sz="2400" dirty="0">
                <a:latin typeface="CCW Cursive Writing 22" panose="03050602040000000000" pitchFamily="66" charset="0"/>
              </a:rPr>
              <a:t>Time for quick write!</a:t>
            </a:r>
          </a:p>
          <a:p>
            <a:endParaRPr lang="en-GB" sz="2400" dirty="0">
              <a:latin typeface="CCW Cursive Writing 22" panose="03050602040000000000" pitchFamily="66" charset="0"/>
            </a:endParaRPr>
          </a:p>
          <a:p>
            <a:r>
              <a:rPr lang="en-GB" sz="2400" dirty="0">
                <a:latin typeface="CCW Cursive Writing 22" panose="03050602040000000000" pitchFamily="66" charset="0"/>
              </a:rPr>
              <a:t>Look at your list of </a:t>
            </a:r>
            <a:r>
              <a:rPr lang="en-GB" sz="2400" dirty="0" smtClean="0">
                <a:latin typeface="CCW Cursive Writing 22" panose="03050602040000000000" pitchFamily="66" charset="0"/>
              </a:rPr>
              <a:t>verbs </a:t>
            </a:r>
            <a:r>
              <a:rPr lang="en-GB" sz="2400" dirty="0">
                <a:latin typeface="CCW Cursive Writing 22" panose="03050602040000000000" pitchFamily="66" charset="0"/>
              </a:rPr>
              <a:t>from yesterday. Can you add an </a:t>
            </a:r>
            <a:r>
              <a:rPr lang="en-GB" sz="2400" dirty="0" smtClean="0">
                <a:latin typeface="CCW Cursive Writing 22" panose="03050602040000000000" pitchFamily="66" charset="0"/>
              </a:rPr>
              <a:t>adverb </a:t>
            </a:r>
            <a:r>
              <a:rPr lang="en-GB" sz="2400" dirty="0">
                <a:latin typeface="CCW Cursive Writing 22" panose="03050602040000000000" pitchFamily="66" charset="0"/>
              </a:rPr>
              <a:t>to each of the </a:t>
            </a:r>
            <a:r>
              <a:rPr lang="en-GB" sz="2400" dirty="0" smtClean="0">
                <a:latin typeface="CCW Cursive Writing 22" panose="03050602040000000000" pitchFamily="66" charset="0"/>
              </a:rPr>
              <a:t>verbs? </a:t>
            </a:r>
            <a:r>
              <a:rPr lang="en-GB" sz="2400" dirty="0">
                <a:latin typeface="CCW Cursive Writing 22" panose="03050602040000000000" pitchFamily="66" charset="0"/>
              </a:rPr>
              <a:t>You have 2 minutes!</a:t>
            </a:r>
          </a:p>
          <a:p>
            <a:endParaRPr lang="en-GB" sz="2400" dirty="0" smtClean="0">
              <a:latin typeface="CCW Cursive Writing 22" panose="03050602040000000000" pitchFamily="66" charset="0"/>
            </a:endParaRPr>
          </a:p>
          <a:p>
            <a:endParaRPr lang="en-GB" sz="2400" dirty="0" smtClean="0">
              <a:latin typeface="CCW Cursive Writing 22" panose="03050602040000000000" pitchFamily="66" charset="0"/>
            </a:endParaRPr>
          </a:p>
        </p:txBody>
      </p:sp>
    </p:spTree>
    <p:extLst>
      <p:ext uri="{BB962C8B-B14F-4D97-AF65-F5344CB8AC3E}">
        <p14:creationId xmlns:p14="http://schemas.microsoft.com/office/powerpoint/2010/main" val="2994579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2975" y="432652"/>
            <a:ext cx="9382125" cy="1200329"/>
          </a:xfrm>
          <a:prstGeom prst="rect">
            <a:avLst/>
          </a:prstGeom>
          <a:blipFill>
            <a:blip r:embed="rId2"/>
            <a:tile tx="0" ty="0" sx="100000" sy="100000" flip="none" algn="tl"/>
          </a:blipFill>
        </p:spPr>
        <p:txBody>
          <a:bodyPr wrap="square" rtlCol="0">
            <a:spAutoFit/>
          </a:bodyPr>
          <a:lstStyle/>
          <a:p>
            <a:pPr algn="ctr"/>
            <a:r>
              <a:rPr lang="en-GB" sz="2400" dirty="0" smtClean="0">
                <a:latin typeface="CCW Cursive Writing 22" panose="03050602040000000000" pitchFamily="66" charset="0"/>
              </a:rPr>
              <a:t>Today we </a:t>
            </a:r>
            <a:r>
              <a:rPr lang="en-GB" sz="2400" dirty="0" smtClean="0">
                <a:latin typeface="CCW Cursive Writing 22" panose="03050602040000000000" pitchFamily="66" charset="0"/>
              </a:rPr>
              <a:t>are going to sort these words into the correct columns based on their spelling.</a:t>
            </a:r>
            <a:endParaRPr lang="en-GB" sz="2400" dirty="0">
              <a:latin typeface="CCW Cursive Writing 22" panose="03050602040000000000"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33945904"/>
              </p:ext>
            </p:extLst>
          </p:nvPr>
        </p:nvGraphicFramePr>
        <p:xfrm>
          <a:off x="1743676" y="1895939"/>
          <a:ext cx="8128000" cy="238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61916636"/>
                    </a:ext>
                  </a:extLst>
                </a:gridCol>
                <a:gridCol w="2032000">
                  <a:extLst>
                    <a:ext uri="{9D8B030D-6E8A-4147-A177-3AD203B41FA5}">
                      <a16:colId xmlns:a16="http://schemas.microsoft.com/office/drawing/2014/main" val="4087727446"/>
                    </a:ext>
                  </a:extLst>
                </a:gridCol>
                <a:gridCol w="2032000">
                  <a:extLst>
                    <a:ext uri="{9D8B030D-6E8A-4147-A177-3AD203B41FA5}">
                      <a16:colId xmlns:a16="http://schemas.microsoft.com/office/drawing/2014/main" val="372003325"/>
                    </a:ext>
                  </a:extLst>
                </a:gridCol>
                <a:gridCol w="2032000">
                  <a:extLst>
                    <a:ext uri="{9D8B030D-6E8A-4147-A177-3AD203B41FA5}">
                      <a16:colId xmlns:a16="http://schemas.microsoft.com/office/drawing/2014/main" val="1880092658"/>
                    </a:ext>
                  </a:extLst>
                </a:gridCol>
              </a:tblGrid>
              <a:tr h="370840">
                <a:tc>
                  <a:txBody>
                    <a:bodyPr/>
                    <a:lstStyle/>
                    <a:p>
                      <a:pPr algn="ctr"/>
                      <a:r>
                        <a:rPr lang="en-GB" dirty="0" smtClean="0"/>
                        <a:t>or</a:t>
                      </a:r>
                      <a:endParaRPr lang="en-GB" dirty="0"/>
                    </a:p>
                  </a:txBody>
                  <a:tcPr/>
                </a:tc>
                <a:tc>
                  <a:txBody>
                    <a:bodyPr/>
                    <a:lstStyle/>
                    <a:p>
                      <a:pPr algn="ctr"/>
                      <a:r>
                        <a:rPr lang="en-GB" dirty="0" smtClean="0"/>
                        <a:t>au</a:t>
                      </a:r>
                      <a:endParaRPr lang="en-GB" dirty="0"/>
                    </a:p>
                  </a:txBody>
                  <a:tcPr/>
                </a:tc>
                <a:tc>
                  <a:txBody>
                    <a:bodyPr/>
                    <a:lstStyle/>
                    <a:p>
                      <a:pPr algn="ctr"/>
                      <a:r>
                        <a:rPr lang="en-GB" dirty="0" smtClean="0"/>
                        <a:t>aw</a:t>
                      </a:r>
                      <a:endParaRPr lang="en-GB" dirty="0"/>
                    </a:p>
                  </a:txBody>
                  <a:tcPr/>
                </a:tc>
                <a:tc>
                  <a:txBody>
                    <a:bodyPr/>
                    <a:lstStyle/>
                    <a:p>
                      <a:pPr algn="ctr"/>
                      <a:r>
                        <a:rPr lang="en-GB" dirty="0" smtClean="0"/>
                        <a:t>w- </a:t>
                      </a:r>
                      <a:r>
                        <a:rPr lang="en-GB" dirty="0" err="1" smtClean="0"/>
                        <a:t>ar</a:t>
                      </a:r>
                      <a:endParaRPr lang="en-GB" dirty="0"/>
                    </a:p>
                  </a:txBody>
                  <a:tcPr/>
                </a:tc>
                <a:extLst>
                  <a:ext uri="{0D108BD9-81ED-4DB2-BD59-A6C34878D82A}">
                    <a16:rowId xmlns:a16="http://schemas.microsoft.com/office/drawing/2014/main" val="160908745"/>
                  </a:ext>
                </a:extLst>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22894198"/>
                  </a:ext>
                </a:extLst>
              </a:tr>
            </a:tbl>
          </a:graphicData>
        </a:graphic>
      </p:graphicFrame>
      <p:sp>
        <p:nvSpPr>
          <p:cNvPr id="12" name="TextBox 11"/>
          <p:cNvSpPr txBox="1"/>
          <p:nvPr/>
        </p:nvSpPr>
        <p:spPr>
          <a:xfrm>
            <a:off x="1261447" y="4716503"/>
            <a:ext cx="9944132" cy="1569660"/>
          </a:xfrm>
          <a:prstGeom prst="rect">
            <a:avLst/>
          </a:prstGeom>
          <a:noFill/>
        </p:spPr>
        <p:txBody>
          <a:bodyPr wrap="none" rtlCol="0">
            <a:spAutoFit/>
          </a:bodyPr>
          <a:lstStyle/>
          <a:p>
            <a:r>
              <a:rPr lang="en-GB" sz="3200" dirty="0"/>
              <a:t>t</a:t>
            </a:r>
            <a:r>
              <a:rPr lang="en-GB" sz="3200" dirty="0" smtClean="0"/>
              <a:t>horn          wardrobe               chore                      August        </a:t>
            </a:r>
          </a:p>
          <a:p>
            <a:r>
              <a:rPr lang="en-GB" sz="3200" dirty="0" smtClean="0"/>
              <a:t>straw            born                      drawing                  warm</a:t>
            </a:r>
          </a:p>
          <a:p>
            <a:r>
              <a:rPr lang="en-GB" sz="3200" dirty="0" smtClean="0"/>
              <a:t>Autumn       morning                claw                        award</a:t>
            </a:r>
            <a:endParaRPr lang="en-GB" sz="3200" dirty="0"/>
          </a:p>
        </p:txBody>
      </p:sp>
    </p:spTree>
    <p:extLst>
      <p:ext uri="{BB962C8B-B14F-4D97-AF65-F5344CB8AC3E}">
        <p14:creationId xmlns:p14="http://schemas.microsoft.com/office/powerpoint/2010/main" val="1335083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88340" y="293615"/>
            <a:ext cx="11633084" cy="1938992"/>
          </a:xfrm>
          <a:prstGeom prst="rect">
            <a:avLst/>
          </a:prstGeom>
          <a:noFill/>
        </p:spPr>
        <p:txBody>
          <a:bodyPr wrap="square" rtlCol="0">
            <a:spAutoFit/>
          </a:bodyPr>
          <a:lstStyle/>
          <a:p>
            <a:pPr algn="ctr"/>
            <a:r>
              <a:rPr lang="en-GB" sz="2400" dirty="0" smtClean="0">
                <a:latin typeface="CCW Cursive Writing 22" panose="03050602040000000000" pitchFamily="66" charset="0"/>
              </a:rPr>
              <a:t>Now let’s practise spelling some of the words we have learnt this </a:t>
            </a:r>
            <a:r>
              <a:rPr lang="en-GB" sz="2400" dirty="0" smtClean="0">
                <a:latin typeface="CCW Cursive Writing 22" panose="03050602040000000000" pitchFamily="66" charset="0"/>
              </a:rPr>
              <a:t>week</a:t>
            </a:r>
            <a:r>
              <a:rPr lang="en-GB" sz="2400" dirty="0">
                <a:latin typeface="CCW Cursive Writing 22" panose="03050602040000000000" pitchFamily="66" charset="0"/>
              </a:rPr>
              <a:t> </a:t>
            </a:r>
            <a:r>
              <a:rPr lang="en-GB" sz="2400" dirty="0" smtClean="0">
                <a:latin typeface="CCW Cursive Writing 22" panose="03050602040000000000" pitchFamily="66" charset="0"/>
              </a:rPr>
              <a:t>in a sentence! Please write a sentence for each picture below. Remember to think carefully about which ‘or’ digraph to use!</a:t>
            </a:r>
            <a:endParaRPr lang="en-GB" sz="2400" dirty="0" smtClean="0">
              <a:latin typeface="CCW Cursive Writing 22" panose="03050602040000000000" pitchFamily="66" charset="0"/>
            </a:endParaRPr>
          </a:p>
        </p:txBody>
      </p:sp>
      <p:sp>
        <p:nvSpPr>
          <p:cNvPr id="4" name="TextBox 3"/>
          <p:cNvSpPr txBox="1"/>
          <p:nvPr/>
        </p:nvSpPr>
        <p:spPr>
          <a:xfrm>
            <a:off x="7264866" y="4919358"/>
            <a:ext cx="4231479" cy="2677656"/>
          </a:xfrm>
          <a:prstGeom prst="rect">
            <a:avLst/>
          </a:prstGeom>
          <a:noFill/>
        </p:spPr>
        <p:txBody>
          <a:bodyPr wrap="square" rtlCol="0">
            <a:spAutoFit/>
          </a:bodyPr>
          <a:lstStyle/>
          <a:p>
            <a:r>
              <a:rPr lang="en-GB" sz="2400" dirty="0" smtClean="0">
                <a:latin typeface="CCW Cursive Writing 22" panose="03050602040000000000" pitchFamily="66" charset="0"/>
              </a:rPr>
              <a:t>Well done everyone! We hope you have a lovely weekend.</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a:latin typeface="CCW Cursive Writing 22" panose="03050602040000000000" pitchFamily="66"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340" y="2090102"/>
            <a:ext cx="2526332" cy="190305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340" y="4460795"/>
            <a:ext cx="2777785" cy="179739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168" y="2815328"/>
            <a:ext cx="2113151" cy="277081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1362" y="2232607"/>
            <a:ext cx="2381230" cy="2381230"/>
          </a:xfrm>
          <a:prstGeom prst="rect">
            <a:avLst/>
          </a:prstGeom>
        </p:spPr>
      </p:pic>
    </p:spTree>
    <p:extLst>
      <p:ext uri="{BB962C8B-B14F-4D97-AF65-F5344CB8AC3E}">
        <p14:creationId xmlns:p14="http://schemas.microsoft.com/office/powerpoint/2010/main" val="1414048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619124" y="771525"/>
            <a:ext cx="11092229" cy="7140416"/>
          </a:xfrm>
          <a:prstGeom prst="rect">
            <a:avLst/>
          </a:prstGeom>
          <a:noFill/>
        </p:spPr>
        <p:txBody>
          <a:bodyPr wrap="square" rtlCol="0">
            <a:spAutoFit/>
          </a:bodyPr>
          <a:lstStyle/>
          <a:p>
            <a:r>
              <a:rPr lang="en-GB" sz="2800" dirty="0" smtClean="0">
                <a:latin typeface="CCW Cursive Writing 22" panose="03050602040000000000" pitchFamily="66" charset="0"/>
              </a:rPr>
              <a:t>Let’s start!</a:t>
            </a:r>
          </a:p>
          <a:p>
            <a:endParaRPr lang="en-GB" sz="2800" dirty="0">
              <a:latin typeface="CCW Cursive Writing 22" panose="03050602040000000000" pitchFamily="66" charset="0"/>
            </a:endParaRPr>
          </a:p>
          <a:p>
            <a:r>
              <a:rPr lang="en-GB" sz="2800" dirty="0" smtClean="0">
                <a:latin typeface="CCW Cursive Writing 22" panose="03050602040000000000" pitchFamily="66" charset="0"/>
              </a:rPr>
              <a:t>Can you </a:t>
            </a:r>
            <a:r>
              <a:rPr lang="en-GB" sz="2800" dirty="0" smtClean="0">
                <a:latin typeface="CCW Cursive Writing 22" panose="03050602040000000000" pitchFamily="66" charset="0"/>
              </a:rPr>
              <a:t>remember what nouns are? </a:t>
            </a:r>
            <a:endParaRPr lang="en-GB" sz="2800" dirty="0" smtClean="0">
              <a:latin typeface="CCW Cursive Writing 22" panose="03050602040000000000" pitchFamily="66" charset="0"/>
            </a:endParaRPr>
          </a:p>
          <a:p>
            <a:endParaRPr lang="en-GB" sz="2800" dirty="0" smtClean="0">
              <a:latin typeface="CCW Cursive Writing 22" panose="03050602040000000000" pitchFamily="66" charset="0"/>
            </a:endParaRPr>
          </a:p>
          <a:p>
            <a:r>
              <a:rPr lang="en-GB" sz="2800" dirty="0" smtClean="0">
                <a:latin typeface="CCW Cursive Writing 22" panose="03050602040000000000" pitchFamily="66" charset="0"/>
              </a:rPr>
              <a:t>Nouns are the names of people, places or things.</a:t>
            </a:r>
            <a:endParaRPr lang="en-GB" sz="4000" dirty="0">
              <a:latin typeface="CCW Cursive Writing 22" panose="03050602040000000000" pitchFamily="66" charset="0"/>
            </a:endParaRPr>
          </a:p>
          <a:p>
            <a:endParaRPr lang="en-GB" sz="4000" dirty="0" smtClean="0">
              <a:latin typeface="CCW Cursive Writing 22" panose="03050602040000000000" pitchFamily="66" charset="0"/>
            </a:endParaRPr>
          </a:p>
          <a:p>
            <a:r>
              <a:rPr lang="en-GB" sz="3200" dirty="0" smtClean="0">
                <a:latin typeface="CCW Cursive Writing 22" panose="03050602040000000000" pitchFamily="66" charset="0"/>
              </a:rPr>
              <a:t>Time for quick write!</a:t>
            </a:r>
            <a:endParaRPr lang="en-GB" sz="3200" dirty="0" smtClean="0">
              <a:latin typeface="CCW Cursive Writing 22" panose="03050602040000000000" pitchFamily="66" charset="0"/>
            </a:endParaRPr>
          </a:p>
          <a:p>
            <a:endParaRPr lang="en-GB" sz="3200" dirty="0">
              <a:latin typeface="CCW Cursive Writing 22" panose="03050602040000000000" pitchFamily="66" charset="0"/>
            </a:endParaRPr>
          </a:p>
          <a:p>
            <a:r>
              <a:rPr lang="en-GB" sz="3200" dirty="0" smtClean="0">
                <a:latin typeface="CCW Cursive Writing 22" panose="03050602040000000000" pitchFamily="66" charset="0"/>
              </a:rPr>
              <a:t>Look around the room. Can you write a list of nouns you can see? You have two minutes!</a:t>
            </a:r>
            <a:endParaRPr lang="en-GB" sz="3200"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solidFill>
                <a:srgbClr val="FF0000"/>
              </a:solidFill>
              <a:latin typeface="CCW Cursive Writing 22" panose="03050602040000000000" pitchFamily="66" charset="0"/>
            </a:endParaRPr>
          </a:p>
          <a:p>
            <a:endParaRPr lang="en-GB" dirty="0" smtClean="0">
              <a:solidFill>
                <a:srgbClr val="FF0000"/>
              </a:solidFill>
              <a:latin typeface="CCW Cursive Writing 22" panose="03050602040000000000" pitchFamily="66" charset="0"/>
            </a:endParaRPr>
          </a:p>
          <a:p>
            <a:endParaRPr lang="en-GB" dirty="0">
              <a:solidFill>
                <a:srgbClr val="FF0000"/>
              </a:solidFill>
              <a:latin typeface="CCW Cursive Writing 22" panose="03050602040000000000" pitchFamily="66" charset="0"/>
            </a:endParaRPr>
          </a:p>
          <a:p>
            <a:endParaRPr lang="en-GB" dirty="0" smtClean="0">
              <a:solidFill>
                <a:srgbClr val="FF0000"/>
              </a:solidFill>
              <a:latin typeface="CCW Cursive Writing 22" panose="03050602040000000000" pitchFamily="66" charset="0"/>
            </a:endParaRPr>
          </a:p>
        </p:txBody>
      </p:sp>
    </p:spTree>
    <p:extLst>
      <p:ext uri="{BB962C8B-B14F-4D97-AF65-F5344CB8AC3E}">
        <p14:creationId xmlns:p14="http://schemas.microsoft.com/office/powerpoint/2010/main" val="2374772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alpha val="12000"/>
          </a:srgbClr>
        </a:solidFill>
        <a:effectLst/>
      </p:bgPr>
    </p:bg>
    <p:spTree>
      <p:nvGrpSpPr>
        <p:cNvPr id="1" name=""/>
        <p:cNvGrpSpPr/>
        <p:nvPr/>
      </p:nvGrpSpPr>
      <p:grpSpPr>
        <a:xfrm>
          <a:off x="0" y="0"/>
          <a:ext cx="0" cy="0"/>
          <a:chOff x="0" y="0"/>
          <a:chExt cx="0" cy="0"/>
        </a:xfrm>
      </p:grpSpPr>
      <p:sp>
        <p:nvSpPr>
          <p:cNvPr id="4" name="TextBox 3"/>
          <p:cNvSpPr txBox="1"/>
          <p:nvPr/>
        </p:nvSpPr>
        <p:spPr>
          <a:xfrm>
            <a:off x="728296" y="151954"/>
            <a:ext cx="10229850" cy="4770537"/>
          </a:xfrm>
          <a:prstGeom prst="rect">
            <a:avLst/>
          </a:prstGeom>
          <a:noFill/>
        </p:spPr>
        <p:txBody>
          <a:bodyPr wrap="square" rtlCol="0">
            <a:spAutoFit/>
          </a:bodyPr>
          <a:lstStyle/>
          <a:p>
            <a:r>
              <a:rPr lang="en-GB" sz="3600" dirty="0" smtClean="0">
                <a:latin typeface="CCW Cursive Writing 22" panose="03050602040000000000" pitchFamily="66" charset="0"/>
              </a:rPr>
              <a:t>Now we will practise this weeks common exception words (CEW).</a:t>
            </a:r>
          </a:p>
          <a:p>
            <a:endParaRPr lang="en-GB" sz="3600" dirty="0">
              <a:latin typeface="CCW Cursive Writing 22" panose="03050602040000000000" pitchFamily="66" charset="0"/>
            </a:endParaRPr>
          </a:p>
          <a:p>
            <a:r>
              <a:rPr lang="en-GB" sz="1600" dirty="0" smtClean="0">
                <a:solidFill>
                  <a:srgbClr val="FF0000"/>
                </a:solidFill>
                <a:latin typeface="CCW Cursive Writing 22" panose="03050602040000000000" pitchFamily="66" charset="0"/>
              </a:rPr>
              <a:t>Reveal the words</a:t>
            </a:r>
          </a:p>
          <a:p>
            <a:r>
              <a:rPr lang="en-GB" sz="1600" dirty="0" smtClean="0">
                <a:solidFill>
                  <a:srgbClr val="FF0000"/>
                </a:solidFill>
                <a:latin typeface="CCW Cursive Writing 22" panose="03050602040000000000" pitchFamily="66" charset="0"/>
              </a:rPr>
              <a:t>one by one. Look/write/check</a:t>
            </a:r>
            <a:r>
              <a:rPr lang="en-GB" sz="1100" dirty="0" smtClean="0">
                <a:solidFill>
                  <a:srgbClr val="FF0000"/>
                </a:solidFill>
                <a:latin typeface="CCW Cursive Writing 22" panose="03050602040000000000" pitchFamily="66" charset="0"/>
              </a:rPr>
              <a:t>.</a:t>
            </a:r>
            <a:r>
              <a:rPr lang="en-GB" sz="3600" dirty="0" smtClean="0">
                <a:solidFill>
                  <a:srgbClr val="FF0000"/>
                </a:solidFill>
                <a:latin typeface="CCW Cursive Writing 22" panose="03050602040000000000" pitchFamily="66" charset="0"/>
              </a:rPr>
              <a:t>  </a:t>
            </a:r>
            <a:endParaRPr lang="en-GB" sz="3600" dirty="0" smtClean="0">
              <a:latin typeface="CCW Cursive Writing 22" panose="03050602040000000000" pitchFamily="66" charset="0"/>
            </a:endParaRPr>
          </a:p>
          <a:p>
            <a:r>
              <a:rPr lang="en-GB" sz="3600" dirty="0" smtClean="0">
                <a:latin typeface="CCW Cursive Writing 22" panose="03050602040000000000" pitchFamily="66" charset="0"/>
              </a:rPr>
              <a:t>                   </a:t>
            </a:r>
            <a:r>
              <a:rPr lang="en-GB" sz="3600" dirty="0" smtClean="0">
                <a:latin typeface="CCW Cursive Writing 22" panose="03050602040000000000" pitchFamily="66" charset="0"/>
              </a:rPr>
              <a:t>hold</a:t>
            </a:r>
          </a:p>
          <a:p>
            <a:r>
              <a:rPr lang="en-GB" sz="3600" dirty="0" smtClean="0">
                <a:latin typeface="CCW Cursive Writing 22" panose="03050602040000000000" pitchFamily="66" charset="0"/>
              </a:rPr>
              <a:t>                   whole</a:t>
            </a:r>
          </a:p>
          <a:p>
            <a:r>
              <a:rPr lang="en-GB" sz="3600" dirty="0" smtClean="0">
                <a:latin typeface="CCW Cursive Writing 22" panose="03050602040000000000" pitchFamily="66" charset="0"/>
              </a:rPr>
              <a:t>                   half</a:t>
            </a:r>
            <a:endParaRPr lang="en-GB" sz="3600" dirty="0">
              <a:latin typeface="CCW Cursive Writing 22" panose="03050602040000000000" pitchFamily="66" charset="0"/>
            </a:endParaRPr>
          </a:p>
        </p:txBody>
      </p:sp>
      <p:sp>
        <p:nvSpPr>
          <p:cNvPr id="5" name="Rectangle 4"/>
          <p:cNvSpPr/>
          <p:nvPr/>
        </p:nvSpPr>
        <p:spPr>
          <a:xfrm>
            <a:off x="5717949" y="2225748"/>
            <a:ext cx="2943225" cy="33242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TextBox 5"/>
          <p:cNvSpPr txBox="1"/>
          <p:nvPr/>
        </p:nvSpPr>
        <p:spPr>
          <a:xfrm>
            <a:off x="610330" y="3887861"/>
            <a:ext cx="3486150" cy="923330"/>
          </a:xfrm>
          <a:prstGeom prst="rect">
            <a:avLst/>
          </a:prstGeom>
          <a:noFill/>
        </p:spPr>
        <p:txBody>
          <a:bodyPr wrap="square" rtlCol="0">
            <a:spAutoFit/>
          </a:bodyPr>
          <a:lstStyle/>
          <a:p>
            <a:r>
              <a:rPr lang="en-GB" dirty="0" smtClean="0">
                <a:latin typeface="CCW Cursive Writing 22" panose="03050602040000000000" pitchFamily="66" charset="0"/>
              </a:rPr>
              <a:t>Well done all of you</a:t>
            </a:r>
            <a:r>
              <a:rPr lang="en-GB" dirty="0" smtClean="0">
                <a:latin typeface="CCW Cursive Writing 22" panose="03050602040000000000" pitchFamily="66" charset="0"/>
              </a:rPr>
              <a:t>!!</a:t>
            </a:r>
          </a:p>
          <a:p>
            <a:endParaRPr lang="en-GB" dirty="0">
              <a:latin typeface="CCW Cursive Writing 22" panose="03050602040000000000" pitchFamily="66" charset="0"/>
            </a:endParaRPr>
          </a:p>
        </p:txBody>
      </p:sp>
      <p:sp>
        <p:nvSpPr>
          <p:cNvPr id="2" name="TextBox 1"/>
          <p:cNvSpPr txBox="1"/>
          <p:nvPr/>
        </p:nvSpPr>
        <p:spPr>
          <a:xfrm>
            <a:off x="3619673" y="5793992"/>
            <a:ext cx="7780720" cy="923330"/>
          </a:xfrm>
          <a:prstGeom prst="rect">
            <a:avLst/>
          </a:prstGeom>
          <a:noFill/>
        </p:spPr>
        <p:txBody>
          <a:bodyPr wrap="none" rtlCol="0">
            <a:spAutoFit/>
          </a:bodyPr>
          <a:lstStyle/>
          <a:p>
            <a:r>
              <a:rPr lang="en-GB" dirty="0" smtClean="0"/>
              <a:t>If you already know your Year 2 CEW </a:t>
            </a:r>
            <a:r>
              <a:rPr lang="en-GB" dirty="0"/>
              <a:t>l</a:t>
            </a:r>
            <a:r>
              <a:rPr lang="en-GB" dirty="0" smtClean="0"/>
              <a:t>ook for the Super Spelling Challenge on the</a:t>
            </a:r>
          </a:p>
          <a:p>
            <a:r>
              <a:rPr lang="en-GB" dirty="0"/>
              <a:t>w</a:t>
            </a:r>
            <a:r>
              <a:rPr lang="en-GB" dirty="0" smtClean="0"/>
              <a:t>ebsite  and practise 6 x words a week. We have some fantastic new badges </a:t>
            </a:r>
          </a:p>
          <a:p>
            <a:r>
              <a:rPr lang="en-GB" dirty="0" smtClean="0"/>
              <a:t>for when you come back to school!</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30" y="4922491"/>
            <a:ext cx="2616348" cy="1469516"/>
          </a:xfrm>
          <a:prstGeom prst="rect">
            <a:avLst/>
          </a:prstGeom>
        </p:spPr>
      </p:pic>
    </p:spTree>
    <p:extLst>
      <p:ext uri="{BB962C8B-B14F-4D97-AF65-F5344CB8AC3E}">
        <p14:creationId xmlns:p14="http://schemas.microsoft.com/office/powerpoint/2010/main" val="2405333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00125" y="685800"/>
            <a:ext cx="10125075" cy="1815882"/>
          </a:xfrm>
          <a:prstGeom prst="rect">
            <a:avLst/>
          </a:prstGeom>
          <a:noFill/>
        </p:spPr>
        <p:txBody>
          <a:bodyPr wrap="square" rtlCol="0">
            <a:spAutoFit/>
          </a:bodyPr>
          <a:lstStyle/>
          <a:p>
            <a:r>
              <a:rPr lang="en-GB" sz="2800" dirty="0" smtClean="0">
                <a:latin typeface="CCW Cursive Writing 22" panose="03050602040000000000" pitchFamily="66" charset="0"/>
              </a:rPr>
              <a:t>This week we are going to focus on making the ‘or’ sound in alternative ways. Some of them will be familiar and some are new!</a:t>
            </a:r>
            <a:endParaRPr lang="en-GB" sz="2800" dirty="0">
              <a:latin typeface="CCW Cursive Writing 22" panose="03050602040000000000" pitchFamily="66" charset="0"/>
            </a:endParaRPr>
          </a:p>
        </p:txBody>
      </p:sp>
      <p:sp>
        <p:nvSpPr>
          <p:cNvPr id="6" name="Rectangle 5"/>
          <p:cNvSpPr/>
          <p:nvPr/>
        </p:nvSpPr>
        <p:spPr>
          <a:xfrm>
            <a:off x="1000125" y="2311251"/>
            <a:ext cx="10390095" cy="4175502"/>
          </a:xfrm>
          <a:prstGeom prst="rect">
            <a:avLst/>
          </a:prstGeom>
        </p:spPr>
        <p:txBody>
          <a:bodyPr wrap="square">
            <a:spAutoFit/>
          </a:bodyPr>
          <a:lstStyle/>
          <a:p>
            <a:pPr>
              <a:lnSpc>
                <a:spcPct val="115000"/>
              </a:lnSpc>
              <a:spcAft>
                <a:spcPts val="1000"/>
              </a:spcAft>
            </a:pPr>
            <a:endParaRPr lang="en-GB" dirty="0" smtClean="0">
              <a:latin typeface="CCW Cursive Writing 22" panose="03050602040000000000"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dirty="0" smtClean="0">
                <a:latin typeface="CCW Cursive Writing 22" panose="03050602040000000000" pitchFamily="66" charset="0"/>
                <a:ea typeface="Calibri" panose="020F0502020204030204" pitchFamily="34" charset="0"/>
                <a:cs typeface="Times New Roman" panose="02020603050405020304" pitchFamily="18" charset="0"/>
              </a:rPr>
              <a:t>What </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do you notice about these words. What sound can you hear in each of them</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a:t>
            </a:r>
          </a:p>
          <a:p>
            <a:pPr>
              <a:lnSpc>
                <a:spcPct val="115000"/>
              </a:lnSpc>
              <a:spcAft>
                <a:spcPts val="1000"/>
              </a:spcAft>
            </a:pPr>
            <a:endParaRPr lang="en-GB" dirty="0">
              <a:latin typeface="CCW Cursive Writing 22" panose="03050602040000000000"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CW Cursive Writing 22" panose="03050602040000000000" pitchFamily="66" charset="0"/>
                <a:ea typeface="Calibri" panose="020F0502020204030204" pitchFamily="34" charset="0"/>
                <a:cs typeface="Times New Roman" panose="02020603050405020304" pitchFamily="18" charset="0"/>
              </a:rPr>
              <a:t>h</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orn     Autumn     claw     haunted    lawn    morning</a:t>
            </a:r>
          </a:p>
          <a:p>
            <a:pPr>
              <a:lnSpc>
                <a:spcPct val="115000"/>
              </a:lnSpc>
              <a:spcAft>
                <a:spcPts val="1000"/>
              </a:spcAft>
            </a:pPr>
            <a:endParaRPr lang="en-GB" dirty="0">
              <a:latin typeface="CCW Cursive Writing 22" panose="03050602040000000000"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en-GB" dirty="0" smtClean="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smtClean="0">
                <a:latin typeface="CCW Cursive Writing 22" panose="03050602040000000000" pitchFamily="66" charset="0"/>
                <a:ea typeface="Calibri" panose="020F0502020204030204" pitchFamily="34" charset="0"/>
                <a:cs typeface="Times New Roman" panose="02020603050405020304" pitchFamily="18" charset="0"/>
              </a:rPr>
              <a:t>These </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words all have the ‘or</a:t>
            </a:r>
            <a:r>
              <a:rPr lang="en-GB" dirty="0">
                <a:latin typeface="CCW Cursive Writing 22" panose="03050602040000000000" pitchFamily="66" charset="0"/>
                <a:ea typeface="Calibri" panose="020F0502020204030204" pitchFamily="34" charset="0"/>
                <a:cs typeface="Times New Roman" panose="02020603050405020304" pitchFamily="18" charset="0"/>
              </a:rPr>
              <a:t>’ sound </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spelt with the or/au/aw digraphs.</a:t>
            </a:r>
            <a:endParaRPr lang="en-GB" dirty="0">
              <a:latin typeface="CCW Cursive Writing 22" panose="03050602040000000000" pitchFamily="66" charset="0"/>
              <a:ea typeface="Calibri" panose="020F0502020204030204" pitchFamily="34" charset="0"/>
              <a:cs typeface="Times New Roman" panose="02020603050405020304" pitchFamily="18" charset="0"/>
            </a:endParaRPr>
          </a:p>
        </p:txBody>
      </p:sp>
      <p:sp>
        <p:nvSpPr>
          <p:cNvPr id="8" name="Rectangle 7"/>
          <p:cNvSpPr/>
          <p:nvPr/>
        </p:nvSpPr>
        <p:spPr>
          <a:xfrm>
            <a:off x="1067360" y="5461486"/>
            <a:ext cx="10255623" cy="1111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5914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29515" y="149311"/>
            <a:ext cx="9989284" cy="6771084"/>
          </a:xfrm>
          <a:prstGeom prst="rect">
            <a:avLst/>
          </a:prstGeom>
          <a:noFill/>
        </p:spPr>
        <p:txBody>
          <a:bodyPr wrap="square" rtlCol="0">
            <a:spAutoFit/>
          </a:bodyPr>
          <a:lstStyle/>
          <a:p>
            <a:r>
              <a:rPr lang="en-GB" sz="2800" b="1" dirty="0" smtClean="0">
                <a:latin typeface="CCW Cursive Writing 22" panose="03050602040000000000" pitchFamily="66" charset="0"/>
              </a:rPr>
              <a:t>Can you spell the missing word?</a:t>
            </a:r>
          </a:p>
          <a:p>
            <a:endParaRPr lang="en-GB" dirty="0">
              <a:latin typeface="CCW Cursive Writing 22" panose="03050602040000000000" pitchFamily="66" charset="0"/>
            </a:endParaRPr>
          </a:p>
          <a:p>
            <a:r>
              <a:rPr lang="en-GB" dirty="0" smtClean="0">
                <a:latin typeface="CCW Cursive Writing 22" panose="03050602040000000000" pitchFamily="66" charset="0"/>
              </a:rPr>
              <a:t>________________ is the season when the leaves change colour.</a:t>
            </a:r>
          </a:p>
          <a:p>
            <a:endParaRPr lang="en-GB" dirty="0">
              <a:latin typeface="CCW Cursive Writing 22" panose="03050602040000000000" pitchFamily="66" charset="0"/>
            </a:endParaRPr>
          </a:p>
          <a:p>
            <a:r>
              <a:rPr lang="en-GB" dirty="0" smtClean="0">
                <a:latin typeface="CCW Cursive Writing 22" panose="03050602040000000000" pitchFamily="66" charset="0"/>
              </a:rPr>
              <a:t>I like to beep the ______________ in my car.</a:t>
            </a:r>
          </a:p>
          <a:p>
            <a:endParaRPr lang="en-GB" dirty="0">
              <a:latin typeface="CCW Cursive Writing 22" panose="03050602040000000000" pitchFamily="66" charset="0"/>
            </a:endParaRPr>
          </a:p>
          <a:p>
            <a:r>
              <a:rPr lang="en-GB" dirty="0" smtClean="0">
                <a:latin typeface="CCW Cursive Writing 22" panose="03050602040000000000" pitchFamily="66" charset="0"/>
              </a:rPr>
              <a:t>I have to get up early in the _______________ when I go to school.</a:t>
            </a:r>
          </a:p>
          <a:p>
            <a:endParaRPr lang="en-GB" dirty="0">
              <a:latin typeface="CCW Cursive Writing 22" panose="03050602040000000000" pitchFamily="66" charset="0"/>
            </a:endParaRPr>
          </a:p>
          <a:p>
            <a:r>
              <a:rPr lang="en-GB" dirty="0" smtClean="0">
                <a:latin typeface="CCW Cursive Writing 22" panose="03050602040000000000" pitchFamily="66" charset="0"/>
              </a:rPr>
              <a:t>My cat has very sharp ________________ on its feet.</a:t>
            </a:r>
          </a:p>
          <a:p>
            <a:endParaRPr lang="en-GB" dirty="0">
              <a:latin typeface="CCW Cursive Writing 22" panose="03050602040000000000" pitchFamily="66" charset="0"/>
            </a:endParaRPr>
          </a:p>
          <a:p>
            <a:r>
              <a:rPr lang="en-GB" dirty="0" smtClean="0">
                <a:latin typeface="CCW Cursive Writing 22" panose="03050602040000000000" pitchFamily="66" charset="0"/>
              </a:rPr>
              <a:t>The ________________ house is very scary!</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r>
              <a:rPr lang="en-GB" dirty="0" smtClean="0">
                <a:latin typeface="CCW Cursive Writing 22" panose="03050602040000000000" pitchFamily="66" charset="0"/>
              </a:rPr>
              <a:t>We need to cut the grass </a:t>
            </a:r>
            <a:r>
              <a:rPr lang="en-GB" dirty="0" smtClean="0">
                <a:latin typeface="CCW Cursive Writing 22" panose="03050602040000000000" pitchFamily="66" charset="0"/>
              </a:rPr>
              <a:t>on the _______________.</a:t>
            </a:r>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sz="3200" b="1" dirty="0" smtClean="0">
              <a:latin typeface="CCW Cursive Writing 22" panose="03050602040000000000" pitchFamily="66" charset="0"/>
            </a:endParaRPr>
          </a:p>
          <a:p>
            <a:r>
              <a:rPr lang="en-GB" sz="3200" b="1" dirty="0" smtClean="0">
                <a:latin typeface="CCW Cursive Writing 22" panose="03050602040000000000" pitchFamily="66" charset="0"/>
              </a:rPr>
              <a:t>Well </a:t>
            </a:r>
            <a:r>
              <a:rPr lang="en-GB" sz="3200" b="1" dirty="0" smtClean="0">
                <a:latin typeface="CCW Cursive Writing 22" panose="03050602040000000000" pitchFamily="66" charset="0"/>
              </a:rPr>
              <a:t>done everyone!  </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p:txBody>
      </p:sp>
      <p:sp>
        <p:nvSpPr>
          <p:cNvPr id="4" name="AutoShape 4" descr="Fall-tree - Autumn Clipart PNG Image | Transparent PNG Free Download on  SeekPNG"/>
          <p:cNvSpPr>
            <a:spLocks noChangeAspect="1" noChangeArrowheads="1"/>
          </p:cNvSpPr>
          <p:nvPr/>
        </p:nvSpPr>
        <p:spPr bwMode="auto">
          <a:xfrm>
            <a:off x="63500" y="-136525"/>
            <a:ext cx="1847850"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638" y="149311"/>
            <a:ext cx="1292966" cy="1394727"/>
          </a:xfrm>
          <a:prstGeom prst="rect">
            <a:avLst/>
          </a:prstGeom>
        </p:spPr>
      </p:pic>
      <p:sp>
        <p:nvSpPr>
          <p:cNvPr id="8" name="AutoShape 10" descr="Horn clipart beep, Horn beep Transparent FREE for download on  WebStockReview 2021"/>
          <p:cNvSpPr>
            <a:spLocks noChangeAspect="1" noChangeArrowheads="1"/>
          </p:cNvSpPr>
          <p:nvPr/>
        </p:nvSpPr>
        <p:spPr bwMode="auto">
          <a:xfrm>
            <a:off x="63500" y="-136525"/>
            <a:ext cx="1800225" cy="1876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Horn clipart beep, Horn beep Transparent FREE for download on  WebStockReview 2021"/>
          <p:cNvSpPr>
            <a:spLocks noChangeAspect="1" noChangeArrowheads="1"/>
          </p:cNvSpPr>
          <p:nvPr/>
        </p:nvSpPr>
        <p:spPr bwMode="auto">
          <a:xfrm>
            <a:off x="215900" y="15875"/>
            <a:ext cx="1800225" cy="1876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2852" y="1737262"/>
            <a:ext cx="1465667" cy="122138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6320" y="3108563"/>
            <a:ext cx="1694893" cy="166099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9885" y="5167595"/>
            <a:ext cx="1375719" cy="1398075"/>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2271" y="5167595"/>
            <a:ext cx="2364259" cy="1440720"/>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9404" y="3346094"/>
            <a:ext cx="1669984" cy="1491852"/>
          </a:xfrm>
          <a:prstGeom prst="rect">
            <a:avLst/>
          </a:prstGeom>
        </p:spPr>
      </p:pic>
    </p:spTree>
    <p:extLst>
      <p:ext uri="{BB962C8B-B14F-4D97-AF65-F5344CB8AC3E}">
        <p14:creationId xmlns:p14="http://schemas.microsoft.com/office/powerpoint/2010/main" val="1590053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126" y="171450"/>
            <a:ext cx="3975100" cy="6494085"/>
          </a:xfrm>
          <a:prstGeom prst="rect">
            <a:avLst/>
          </a:prstGeom>
          <a:noFill/>
        </p:spPr>
        <p:txBody>
          <a:bodyPr wrap="square" rtlCol="0">
            <a:spAutoFit/>
          </a:bodyPr>
          <a:lstStyle/>
          <a:p>
            <a:r>
              <a:rPr lang="en-GB" sz="4000" dirty="0" smtClean="0">
                <a:latin typeface="CCW Cursive Writing 22" panose="03050602040000000000" pitchFamily="66" charset="0"/>
              </a:rPr>
              <a:t>ABC . ! ?</a:t>
            </a:r>
          </a:p>
          <a:p>
            <a:endParaRPr lang="en-GB" sz="4000" dirty="0" smtClean="0">
              <a:latin typeface="CCW Cursive Writing 22" panose="03050602040000000000" pitchFamily="66" charset="0"/>
            </a:endParaRPr>
          </a:p>
          <a:p>
            <a:r>
              <a:rPr lang="en-GB" sz="2400" dirty="0" smtClean="0">
                <a:latin typeface="CCW Cursive Writing 22" panose="03050602040000000000" pitchFamily="66" charset="0"/>
              </a:rPr>
              <a:t>Now make </a:t>
            </a:r>
          </a:p>
          <a:p>
            <a:r>
              <a:rPr lang="en-GB" sz="2400" dirty="0" smtClean="0">
                <a:latin typeface="CCW Cursive Writing 22" panose="03050602040000000000" pitchFamily="66" charset="0"/>
              </a:rPr>
              <a:t>Up your own sentence using </a:t>
            </a:r>
            <a:r>
              <a:rPr lang="en-GB" sz="2400" dirty="0" smtClean="0">
                <a:latin typeface="CCW Cursive Writing 22" panose="03050602040000000000" pitchFamily="66" charset="0"/>
              </a:rPr>
              <a:t>the words from these pictures!</a:t>
            </a:r>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That’s all for today. Well done!!</a:t>
            </a:r>
          </a:p>
          <a:p>
            <a:endParaRPr lang="en-GB" sz="3600" dirty="0" smtClean="0">
              <a:latin typeface="CCW Cursive Writing 22" panose="03050602040000000000" pitchFamily="66" charset="0"/>
            </a:endParaRPr>
          </a:p>
          <a:p>
            <a:endParaRPr lang="en-GB" sz="3200" dirty="0">
              <a:latin typeface="CCW Cursive Writing 22" panose="03050602040000000000" pitchFamily="66" charset="0"/>
            </a:endParaRPr>
          </a:p>
          <a:p>
            <a:endParaRPr lang="en-GB" sz="2800" dirty="0">
              <a:latin typeface="CCW Cursive Writing 22" panose="0305060204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6865" y="725960"/>
            <a:ext cx="1736486" cy="18731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8880" y="4376762"/>
            <a:ext cx="1597974" cy="16239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307" y="2365791"/>
            <a:ext cx="1789028" cy="1598198"/>
          </a:xfrm>
          <a:prstGeom prst="rect">
            <a:avLst/>
          </a:prstGeom>
        </p:spPr>
      </p:pic>
    </p:spTree>
    <p:extLst>
      <p:ext uri="{BB962C8B-B14F-4D97-AF65-F5344CB8AC3E}">
        <p14:creationId xmlns:p14="http://schemas.microsoft.com/office/powerpoint/2010/main" val="439565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13694" y="1001155"/>
            <a:ext cx="10801350" cy="6001643"/>
          </a:xfrm>
          <a:prstGeom prst="rect">
            <a:avLst/>
          </a:prstGeom>
          <a:noFill/>
        </p:spPr>
        <p:txBody>
          <a:bodyPr wrap="square" rtlCol="0">
            <a:spAutoFit/>
          </a:bodyPr>
          <a:lstStyle/>
          <a:p>
            <a:r>
              <a:rPr lang="en-GB" sz="3600" dirty="0" smtClean="0">
                <a:latin typeface="CCW Cursive Writing 22" panose="03050602040000000000" pitchFamily="66" charset="0"/>
              </a:rPr>
              <a:t>Tuesday </a:t>
            </a:r>
            <a:r>
              <a:rPr lang="en-GB" sz="3600" dirty="0" smtClean="0">
                <a:latin typeface="CCW Cursive Writing 22" panose="03050602040000000000" pitchFamily="66" charset="0"/>
              </a:rPr>
              <a:t>19</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a:t>
            </a:r>
            <a:r>
              <a:rPr lang="en-GB" sz="3600" dirty="0" smtClean="0">
                <a:latin typeface="CCW Cursive Writing 22" panose="03050602040000000000" pitchFamily="66" charset="0"/>
              </a:rPr>
              <a:t>January</a:t>
            </a:r>
          </a:p>
          <a:p>
            <a:endParaRPr lang="en-GB" sz="3600" dirty="0">
              <a:latin typeface="CCW Cursive Writing 22" panose="03050602040000000000" pitchFamily="66" charset="0"/>
            </a:endParaRPr>
          </a:p>
          <a:p>
            <a:r>
              <a:rPr lang="en-GB" sz="2400" dirty="0" smtClean="0">
                <a:latin typeface="CCW Cursive Writing 22" panose="03050602040000000000" pitchFamily="66" charset="0"/>
              </a:rPr>
              <a:t>Hello everyone! </a:t>
            </a:r>
            <a:r>
              <a:rPr lang="en-GB" sz="2400" dirty="0">
                <a:latin typeface="CCW Cursive Writing 22" panose="03050602040000000000" pitchFamily="66" charset="0"/>
              </a:rPr>
              <a:t>Can you remember what </a:t>
            </a:r>
            <a:r>
              <a:rPr lang="en-GB" sz="2400" dirty="0" smtClean="0">
                <a:latin typeface="CCW Cursive Writing 22" panose="03050602040000000000" pitchFamily="66" charset="0"/>
              </a:rPr>
              <a:t>adjectives </a:t>
            </a:r>
            <a:r>
              <a:rPr lang="en-GB" sz="2400" dirty="0">
                <a:latin typeface="CCW Cursive Writing 22" panose="03050602040000000000" pitchFamily="66" charset="0"/>
              </a:rPr>
              <a:t>are? </a:t>
            </a:r>
          </a:p>
          <a:p>
            <a:endParaRPr lang="en-GB" sz="2400" dirty="0">
              <a:latin typeface="CCW Cursive Writing 22" panose="03050602040000000000" pitchFamily="66" charset="0"/>
            </a:endParaRPr>
          </a:p>
          <a:p>
            <a:r>
              <a:rPr lang="en-GB" sz="2400" dirty="0" smtClean="0">
                <a:latin typeface="CCW Cursive Writing 22" panose="03050602040000000000" pitchFamily="66" charset="0"/>
              </a:rPr>
              <a:t>Adjectives are describing words. They add more detail to a noun. </a:t>
            </a:r>
            <a:endParaRPr lang="en-GB" sz="2400" dirty="0">
              <a:latin typeface="CCW Cursive Writing 22" panose="03050602040000000000" pitchFamily="66" charset="0"/>
            </a:endParaRPr>
          </a:p>
          <a:p>
            <a:endParaRPr lang="en-GB" sz="2400" dirty="0">
              <a:latin typeface="CCW Cursive Writing 22" panose="03050602040000000000" pitchFamily="66" charset="0"/>
            </a:endParaRPr>
          </a:p>
          <a:p>
            <a:r>
              <a:rPr lang="en-GB" sz="2400" dirty="0">
                <a:latin typeface="CCW Cursive Writing 22" panose="03050602040000000000" pitchFamily="66" charset="0"/>
              </a:rPr>
              <a:t>Time for quick write!</a:t>
            </a:r>
          </a:p>
          <a:p>
            <a:endParaRPr lang="en-GB" sz="2400" dirty="0">
              <a:latin typeface="CCW Cursive Writing 22" panose="03050602040000000000" pitchFamily="66" charset="0"/>
            </a:endParaRPr>
          </a:p>
          <a:p>
            <a:r>
              <a:rPr lang="en-GB" sz="2400" dirty="0">
                <a:latin typeface="CCW Cursive Writing 22" panose="03050602040000000000" pitchFamily="66" charset="0"/>
              </a:rPr>
              <a:t>Look </a:t>
            </a:r>
            <a:r>
              <a:rPr lang="en-GB" sz="2400" dirty="0" smtClean="0">
                <a:latin typeface="CCW Cursive Writing 22" panose="03050602040000000000" pitchFamily="66" charset="0"/>
              </a:rPr>
              <a:t>at your list of nouns from yesterday. Can you add an adjective to each of the nouns? You have 2 minutes!</a:t>
            </a:r>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endParaRPr lang="en-GB" sz="2400" dirty="0">
              <a:solidFill>
                <a:srgbClr val="FF0000"/>
              </a:solidFill>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0586" y="283257"/>
            <a:ext cx="2208339" cy="12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2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262449" y="1060450"/>
            <a:ext cx="9991725" cy="3785652"/>
          </a:xfrm>
          <a:prstGeom prst="rect">
            <a:avLst/>
          </a:prstGeom>
          <a:noFill/>
        </p:spPr>
        <p:txBody>
          <a:bodyPr wrap="square" rtlCol="0">
            <a:spAutoFit/>
          </a:bodyPr>
          <a:lstStyle/>
          <a:p>
            <a:r>
              <a:rPr lang="en-GB" sz="2400" dirty="0" smtClean="0">
                <a:latin typeface="CCW Cursive Writing 22" panose="03050602040000000000" pitchFamily="66" charset="0"/>
              </a:rPr>
              <a:t>Now have a go at practising this weeks CEW. Remember there are 3 of them (or practise your super spellings).</a:t>
            </a:r>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Go back to slide 3 to check.</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p:txBody>
      </p:sp>
      <p:pic>
        <p:nvPicPr>
          <p:cNvPr id="3076" name="Picture 4" descr="Check Clipart Images, Stock Photos &amp; Vectors | Shutterstoc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8082" y="3320877"/>
            <a:ext cx="2245712" cy="324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76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23900" y="762000"/>
            <a:ext cx="10163175" cy="5632311"/>
          </a:xfrm>
          <a:prstGeom prst="rect">
            <a:avLst/>
          </a:prstGeom>
          <a:noFill/>
        </p:spPr>
        <p:txBody>
          <a:bodyPr wrap="square" rtlCol="0">
            <a:spAutoFit/>
          </a:bodyPr>
          <a:lstStyle/>
          <a:p>
            <a:r>
              <a:rPr lang="en-GB" sz="2800" dirty="0" smtClean="0">
                <a:latin typeface="CCW Cursive Writing 22" panose="03050602040000000000" pitchFamily="66" charset="0"/>
              </a:rPr>
              <a:t>Today we </a:t>
            </a:r>
            <a:r>
              <a:rPr lang="en-GB" sz="2800" dirty="0" smtClean="0">
                <a:latin typeface="CCW Cursive Writing 22" panose="03050602040000000000" pitchFamily="66" charset="0"/>
              </a:rPr>
              <a:t>will be learning a new way to make the ‘or’ sound.</a:t>
            </a:r>
          </a:p>
          <a:p>
            <a:endParaRPr lang="en-GB" sz="2800" dirty="0" smtClean="0">
              <a:solidFill>
                <a:srgbClr val="FF0000"/>
              </a:solidFill>
              <a:latin typeface="CCW Cursive Writing 22" panose="03050602040000000000" pitchFamily="66" charset="0"/>
            </a:endParaRPr>
          </a:p>
          <a:p>
            <a:r>
              <a:rPr lang="en-GB" sz="2800" dirty="0" smtClean="0">
                <a:latin typeface="CCW Cursive Writing 22" panose="03050602040000000000" pitchFamily="66" charset="0"/>
              </a:rPr>
              <a:t>Look at these words and see if you can spot the spelling pattern:</a:t>
            </a:r>
          </a:p>
          <a:p>
            <a:endParaRPr lang="en-GB" sz="2800" dirty="0">
              <a:solidFill>
                <a:srgbClr val="FF0000"/>
              </a:solidFill>
              <a:latin typeface="CCW Cursive Writing 22" panose="03050602040000000000" pitchFamily="66" charset="0"/>
            </a:endParaRPr>
          </a:p>
          <a:p>
            <a:pPr algn="ctr"/>
            <a:r>
              <a:rPr lang="en-GB" sz="2800" dirty="0" smtClean="0">
                <a:solidFill>
                  <a:srgbClr val="FF0000"/>
                </a:solidFill>
                <a:latin typeface="CCW Cursive Writing 22" panose="03050602040000000000" pitchFamily="66" charset="0"/>
              </a:rPr>
              <a:t>Warm  wardrobe   towards    swarm   reward      warden</a:t>
            </a:r>
          </a:p>
          <a:p>
            <a:pPr algn="ctr"/>
            <a:endParaRPr lang="en-GB" sz="2800" dirty="0">
              <a:solidFill>
                <a:srgbClr val="FF0000"/>
              </a:solidFill>
              <a:latin typeface="CCW Cursive Writing 22" panose="03050602040000000000" pitchFamily="66" charset="0"/>
            </a:endParaRPr>
          </a:p>
          <a:p>
            <a:pPr algn="ctr"/>
            <a:endParaRPr lang="en-GB" sz="3600" dirty="0" smtClean="0">
              <a:solidFill>
                <a:srgbClr val="FF0000"/>
              </a:solidFill>
              <a:latin typeface="CCW Cursive Writing 22" panose="03050602040000000000" pitchFamily="66" charset="0"/>
            </a:endParaRPr>
          </a:p>
          <a:p>
            <a:pPr algn="ctr"/>
            <a:r>
              <a:rPr lang="en-GB" sz="3600" dirty="0" smtClean="0">
                <a:latin typeface="CCW Cursive Writing 22" panose="03050602040000000000" pitchFamily="66" charset="0"/>
              </a:rPr>
              <a:t>The ‘or’ sound is made with an ‘</a:t>
            </a:r>
            <a:r>
              <a:rPr lang="en-GB" sz="3600" dirty="0" err="1" smtClean="0">
                <a:latin typeface="CCW Cursive Writing 22" panose="03050602040000000000" pitchFamily="66" charset="0"/>
              </a:rPr>
              <a:t>ar</a:t>
            </a:r>
            <a:r>
              <a:rPr lang="en-GB" sz="3600" dirty="0" smtClean="0">
                <a:latin typeface="CCW Cursive Writing 22" panose="03050602040000000000" pitchFamily="66" charset="0"/>
              </a:rPr>
              <a:t>’ digraph after the 'w’.</a:t>
            </a:r>
            <a:endParaRPr lang="en-GB" sz="2800" dirty="0" smtClean="0">
              <a:latin typeface="CCW Cursive Writing 22" panose="03050602040000000000" pitchFamily="66" charset="0"/>
            </a:endParaRPr>
          </a:p>
        </p:txBody>
      </p:sp>
      <p:sp>
        <p:nvSpPr>
          <p:cNvPr id="3" name="Rectangle 2"/>
          <p:cNvSpPr/>
          <p:nvPr/>
        </p:nvSpPr>
        <p:spPr>
          <a:xfrm>
            <a:off x="869652" y="5197875"/>
            <a:ext cx="10255623" cy="1196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7768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979</Words>
  <Application>Microsoft Office PowerPoint</Application>
  <PresentationFormat>Widescreen</PresentationFormat>
  <Paragraphs>192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CCW Cursive Writing 22</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Perryfields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Etheridge</dc:creator>
  <cp:lastModifiedBy>Rosie Newland</cp:lastModifiedBy>
  <cp:revision>39</cp:revision>
  <dcterms:created xsi:type="dcterms:W3CDTF">2021-01-02T12:02:29Z</dcterms:created>
  <dcterms:modified xsi:type="dcterms:W3CDTF">2021-01-13T12:27:29Z</dcterms:modified>
</cp:coreProperties>
</file>