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admin@perryfields-inf.essex.sch.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3959-687B-4A9D-ADF3-BF57902272DA}"/>
              </a:ext>
            </a:extLst>
          </p:cNvPr>
          <p:cNvSpPr>
            <a:spLocks noGrp="1"/>
          </p:cNvSpPr>
          <p:nvPr>
            <p:ph type="ctrTitle"/>
          </p:nvPr>
        </p:nvSpPr>
        <p:spPr/>
        <p:txBody>
          <a:bodyPr/>
          <a:lstStyle/>
          <a:p>
            <a:r>
              <a:rPr lang="en-GB" dirty="0"/>
              <a:t>Welcome to </a:t>
            </a:r>
            <a:r>
              <a:rPr lang="en-GB" dirty="0" err="1"/>
              <a:t>Perryfields</a:t>
            </a:r>
            <a:r>
              <a:rPr lang="en-GB" dirty="0"/>
              <a:t> Infant School</a:t>
            </a:r>
          </a:p>
        </p:txBody>
      </p:sp>
      <p:sp>
        <p:nvSpPr>
          <p:cNvPr id="3" name="Subtitle 2">
            <a:extLst>
              <a:ext uri="{FF2B5EF4-FFF2-40B4-BE49-F238E27FC236}">
                <a16:creationId xmlns:a16="http://schemas.microsoft.com/office/drawing/2014/main" id="{3C11B799-71FB-47EF-AA1D-EF07C42F189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4744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91BA-BC1A-48CF-BB79-79E5F3738402}"/>
              </a:ext>
            </a:extLst>
          </p:cNvPr>
          <p:cNvSpPr>
            <a:spLocks noGrp="1"/>
          </p:cNvSpPr>
          <p:nvPr>
            <p:ph type="title"/>
          </p:nvPr>
        </p:nvSpPr>
        <p:spPr>
          <a:xfrm>
            <a:off x="931179" y="624110"/>
            <a:ext cx="10573434" cy="1280890"/>
          </a:xfrm>
        </p:spPr>
        <p:txBody>
          <a:bodyPr/>
          <a:lstStyle/>
          <a:p>
            <a:r>
              <a:rPr lang="en-GB" dirty="0"/>
              <a:t>Click on the top link to place order</a:t>
            </a:r>
          </a:p>
        </p:txBody>
      </p:sp>
      <p:pic>
        <p:nvPicPr>
          <p:cNvPr id="4" name="Content Placeholder 3">
            <a:extLst>
              <a:ext uri="{FF2B5EF4-FFF2-40B4-BE49-F238E27FC236}">
                <a16:creationId xmlns:a16="http://schemas.microsoft.com/office/drawing/2014/main" id="{F3A92F1F-385D-4DD8-BC5E-C936D46CA5BF}"/>
              </a:ext>
            </a:extLst>
          </p:cNvPr>
          <p:cNvPicPr>
            <a:picLocks noGrp="1" noChangeAspect="1"/>
          </p:cNvPicPr>
          <p:nvPr>
            <p:ph idx="1"/>
          </p:nvPr>
        </p:nvPicPr>
        <p:blipFill>
          <a:blip r:embed="rId2"/>
          <a:stretch>
            <a:fillRect/>
          </a:stretch>
        </p:blipFill>
        <p:spPr>
          <a:xfrm>
            <a:off x="1844416" y="2746320"/>
            <a:ext cx="8503168" cy="3742797"/>
          </a:xfrm>
          <a:prstGeom prst="rect">
            <a:avLst/>
          </a:prstGeom>
        </p:spPr>
      </p:pic>
    </p:spTree>
    <p:extLst>
      <p:ext uri="{BB962C8B-B14F-4D97-AF65-F5344CB8AC3E}">
        <p14:creationId xmlns:p14="http://schemas.microsoft.com/office/powerpoint/2010/main" val="254625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8D79-D375-477D-AFFD-94495EE1071C}"/>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57DE6665-F03F-48FA-BAE0-A555561AC9A4}"/>
              </a:ext>
            </a:extLst>
          </p:cNvPr>
          <p:cNvPicPr>
            <a:picLocks noGrp="1" noChangeAspect="1"/>
          </p:cNvPicPr>
          <p:nvPr>
            <p:ph idx="1"/>
          </p:nvPr>
        </p:nvPicPr>
        <p:blipFill>
          <a:blip r:embed="rId2"/>
          <a:stretch>
            <a:fillRect/>
          </a:stretch>
        </p:blipFill>
        <p:spPr>
          <a:xfrm>
            <a:off x="1194928" y="1079048"/>
            <a:ext cx="5154842" cy="5154842"/>
          </a:xfrm>
          <a:prstGeom prst="rect">
            <a:avLst/>
          </a:prstGeom>
        </p:spPr>
      </p:pic>
      <p:pic>
        <p:nvPicPr>
          <p:cNvPr id="5" name="Picture 4">
            <a:extLst>
              <a:ext uri="{FF2B5EF4-FFF2-40B4-BE49-F238E27FC236}">
                <a16:creationId xmlns:a16="http://schemas.microsoft.com/office/drawing/2014/main" id="{A95D3726-2017-4C3C-AEEB-17FC729E86F5}"/>
              </a:ext>
            </a:extLst>
          </p:cNvPr>
          <p:cNvPicPr>
            <a:picLocks noChangeAspect="1"/>
          </p:cNvPicPr>
          <p:nvPr/>
        </p:nvPicPr>
        <p:blipFill>
          <a:blip r:embed="rId3"/>
          <a:stretch>
            <a:fillRect/>
          </a:stretch>
        </p:blipFill>
        <p:spPr>
          <a:xfrm>
            <a:off x="6816248" y="789547"/>
            <a:ext cx="5154842" cy="5278906"/>
          </a:xfrm>
          <a:prstGeom prst="rect">
            <a:avLst/>
          </a:prstGeom>
        </p:spPr>
      </p:pic>
    </p:spTree>
    <p:extLst>
      <p:ext uri="{BB962C8B-B14F-4D97-AF65-F5344CB8AC3E}">
        <p14:creationId xmlns:p14="http://schemas.microsoft.com/office/powerpoint/2010/main" val="272816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2ED8-D00B-40CA-A3FF-A7735EF30679}"/>
              </a:ext>
            </a:extLst>
          </p:cNvPr>
          <p:cNvSpPr>
            <a:spLocks noGrp="1"/>
          </p:cNvSpPr>
          <p:nvPr>
            <p:ph type="title"/>
          </p:nvPr>
        </p:nvSpPr>
        <p:spPr/>
        <p:txBody>
          <a:bodyPr/>
          <a:lstStyle/>
          <a:p>
            <a:r>
              <a:rPr lang="en-GB" dirty="0"/>
              <a:t>Allergies</a:t>
            </a:r>
          </a:p>
        </p:txBody>
      </p:sp>
      <p:pic>
        <p:nvPicPr>
          <p:cNvPr id="4" name="Content Placeholder 3">
            <a:extLst>
              <a:ext uri="{FF2B5EF4-FFF2-40B4-BE49-F238E27FC236}">
                <a16:creationId xmlns:a16="http://schemas.microsoft.com/office/drawing/2014/main" id="{372B4F23-32C3-4C44-8279-7D87B9B249EF}"/>
              </a:ext>
            </a:extLst>
          </p:cNvPr>
          <p:cNvPicPr>
            <a:picLocks noGrp="1" noChangeAspect="1"/>
          </p:cNvPicPr>
          <p:nvPr>
            <p:ph idx="1"/>
          </p:nvPr>
        </p:nvPicPr>
        <p:blipFill>
          <a:blip r:embed="rId2"/>
          <a:stretch>
            <a:fillRect/>
          </a:stretch>
        </p:blipFill>
        <p:spPr>
          <a:xfrm>
            <a:off x="1795535" y="2077454"/>
            <a:ext cx="8600929" cy="4305985"/>
          </a:xfrm>
          <a:prstGeom prst="rect">
            <a:avLst/>
          </a:prstGeom>
        </p:spPr>
      </p:pic>
    </p:spTree>
    <p:extLst>
      <p:ext uri="{BB962C8B-B14F-4D97-AF65-F5344CB8AC3E}">
        <p14:creationId xmlns:p14="http://schemas.microsoft.com/office/powerpoint/2010/main" val="315146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C7886-BF4B-42D2-988E-63BD5642F898}"/>
              </a:ext>
            </a:extLst>
          </p:cNvPr>
          <p:cNvSpPr>
            <a:spLocks noGrp="1"/>
          </p:cNvSpPr>
          <p:nvPr>
            <p:ph type="title"/>
          </p:nvPr>
        </p:nvSpPr>
        <p:spPr>
          <a:xfrm>
            <a:off x="2147583" y="624110"/>
            <a:ext cx="9357030" cy="751684"/>
          </a:xfrm>
        </p:spPr>
        <p:txBody>
          <a:bodyPr/>
          <a:lstStyle/>
          <a:p>
            <a:r>
              <a:rPr lang="en-GB" dirty="0"/>
              <a:t>Medical Diet Request Form</a:t>
            </a:r>
          </a:p>
        </p:txBody>
      </p:sp>
      <p:pic>
        <p:nvPicPr>
          <p:cNvPr id="4" name="Content Placeholder 3">
            <a:extLst>
              <a:ext uri="{FF2B5EF4-FFF2-40B4-BE49-F238E27FC236}">
                <a16:creationId xmlns:a16="http://schemas.microsoft.com/office/drawing/2014/main" id="{6804184E-58E9-4DBC-8A26-92AC4C9E3AAA}"/>
              </a:ext>
            </a:extLst>
          </p:cNvPr>
          <p:cNvPicPr>
            <a:picLocks noGrp="1" noChangeAspect="1"/>
          </p:cNvPicPr>
          <p:nvPr>
            <p:ph idx="1"/>
          </p:nvPr>
        </p:nvPicPr>
        <p:blipFill>
          <a:blip r:embed="rId2"/>
          <a:stretch>
            <a:fillRect/>
          </a:stretch>
        </p:blipFill>
        <p:spPr>
          <a:xfrm>
            <a:off x="3103926" y="1185644"/>
            <a:ext cx="5041783" cy="5637500"/>
          </a:xfrm>
          <a:prstGeom prst="rect">
            <a:avLst/>
          </a:prstGeom>
        </p:spPr>
      </p:pic>
    </p:spTree>
    <p:extLst>
      <p:ext uri="{BB962C8B-B14F-4D97-AF65-F5344CB8AC3E}">
        <p14:creationId xmlns:p14="http://schemas.microsoft.com/office/powerpoint/2010/main" val="330706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CE3B-A321-4958-8BB6-66657FA1EBE9}"/>
              </a:ext>
            </a:extLst>
          </p:cNvPr>
          <p:cNvSpPr>
            <a:spLocks noGrp="1"/>
          </p:cNvSpPr>
          <p:nvPr>
            <p:ph type="title"/>
          </p:nvPr>
        </p:nvSpPr>
        <p:spPr/>
        <p:txBody>
          <a:bodyPr/>
          <a:lstStyle/>
          <a:p>
            <a:r>
              <a:rPr lang="en-GB" dirty="0"/>
              <a:t>Open Afternoon</a:t>
            </a:r>
          </a:p>
        </p:txBody>
      </p:sp>
      <p:sp>
        <p:nvSpPr>
          <p:cNvPr id="3" name="Content Placeholder 2">
            <a:extLst>
              <a:ext uri="{FF2B5EF4-FFF2-40B4-BE49-F238E27FC236}">
                <a16:creationId xmlns:a16="http://schemas.microsoft.com/office/drawing/2014/main" id="{93AD328B-D114-47F6-91DE-448B475B58C1}"/>
              </a:ext>
            </a:extLst>
          </p:cNvPr>
          <p:cNvSpPr>
            <a:spLocks noGrp="1"/>
          </p:cNvSpPr>
          <p:nvPr>
            <p:ph idx="1"/>
          </p:nvPr>
        </p:nvSpPr>
        <p:spPr>
          <a:xfrm>
            <a:off x="1638300" y="1264555"/>
            <a:ext cx="8915400" cy="3777622"/>
          </a:xfrm>
        </p:spPr>
        <p:txBody>
          <a:bodyPr>
            <a:noAutofit/>
          </a:bodyPr>
          <a:lstStyle/>
          <a:p>
            <a:pPr marL="0" indent="0">
              <a:buNone/>
            </a:pPr>
            <a:r>
              <a:rPr lang="en-GB" sz="3200" dirty="0"/>
              <a:t>Thursday 11</a:t>
            </a:r>
            <a:r>
              <a:rPr lang="en-GB" sz="3200" baseline="30000" dirty="0"/>
              <a:t>th</a:t>
            </a:r>
            <a:r>
              <a:rPr lang="en-GB" sz="3200" dirty="0"/>
              <a:t> July</a:t>
            </a:r>
          </a:p>
          <a:p>
            <a:pPr marL="0" indent="0">
              <a:buNone/>
            </a:pPr>
            <a:endParaRPr lang="en-GB" sz="3200" dirty="0"/>
          </a:p>
          <a:p>
            <a:pPr marL="0" indent="0">
              <a:buNone/>
            </a:pPr>
            <a:r>
              <a:rPr lang="en-GB" sz="3200" dirty="0"/>
              <a:t>3:30pm – 5:00pm</a:t>
            </a:r>
          </a:p>
          <a:p>
            <a:pPr marL="0" indent="0">
              <a:buNone/>
            </a:pPr>
            <a:endParaRPr lang="en-GB" sz="3200" dirty="0"/>
          </a:p>
          <a:p>
            <a:pPr marL="0" indent="0">
              <a:buNone/>
            </a:pPr>
            <a:r>
              <a:rPr lang="en-GB" sz="3200" dirty="0"/>
              <a:t>Come and visit both Infant and Junior schools.  Look at your new classrooms and maybe see your new teacher.</a:t>
            </a:r>
          </a:p>
          <a:p>
            <a:pPr marL="0" indent="0">
              <a:buNone/>
            </a:pPr>
            <a:endParaRPr lang="en-GB" sz="3200" dirty="0"/>
          </a:p>
          <a:p>
            <a:pPr marL="0" indent="0">
              <a:buNone/>
            </a:pPr>
            <a:r>
              <a:rPr lang="en-GB" sz="3200" dirty="0"/>
              <a:t>Another opportunity to visit.</a:t>
            </a:r>
          </a:p>
        </p:txBody>
      </p:sp>
    </p:spTree>
    <p:extLst>
      <p:ext uri="{BB962C8B-B14F-4D97-AF65-F5344CB8AC3E}">
        <p14:creationId xmlns:p14="http://schemas.microsoft.com/office/powerpoint/2010/main" val="305636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4A69-0006-49D1-A78F-34F539F2EFA1}"/>
              </a:ext>
            </a:extLst>
          </p:cNvPr>
          <p:cNvSpPr>
            <a:spLocks noGrp="1"/>
          </p:cNvSpPr>
          <p:nvPr>
            <p:ph type="title"/>
          </p:nvPr>
        </p:nvSpPr>
        <p:spPr>
          <a:xfrm>
            <a:off x="2592925" y="624110"/>
            <a:ext cx="8911687" cy="768462"/>
          </a:xfrm>
        </p:spPr>
        <p:txBody>
          <a:bodyPr/>
          <a:lstStyle/>
          <a:p>
            <a:r>
              <a:rPr lang="en-GB" dirty="0"/>
              <a:t>Please ensure you have:</a:t>
            </a:r>
          </a:p>
        </p:txBody>
      </p:sp>
      <p:sp>
        <p:nvSpPr>
          <p:cNvPr id="3" name="Content Placeholder 2">
            <a:extLst>
              <a:ext uri="{FF2B5EF4-FFF2-40B4-BE49-F238E27FC236}">
                <a16:creationId xmlns:a16="http://schemas.microsoft.com/office/drawing/2014/main" id="{DF350630-1AD5-4384-9DAC-0ECCED8EE76F}"/>
              </a:ext>
            </a:extLst>
          </p:cNvPr>
          <p:cNvSpPr>
            <a:spLocks noGrp="1"/>
          </p:cNvSpPr>
          <p:nvPr>
            <p:ph idx="1"/>
          </p:nvPr>
        </p:nvSpPr>
        <p:spPr>
          <a:xfrm>
            <a:off x="687388" y="1392572"/>
            <a:ext cx="10817224" cy="4518650"/>
          </a:xfrm>
        </p:spPr>
        <p:txBody>
          <a:bodyPr/>
          <a:lstStyle/>
          <a:p>
            <a:r>
              <a:rPr lang="en-GB" dirty="0"/>
              <a:t>Completed the Going Home Arrangements form</a:t>
            </a:r>
          </a:p>
          <a:p>
            <a:r>
              <a:rPr lang="en-GB" dirty="0"/>
              <a:t>Given your child's birth certificate to the office to copy</a:t>
            </a:r>
          </a:p>
          <a:p>
            <a:r>
              <a:rPr lang="en-GB" dirty="0"/>
              <a:t>Given a utility bill/Council Tax bill to the office to copy</a:t>
            </a:r>
          </a:p>
          <a:p>
            <a:pPr marL="0" indent="0">
              <a:buNone/>
            </a:pPr>
            <a:r>
              <a:rPr lang="en-GB" dirty="0"/>
              <a:t>	(proof of address)</a:t>
            </a:r>
          </a:p>
          <a:p>
            <a:endParaRPr lang="en-GB" dirty="0"/>
          </a:p>
        </p:txBody>
      </p:sp>
      <p:pic>
        <p:nvPicPr>
          <p:cNvPr id="4" name="Picture 3">
            <a:extLst>
              <a:ext uri="{FF2B5EF4-FFF2-40B4-BE49-F238E27FC236}">
                <a16:creationId xmlns:a16="http://schemas.microsoft.com/office/drawing/2014/main" id="{C52EF675-3873-46AD-959D-C5C4105418D6}"/>
              </a:ext>
            </a:extLst>
          </p:cNvPr>
          <p:cNvPicPr>
            <a:picLocks noChangeAspect="1"/>
          </p:cNvPicPr>
          <p:nvPr/>
        </p:nvPicPr>
        <p:blipFill>
          <a:blip r:embed="rId2"/>
          <a:stretch>
            <a:fillRect/>
          </a:stretch>
        </p:blipFill>
        <p:spPr>
          <a:xfrm>
            <a:off x="7244654" y="1392572"/>
            <a:ext cx="4873736" cy="5008228"/>
          </a:xfrm>
          <a:prstGeom prst="rect">
            <a:avLst/>
          </a:prstGeom>
        </p:spPr>
      </p:pic>
    </p:spTree>
    <p:extLst>
      <p:ext uri="{BB962C8B-B14F-4D97-AF65-F5344CB8AC3E}">
        <p14:creationId xmlns:p14="http://schemas.microsoft.com/office/powerpoint/2010/main" val="340180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18B3A-7553-4E80-8FF3-717416629BE8}"/>
              </a:ext>
            </a:extLst>
          </p:cNvPr>
          <p:cNvSpPr>
            <a:spLocks noGrp="1"/>
          </p:cNvSpPr>
          <p:nvPr>
            <p:ph type="title"/>
          </p:nvPr>
        </p:nvSpPr>
        <p:spPr>
          <a:xfrm>
            <a:off x="2592925" y="624110"/>
            <a:ext cx="8911687" cy="869130"/>
          </a:xfrm>
        </p:spPr>
        <p:txBody>
          <a:bodyPr/>
          <a:lstStyle/>
          <a:p>
            <a:r>
              <a:rPr lang="en-GB" dirty="0"/>
              <a:t>Free School Meal Eligibility </a:t>
            </a:r>
          </a:p>
        </p:txBody>
      </p:sp>
      <p:sp>
        <p:nvSpPr>
          <p:cNvPr id="3" name="Content Placeholder 2">
            <a:extLst>
              <a:ext uri="{FF2B5EF4-FFF2-40B4-BE49-F238E27FC236}">
                <a16:creationId xmlns:a16="http://schemas.microsoft.com/office/drawing/2014/main" id="{99496B6D-B20C-4DE8-AF41-AF59DE6AAE28}"/>
              </a:ext>
            </a:extLst>
          </p:cNvPr>
          <p:cNvSpPr>
            <a:spLocks noGrp="1"/>
          </p:cNvSpPr>
          <p:nvPr>
            <p:ph idx="1"/>
          </p:nvPr>
        </p:nvSpPr>
        <p:spPr>
          <a:xfrm>
            <a:off x="2010371" y="1747706"/>
            <a:ext cx="8915400" cy="4619538"/>
          </a:xfrm>
        </p:spPr>
        <p:txBody>
          <a:bodyPr>
            <a:normAutofit/>
          </a:bodyPr>
          <a:lstStyle/>
          <a:p>
            <a:r>
              <a:rPr lang="en-GB" dirty="0"/>
              <a:t>All new parents/carers are given information regarding applying for FSM. Historically schools have sent a pupil premium eligibility form asking parents to give consent for us to check their status for eligibility for FSM and PPG. Over the last couple of years, we have all moved from either using Essex CC or Southend Council to perform these checks and now use London Grid for Learning (LGFL). The check with LGFL can be done by the parent (or school if we have consent), gives instant results and are free. </a:t>
            </a:r>
          </a:p>
          <a:p>
            <a:r>
              <a:rPr lang="en-GB" dirty="0"/>
              <a:t>Parents who are in receipt of certain benefits may be entitled to Free School Meals. It is important that parents register their children for free school meals if they are entitled as the school receives additional funding known as the Pupil Premium to support the children’s learning.</a:t>
            </a:r>
          </a:p>
          <a:p>
            <a:r>
              <a:rPr lang="en-GB" dirty="0"/>
              <a:t>Your child may be able to get free school meals (in the junior school), additional educational support for English and Maths and financial support with trips, uniform etc if you get any of the following:</a:t>
            </a:r>
          </a:p>
          <a:p>
            <a:endParaRPr lang="en-GB" dirty="0"/>
          </a:p>
        </p:txBody>
      </p:sp>
    </p:spTree>
    <p:extLst>
      <p:ext uri="{BB962C8B-B14F-4D97-AF65-F5344CB8AC3E}">
        <p14:creationId xmlns:p14="http://schemas.microsoft.com/office/powerpoint/2010/main" val="176245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B74CAC-CEEA-4730-9F73-5CD0D501F24A}"/>
              </a:ext>
            </a:extLst>
          </p:cNvPr>
          <p:cNvSpPr>
            <a:spLocks noGrp="1"/>
          </p:cNvSpPr>
          <p:nvPr>
            <p:ph idx="1"/>
          </p:nvPr>
        </p:nvSpPr>
        <p:spPr>
          <a:xfrm>
            <a:off x="1934871" y="866861"/>
            <a:ext cx="9482546" cy="5290657"/>
          </a:xfrm>
        </p:spPr>
        <p:txBody>
          <a:bodyPr>
            <a:normAutofit/>
          </a:bodyPr>
          <a:lstStyle/>
          <a:p>
            <a:pPr lvl="0"/>
            <a:r>
              <a:rPr lang="en-GB" dirty="0"/>
              <a:t>Income Support</a:t>
            </a:r>
          </a:p>
          <a:p>
            <a:pPr lvl="0"/>
            <a:r>
              <a:rPr lang="en-GB" dirty="0"/>
              <a:t>income-based Jobseeker’s Allowance</a:t>
            </a:r>
          </a:p>
          <a:p>
            <a:pPr lvl="0"/>
            <a:r>
              <a:rPr lang="en-GB" dirty="0"/>
              <a:t>income-related Employment and Support Allowance</a:t>
            </a:r>
          </a:p>
          <a:p>
            <a:pPr lvl="0"/>
            <a:r>
              <a:rPr lang="en-GB" dirty="0"/>
              <a:t>support under Part VI of the Immigration and Asylum Act 1999</a:t>
            </a:r>
          </a:p>
          <a:p>
            <a:pPr lvl="0"/>
            <a:r>
              <a:rPr lang="en-GB" dirty="0"/>
              <a:t>the guaranteed element of Pension Credit</a:t>
            </a:r>
          </a:p>
          <a:p>
            <a:pPr lvl="0"/>
            <a:r>
              <a:rPr lang="en-GB" dirty="0"/>
              <a:t>Child Tax Credit (provided you’re not also entitled to Working Tax Credit and have an annual gross income of no more than £16,190)</a:t>
            </a:r>
          </a:p>
          <a:p>
            <a:pPr lvl="0"/>
            <a:r>
              <a:rPr lang="en-GB" dirty="0"/>
              <a:t>Working Tax Credit run-on - paid for 4 weeks after you stop qualifying for Working Tax Credit</a:t>
            </a:r>
          </a:p>
          <a:p>
            <a:pPr lvl="0"/>
            <a:r>
              <a:rPr lang="en-GB" dirty="0"/>
              <a:t>Universal Credit - if you apply on or after 1 April 2018 your household income must be less than £7,400 a year (after tax and not including any benefits you get)</a:t>
            </a:r>
          </a:p>
          <a:p>
            <a:r>
              <a:rPr lang="en-GB" dirty="0"/>
              <a:t>Children who get paid these benefits directly, instead of through a parent or guardian, can also get free school meals.</a:t>
            </a:r>
          </a:p>
          <a:p>
            <a:endParaRPr lang="en-GB" dirty="0"/>
          </a:p>
        </p:txBody>
      </p:sp>
    </p:spTree>
    <p:extLst>
      <p:ext uri="{BB962C8B-B14F-4D97-AF65-F5344CB8AC3E}">
        <p14:creationId xmlns:p14="http://schemas.microsoft.com/office/powerpoint/2010/main" val="92646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D938F-213E-455F-B42A-CE8F1FBEFADF}"/>
              </a:ext>
            </a:extLst>
          </p:cNvPr>
          <p:cNvSpPr>
            <a:spLocks noGrp="1"/>
          </p:cNvSpPr>
          <p:nvPr>
            <p:ph idx="1"/>
          </p:nvPr>
        </p:nvSpPr>
        <p:spPr>
          <a:xfrm>
            <a:off x="1775480" y="648748"/>
            <a:ext cx="8915400" cy="3777622"/>
          </a:xfrm>
        </p:spPr>
        <p:txBody>
          <a:bodyPr/>
          <a:lstStyle/>
          <a:p>
            <a:r>
              <a:rPr lang="en-GB" dirty="0"/>
              <a:t>The use of the pupil premium is personalised to meet the needs of the children who are entitled to support, such as 1-1 tuition, additional LSA support and intervention groups, access to school visits, Learning Mentor, speech and language assistants, Family Support and Counselling. Also, this funding can support HAF holiday clubs and you can be eligible for free places. </a:t>
            </a:r>
          </a:p>
          <a:p>
            <a:endParaRPr lang="en-GB" dirty="0"/>
          </a:p>
        </p:txBody>
      </p:sp>
    </p:spTree>
    <p:extLst>
      <p:ext uri="{BB962C8B-B14F-4D97-AF65-F5344CB8AC3E}">
        <p14:creationId xmlns:p14="http://schemas.microsoft.com/office/powerpoint/2010/main" val="304235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1B714-9FB4-4FFA-9225-7132FA044F8C}"/>
              </a:ext>
            </a:extLst>
          </p:cNvPr>
          <p:cNvSpPr>
            <a:spLocks noGrp="1"/>
          </p:cNvSpPr>
          <p:nvPr>
            <p:ph idx="1"/>
          </p:nvPr>
        </p:nvSpPr>
        <p:spPr>
          <a:xfrm>
            <a:off x="1968426" y="858473"/>
            <a:ext cx="8915400" cy="3777622"/>
          </a:xfrm>
        </p:spPr>
        <p:txBody>
          <a:bodyPr>
            <a:normAutofit lnSpcReduction="10000"/>
          </a:bodyPr>
          <a:lstStyle/>
          <a:p>
            <a:r>
              <a:rPr lang="en-GB" dirty="0"/>
              <a:t>All Reception and Key Stage 1 children do receive Universal Free School Meals, but we are required to identify those children who would have a statutory entitlement to Free School Meals/Pupil Premium.</a:t>
            </a:r>
          </a:p>
          <a:p>
            <a:r>
              <a:rPr lang="en-GB" dirty="0"/>
              <a:t>We will then be able to confirm whether the school is able to claim the Pupil Premium Funding for your child. I have attached details of how you can check your child’s eligibility for Free School Meals.</a:t>
            </a:r>
          </a:p>
          <a:p>
            <a:r>
              <a:rPr lang="en-GB" dirty="0"/>
              <a:t>If you think that you are eligible then please send a copy of the certificate that can be printed at the end of the process to myself at </a:t>
            </a:r>
            <a:r>
              <a:rPr lang="en-GB" u="sng" dirty="0">
                <a:hlinkClick r:id="rId2"/>
              </a:rPr>
              <a:t>admin@perryfields-inf.essex.sch.uk</a:t>
            </a:r>
            <a:r>
              <a:rPr lang="en-GB" dirty="0"/>
              <a:t>.</a:t>
            </a:r>
          </a:p>
          <a:p>
            <a:pPr marL="0" indent="0">
              <a:buNone/>
            </a:pPr>
            <a:endParaRPr lang="en-GB" dirty="0"/>
          </a:p>
          <a:p>
            <a:pPr fontAlgn="base"/>
            <a:r>
              <a:rPr lang="en-GB" dirty="0"/>
              <a:t>If you require any further information please contact the main school office on 01245 268 714.</a:t>
            </a:r>
          </a:p>
          <a:p>
            <a:endParaRPr lang="en-GB" dirty="0"/>
          </a:p>
          <a:p>
            <a:endParaRPr lang="en-GB" dirty="0"/>
          </a:p>
        </p:txBody>
      </p:sp>
    </p:spTree>
    <p:extLst>
      <p:ext uri="{BB962C8B-B14F-4D97-AF65-F5344CB8AC3E}">
        <p14:creationId xmlns:p14="http://schemas.microsoft.com/office/powerpoint/2010/main" val="142003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F651-125C-4FD0-8E85-DC4DAA0F7803}"/>
              </a:ext>
            </a:extLst>
          </p:cNvPr>
          <p:cNvSpPr>
            <a:spLocks noGrp="1"/>
          </p:cNvSpPr>
          <p:nvPr>
            <p:ph type="title"/>
          </p:nvPr>
        </p:nvSpPr>
        <p:spPr>
          <a:xfrm>
            <a:off x="11237638" y="86412"/>
            <a:ext cx="856347" cy="6685176"/>
          </a:xfrm>
        </p:spPr>
        <p:txBody>
          <a:bodyPr vert="vert" anchor="b" anchorCtr="1"/>
          <a:lstStyle/>
          <a:p>
            <a:r>
              <a:rPr lang="en-GB" dirty="0"/>
              <a:t>Hot School Dinners</a:t>
            </a:r>
          </a:p>
        </p:txBody>
      </p:sp>
      <p:pic>
        <p:nvPicPr>
          <p:cNvPr id="4" name="Content Placeholder 3">
            <a:extLst>
              <a:ext uri="{FF2B5EF4-FFF2-40B4-BE49-F238E27FC236}">
                <a16:creationId xmlns:a16="http://schemas.microsoft.com/office/drawing/2014/main" id="{F2CAFA6A-6287-4E81-B665-65BC124A66A3}"/>
              </a:ext>
            </a:extLst>
          </p:cNvPr>
          <p:cNvPicPr>
            <a:picLocks noGrp="1" noChangeAspect="1"/>
          </p:cNvPicPr>
          <p:nvPr>
            <p:ph idx="1"/>
          </p:nvPr>
        </p:nvPicPr>
        <p:blipFill>
          <a:blip r:embed="rId2"/>
          <a:stretch>
            <a:fillRect/>
          </a:stretch>
        </p:blipFill>
        <p:spPr>
          <a:xfrm>
            <a:off x="310550" y="86411"/>
            <a:ext cx="10727564" cy="6685177"/>
          </a:xfrm>
          <a:prstGeom prst="rect">
            <a:avLst/>
          </a:prstGeom>
        </p:spPr>
      </p:pic>
    </p:spTree>
    <p:extLst>
      <p:ext uri="{BB962C8B-B14F-4D97-AF65-F5344CB8AC3E}">
        <p14:creationId xmlns:p14="http://schemas.microsoft.com/office/powerpoint/2010/main" val="161182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75B1-AF70-4D04-B41F-923B2646692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9248322C-3C42-43F1-9AC8-DC59E0F8CF3E}"/>
              </a:ext>
            </a:extLst>
          </p:cNvPr>
          <p:cNvPicPr>
            <a:picLocks noGrp="1" noChangeAspect="1"/>
          </p:cNvPicPr>
          <p:nvPr>
            <p:ph idx="1"/>
          </p:nvPr>
        </p:nvPicPr>
        <p:blipFill>
          <a:blip r:embed="rId2"/>
          <a:stretch>
            <a:fillRect/>
          </a:stretch>
        </p:blipFill>
        <p:spPr>
          <a:xfrm>
            <a:off x="5641109" y="-93306"/>
            <a:ext cx="5191732" cy="6976674"/>
          </a:xfrm>
          <a:prstGeom prst="rect">
            <a:avLst/>
          </a:prstGeom>
        </p:spPr>
      </p:pic>
      <p:pic>
        <p:nvPicPr>
          <p:cNvPr id="4" name="Picture 3">
            <a:extLst>
              <a:ext uri="{FF2B5EF4-FFF2-40B4-BE49-F238E27FC236}">
                <a16:creationId xmlns:a16="http://schemas.microsoft.com/office/drawing/2014/main" id="{03294D89-A7A1-468C-B4CB-41F100F40B39}"/>
              </a:ext>
            </a:extLst>
          </p:cNvPr>
          <p:cNvPicPr>
            <a:picLocks noChangeAspect="1"/>
          </p:cNvPicPr>
          <p:nvPr/>
        </p:nvPicPr>
        <p:blipFill>
          <a:blip r:embed="rId3"/>
          <a:stretch>
            <a:fillRect/>
          </a:stretch>
        </p:blipFill>
        <p:spPr>
          <a:xfrm>
            <a:off x="543325" y="-12441"/>
            <a:ext cx="4984468" cy="6858000"/>
          </a:xfrm>
          <a:prstGeom prst="rect">
            <a:avLst/>
          </a:prstGeom>
        </p:spPr>
      </p:pic>
    </p:spTree>
    <p:extLst>
      <p:ext uri="{BB962C8B-B14F-4D97-AF65-F5344CB8AC3E}">
        <p14:creationId xmlns:p14="http://schemas.microsoft.com/office/powerpoint/2010/main" val="2337313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6817-B0EA-43CF-BDE6-A3CDAA69BB44}"/>
              </a:ext>
            </a:extLst>
          </p:cNvPr>
          <p:cNvSpPr>
            <a:spLocks noGrp="1"/>
          </p:cNvSpPr>
          <p:nvPr>
            <p:ph type="title"/>
          </p:nvPr>
        </p:nvSpPr>
        <p:spPr/>
        <p:txBody>
          <a:bodyPr/>
          <a:lstStyle/>
          <a:p>
            <a:r>
              <a:rPr lang="en-GB" dirty="0"/>
              <a:t>How to order hot school meals</a:t>
            </a:r>
          </a:p>
        </p:txBody>
      </p:sp>
      <p:pic>
        <p:nvPicPr>
          <p:cNvPr id="4" name="Content Placeholder 3">
            <a:extLst>
              <a:ext uri="{FF2B5EF4-FFF2-40B4-BE49-F238E27FC236}">
                <a16:creationId xmlns:a16="http://schemas.microsoft.com/office/drawing/2014/main" id="{91881B1A-A172-4BB8-B572-42F624A9F6E5}"/>
              </a:ext>
            </a:extLst>
          </p:cNvPr>
          <p:cNvPicPr>
            <a:picLocks noGrp="1"/>
          </p:cNvPicPr>
          <p:nvPr>
            <p:ph idx="1"/>
          </p:nvPr>
        </p:nvPicPr>
        <p:blipFill rotWithShape="1">
          <a:blip r:embed="rId2"/>
          <a:srcRect l="29554" t="15292" r="35062"/>
          <a:stretch/>
        </p:blipFill>
        <p:spPr bwMode="auto">
          <a:xfrm>
            <a:off x="922742" y="1723053"/>
            <a:ext cx="4834245" cy="4911012"/>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D28C88D2-97EE-475D-94F2-604109BD7859}"/>
              </a:ext>
            </a:extLst>
          </p:cNvPr>
          <p:cNvSpPr txBox="1"/>
          <p:nvPr/>
        </p:nvSpPr>
        <p:spPr>
          <a:xfrm>
            <a:off x="6425967" y="1723053"/>
            <a:ext cx="4739780" cy="646331"/>
          </a:xfrm>
          <a:prstGeom prst="rect">
            <a:avLst/>
          </a:prstGeom>
          <a:noFill/>
        </p:spPr>
        <p:txBody>
          <a:bodyPr wrap="square" rtlCol="0">
            <a:spAutoFit/>
          </a:bodyPr>
          <a:lstStyle/>
          <a:p>
            <a:r>
              <a:rPr lang="en-GB" dirty="0"/>
              <a:t>Go to Parent Information</a:t>
            </a:r>
          </a:p>
          <a:p>
            <a:r>
              <a:rPr lang="en-GB" dirty="0"/>
              <a:t>Click on Hot Lunches</a:t>
            </a:r>
          </a:p>
        </p:txBody>
      </p:sp>
    </p:spTree>
    <p:extLst>
      <p:ext uri="{BB962C8B-B14F-4D97-AF65-F5344CB8AC3E}">
        <p14:creationId xmlns:p14="http://schemas.microsoft.com/office/powerpoint/2010/main" val="17393264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558</TotalTime>
  <Words>625</Words>
  <Application>Microsoft Office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Wisp</vt:lpstr>
      <vt:lpstr>Welcome to Perryfields Infant School</vt:lpstr>
      <vt:lpstr>Please ensure you have:</vt:lpstr>
      <vt:lpstr>Free School Meal Eligibility </vt:lpstr>
      <vt:lpstr>PowerPoint Presentation</vt:lpstr>
      <vt:lpstr>PowerPoint Presentation</vt:lpstr>
      <vt:lpstr>PowerPoint Presentation</vt:lpstr>
      <vt:lpstr>Hot School Dinners</vt:lpstr>
      <vt:lpstr>PowerPoint Presentation</vt:lpstr>
      <vt:lpstr>How to order hot school meals</vt:lpstr>
      <vt:lpstr>Click on the top link to place order</vt:lpstr>
      <vt:lpstr>PowerPoint Presentation</vt:lpstr>
      <vt:lpstr>Allergies</vt:lpstr>
      <vt:lpstr>Medical Diet Request Form</vt:lpstr>
      <vt:lpstr>Open Afternoon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Perryfields Infant School</dc:title>
  <dc:creator>perryfieldsinf Head Email</dc:creator>
  <cp:lastModifiedBy>Amanda REID</cp:lastModifiedBy>
  <cp:revision>16</cp:revision>
  <dcterms:created xsi:type="dcterms:W3CDTF">2024-06-28T10:50:16Z</dcterms:created>
  <dcterms:modified xsi:type="dcterms:W3CDTF">2024-07-02T06:57:51Z</dcterms:modified>
</cp:coreProperties>
</file>