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0" r:id="rId1"/>
  </p:sldMasterIdLst>
  <p:notesMasterIdLst>
    <p:notesMasterId r:id="rId21"/>
  </p:notesMasterIdLst>
  <p:handoutMasterIdLst>
    <p:handoutMasterId r:id="rId22"/>
  </p:handoutMasterIdLst>
  <p:sldIdLst>
    <p:sldId id="256" r:id="rId2"/>
    <p:sldId id="257" r:id="rId3"/>
    <p:sldId id="279" r:id="rId4"/>
    <p:sldId id="281" r:id="rId5"/>
    <p:sldId id="282" r:id="rId6"/>
    <p:sldId id="265" r:id="rId7"/>
    <p:sldId id="266" r:id="rId8"/>
    <p:sldId id="267" r:id="rId9"/>
    <p:sldId id="268" r:id="rId10"/>
    <p:sldId id="269" r:id="rId11"/>
    <p:sldId id="274" r:id="rId12"/>
    <p:sldId id="275" r:id="rId13"/>
    <p:sldId id="287" r:id="rId14"/>
    <p:sldId id="288" r:id="rId15"/>
    <p:sldId id="291" r:id="rId16"/>
    <p:sldId id="292" r:id="rId17"/>
    <p:sldId id="290" r:id="rId18"/>
    <p:sldId id="270" r:id="rId19"/>
    <p:sldId id="273" r:id="rId20"/>
  </p:sldIdLst>
  <p:sldSz cx="9144000" cy="6858000" type="screen4x3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clrMode="gray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5620" autoAdjust="0"/>
    <p:restoredTop sz="94660" autoAdjust="0"/>
  </p:normalViewPr>
  <p:slideViewPr>
    <p:cSldViewPr snapToGrid="0" snapToObjects="1">
      <p:cViewPr varScale="1">
        <p:scale>
          <a:sx n="115" d="100"/>
          <a:sy n="115" d="100"/>
        </p:scale>
        <p:origin x="2208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959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38"/>
    </p:cViewPr>
  </p:sorterViewPr>
  <p:notesViewPr>
    <p:cSldViewPr snapToGrid="0" snapToObjects="1">
      <p:cViewPr varScale="1">
        <p:scale>
          <a:sx n="51" d="100"/>
          <a:sy n="51" d="100"/>
        </p:scale>
        <p:origin x="-2994" y="-9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C570A2-993B-EA4D-A7B9-8DE27AD3974E}" type="datetimeFigureOut">
              <a:rPr lang="en-US" smtClean="0"/>
              <a:pPr/>
              <a:t>2/5/2018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9E7A34-C89C-4D4A-AA2E-967C7EEEB23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3485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587" cy="49617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915" y="1"/>
            <a:ext cx="2946674" cy="49617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B6AF03-ACAD-49FC-9A2B-2F48A8D732A1}" type="datetimeFigureOut">
              <a:rPr lang="en-GB" smtClean="0"/>
              <a:pPr/>
              <a:t>05/02/2018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333" y="4716023"/>
            <a:ext cx="5439010" cy="446793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29"/>
            <a:ext cx="2945587" cy="49617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915" y="9429729"/>
            <a:ext cx="2946674" cy="49617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CDB3C3-805E-4DF8-8183-208AD38A7CA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74816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CDB3C3-805E-4DF8-8183-208AD38A7CAC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58699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verlayTitl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9463" y="1597025"/>
            <a:ext cx="7583488" cy="1679575"/>
          </a:xfrm>
        </p:spPr>
        <p:txBody>
          <a:bodyPr anchor="b" anchorCtr="0"/>
          <a:lstStyle>
            <a:lvl1pPr>
              <a:defRPr sz="5400"/>
            </a:lvl1pPr>
          </a:lstStyle>
          <a:p>
            <a:r>
              <a:rPr lang="en-AU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79463" y="3276600"/>
            <a:ext cx="7583487" cy="1752600"/>
          </a:xfrm>
        </p:spPr>
        <p:txBody>
          <a:bodyPr/>
          <a:lstStyle>
            <a:lvl1pPr marL="0" indent="0" algn="ctr">
              <a:lnSpc>
                <a:spcPct val="110000"/>
              </a:lnSpc>
              <a:spcBef>
                <a:spcPts val="600"/>
              </a:spcBef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2/5/2018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overlayBlank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6787" y="838200"/>
            <a:ext cx="3474720" cy="1619250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lang="en-US" sz="3000" b="1" kern="1200" dirty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AU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27892" y="838200"/>
            <a:ext cx="3474720" cy="4572000"/>
          </a:xfrm>
          <a:prstGeom prst="roundRect">
            <a:avLst>
              <a:gd name="adj" fmla="val 10888"/>
            </a:avLst>
          </a:prstGeom>
          <a:solidFill>
            <a:schemeClr val="bg1">
              <a:lumMod val="75000"/>
            </a:schemeClr>
          </a:solidFill>
          <a:effectLst>
            <a:reflection blurRad="6350" stA="20000" endA="300" endPos="25500" dist="50800" dir="5400000" sy="-10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AU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66787" y="2474258"/>
            <a:ext cx="3474720" cy="27432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lnSpc>
                <a:spcPct val="110000"/>
              </a:lnSpc>
              <a:spcBef>
                <a:spcPts val="600"/>
              </a:spcBef>
              <a:buNone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spcAft>
                <a:spcPts val="0"/>
              </a:spcAft>
              <a:buSzPct val="90000"/>
              <a:buFont typeface="Wingdings" pitchFamily="2" charset="2"/>
              <a:buNone/>
            </a:pPr>
            <a:r>
              <a:rPr lang="en-A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2/5/2018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89647"/>
            <a:ext cx="7583488" cy="1143000"/>
          </a:xfr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2/5/2018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463" y="1371600"/>
            <a:ext cx="7583488" cy="1371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lnSpc>
                <a:spcPct val="110000"/>
              </a:lnSpc>
              <a:spcBef>
                <a:spcPts val="600"/>
              </a:spcBef>
              <a:buNone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spcAft>
                <a:spcPts val="0"/>
              </a:spcAft>
              <a:buSzPct val="90000"/>
              <a:buFont typeface="Wingdings" pitchFamily="2" charset="2"/>
              <a:buNone/>
            </a:pPr>
            <a:r>
              <a:rPr lang="en-AU" smtClean="0"/>
              <a:t>Click to edit Master text styles</a:t>
            </a:r>
          </a:p>
        </p:txBody>
      </p:sp>
      <p:sp>
        <p:nvSpPr>
          <p:cNvPr id="9" name="Picture Placeholder 2"/>
          <p:cNvSpPr>
            <a:spLocks noGrp="1"/>
          </p:cNvSpPr>
          <p:nvPr>
            <p:ph type="pic" idx="1"/>
          </p:nvPr>
        </p:nvSpPr>
        <p:spPr>
          <a:xfrm>
            <a:off x="2514600" y="2743200"/>
            <a:ext cx="4114800" cy="2819400"/>
          </a:xfrm>
          <a:prstGeom prst="roundRect">
            <a:avLst>
              <a:gd name="adj" fmla="val 10888"/>
            </a:avLst>
          </a:prstGeom>
          <a:solidFill>
            <a:schemeClr val="bg1">
              <a:lumMod val="75000"/>
            </a:schemeClr>
          </a:solidFill>
          <a:effectLst>
            <a:reflection blurRad="6350" stA="20000" endA="300" endPos="38500" dist="50800" dir="5400000" sy="-10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AU" smtClean="0"/>
              <a:t>Drag picture to placeholder or click icon to add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 marL="365760" indent="-365760">
              <a:defRPr/>
            </a:lvl1pPr>
            <a:lvl2pPr marL="731520" indent="-365760">
              <a:defRPr/>
            </a:lvl2pPr>
            <a:lvl3pPr marL="1097280" indent="-365760">
              <a:defRPr/>
            </a:lvl3pPr>
            <a:lvl4pPr marL="1463040" indent="-365760">
              <a:defRPr/>
            </a:lvl4pPr>
            <a:lvl5pPr marL="1828800" indent="-365760">
              <a:defRPr/>
            </a:lvl5pPr>
            <a:lvl6pPr marL="2194560" indent="-365760">
              <a:defRPr/>
            </a:lvl6pPr>
            <a:lvl7pPr marL="2560320" indent="-365760">
              <a:defRPr/>
            </a:lvl7pPr>
            <a:lvl8pPr marL="2926080" indent="-365760">
              <a:defRPr/>
            </a:lvl8pPr>
            <a:lvl9pPr marL="3291840" indent="-365760">
              <a:defRPr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2/5/2018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verlayVertica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838200"/>
            <a:ext cx="1676400" cy="5053013"/>
          </a:xfrm>
        </p:spPr>
        <p:txBody>
          <a:bodyPr vert="eaVert"/>
          <a:lstStyle>
            <a:lvl1pPr>
              <a:defRPr sz="3600"/>
            </a:lvl1pPr>
          </a:lstStyle>
          <a:p>
            <a:r>
              <a:rPr lang="en-AU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9462" y="838200"/>
            <a:ext cx="6019800" cy="5053013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2/5/2018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2/5/2018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Tex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1812" y="3254188"/>
            <a:ext cx="7580376" cy="168536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lang="en-US" sz="5400" b="1" kern="120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AU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14600" y="457200"/>
            <a:ext cx="4114800" cy="2743200"/>
          </a:xfrm>
          <a:prstGeom prst="roundRect">
            <a:avLst>
              <a:gd name="adj" fmla="val 10888"/>
            </a:avLst>
          </a:prstGeom>
          <a:solidFill>
            <a:schemeClr val="bg1">
              <a:lumMod val="75000"/>
            </a:schemeClr>
          </a:solidFill>
          <a:effectLst>
            <a:reflection blurRad="6350" stA="20000" endA="300" endPos="38500" dist="50800" dir="5400000" sy="-10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AU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1812" y="4953000"/>
            <a:ext cx="7580376" cy="914400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2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2/5/2018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verlayBlank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6450" y="1627188"/>
            <a:ext cx="7580376" cy="1682496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lang="en-US" sz="4400" b="1" kern="1200" dirty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AU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6450" y="3309411"/>
            <a:ext cx="7580376" cy="1755648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ct val="90000"/>
              <a:buFont typeface="Wingdings" pitchFamily="2" charset="2"/>
              <a:buNone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2/5/2018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66788" y="1600200"/>
            <a:ext cx="3529584" cy="4288536"/>
          </a:xfrm>
        </p:spPr>
        <p:txBody>
          <a:bodyPr>
            <a:normAutofit/>
          </a:bodyPr>
          <a:lstStyle>
            <a:lvl1pPr marL="231775" indent="-231775">
              <a:defRPr sz="1800"/>
            </a:lvl1pPr>
            <a:lvl2pPr marL="457200" indent="-231775">
              <a:defRPr sz="1800"/>
            </a:lvl2pPr>
            <a:lvl3pPr marL="688975" indent="-231775">
              <a:defRPr sz="1800"/>
            </a:lvl3pPr>
            <a:lvl4pPr marL="914400" indent="-231775">
              <a:defRPr sz="1800"/>
            </a:lvl4pPr>
            <a:lvl5pPr marL="1146175" indent="-231775">
              <a:defRPr sz="1800"/>
            </a:lvl5pPr>
            <a:lvl6pPr marL="1371600" indent="-231775">
              <a:defRPr sz="1800"/>
            </a:lvl6pPr>
            <a:lvl7pPr marL="1603375" indent="-231775">
              <a:defRPr sz="1800"/>
            </a:lvl7pPr>
            <a:lvl8pPr marL="1828800" indent="-231775">
              <a:defRPr sz="1800"/>
            </a:lvl8pPr>
            <a:lvl9pPr marL="2060575" indent="-231775"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529584" cy="4288536"/>
          </a:xfrm>
        </p:spPr>
        <p:txBody>
          <a:bodyPr>
            <a:normAutofit/>
          </a:bodyPr>
          <a:lstStyle>
            <a:lvl1pPr marL="231775" indent="-231775">
              <a:defRPr sz="1800"/>
            </a:lvl1pPr>
            <a:lvl2pPr marL="457200" indent="-231775">
              <a:defRPr sz="1800"/>
            </a:lvl2pPr>
            <a:lvl3pPr marL="688975" indent="-231775">
              <a:defRPr sz="1800"/>
            </a:lvl3pPr>
            <a:lvl4pPr marL="914400" indent="-231775">
              <a:defRPr sz="1800"/>
            </a:lvl4pPr>
            <a:lvl5pPr marL="1146175" indent="-231775">
              <a:defRPr sz="1800"/>
            </a:lvl5pPr>
            <a:lvl6pPr marL="1371600" indent="-231775">
              <a:defRPr sz="1800"/>
            </a:lvl6pPr>
            <a:lvl7pPr marL="1603375" indent="-231775">
              <a:defRPr sz="1800"/>
            </a:lvl7pPr>
            <a:lvl8pPr marL="1828800" indent="-231775">
              <a:defRPr sz="1800"/>
            </a:lvl8pPr>
            <a:lvl9pPr marL="2060575" indent="-231775"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2/5/2018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6216" y="1272988"/>
            <a:ext cx="3529584" cy="879475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66216" y="2174875"/>
            <a:ext cx="3529584" cy="3716338"/>
          </a:xfrm>
        </p:spPr>
        <p:txBody>
          <a:bodyPr>
            <a:normAutofit/>
          </a:bodyPr>
          <a:lstStyle>
            <a:lvl1pPr marL="231775" indent="-231775">
              <a:defRPr sz="1800"/>
            </a:lvl1pPr>
            <a:lvl2pPr marL="457200" indent="-231775">
              <a:defRPr sz="1800"/>
            </a:lvl2pPr>
            <a:lvl3pPr marL="688975" indent="-231775">
              <a:defRPr sz="1800"/>
            </a:lvl3pPr>
            <a:lvl4pPr marL="914400" indent="-231775">
              <a:defRPr sz="1800"/>
            </a:lvl4pPr>
            <a:lvl5pPr marL="1146175" indent="-231775">
              <a:defRPr sz="1800"/>
            </a:lvl5pPr>
            <a:lvl6pPr marL="1371600" indent="-231775">
              <a:tabLst/>
              <a:defRPr sz="1800"/>
            </a:lvl6pPr>
            <a:lvl7pPr marL="1603375" indent="-231775">
              <a:tabLst/>
              <a:defRPr sz="1800"/>
            </a:lvl7pPr>
            <a:lvl8pPr marL="1828800" indent="-231775">
              <a:tabLst/>
              <a:defRPr sz="1800"/>
            </a:lvl8pPr>
            <a:lvl9pPr marL="2060575" indent="-231775">
              <a:tabLst/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272988"/>
            <a:ext cx="3529584" cy="879475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3529584" cy="3716338"/>
          </a:xfrm>
        </p:spPr>
        <p:txBody>
          <a:bodyPr>
            <a:noAutofit/>
          </a:bodyPr>
          <a:lstStyle>
            <a:lvl1pPr marL="231775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2pPr>
            <a:lvl3pPr marL="688975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3pPr>
            <a:lvl4pPr marL="914400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4pPr>
            <a:lvl5pPr marL="1146175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5pPr>
            <a:lvl6pPr marL="1371600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6pPr>
            <a:lvl7pPr marL="1603375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7pPr>
            <a:lvl8pPr marL="1828800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8pPr>
            <a:lvl9pPr marL="2060575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2/5/2018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2/5/2018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verlayBlank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2/5/2018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Blank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6787" y="838200"/>
            <a:ext cx="3474720" cy="1619250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lang="en-US" sz="3000" b="1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AU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7892" y="838200"/>
            <a:ext cx="3474720" cy="4572000"/>
          </a:xfrm>
        </p:spPr>
        <p:txBody>
          <a:bodyPr>
            <a:normAutofit/>
          </a:bodyPr>
          <a:lstStyle>
            <a:lvl1pPr marL="282575" indent="-282575">
              <a:defRPr sz="2400"/>
            </a:lvl1pPr>
            <a:lvl2pPr marL="573088" indent="-282575">
              <a:defRPr sz="2200"/>
            </a:lvl2pPr>
            <a:lvl3pPr marL="855663" indent="-282575">
              <a:defRPr sz="2000"/>
            </a:lvl3pPr>
            <a:lvl4pPr marL="1146175" indent="-282575">
              <a:defRPr sz="1800"/>
            </a:lvl4pPr>
            <a:lvl5pPr marL="1430338" indent="-282575">
              <a:defRPr sz="1800"/>
            </a:lvl5pPr>
            <a:lvl6pPr marL="1712913" indent="-282575">
              <a:defRPr sz="1800"/>
            </a:lvl6pPr>
            <a:lvl7pPr marL="2003425" indent="-282575">
              <a:defRPr sz="1800"/>
            </a:lvl7pPr>
            <a:lvl8pPr marL="2286000" indent="-282575">
              <a:defRPr sz="1800"/>
            </a:lvl8pPr>
            <a:lvl9pPr marL="2568575" indent="-282575"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66787" y="2474258"/>
            <a:ext cx="3474720" cy="27432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lnSpc>
                <a:spcPct val="110000"/>
              </a:lnSpc>
              <a:spcBef>
                <a:spcPts val="600"/>
              </a:spcBef>
              <a:buNone/>
              <a:defRPr lang="en-US" sz="1800" kern="120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spcAft>
                <a:spcPts val="0"/>
              </a:spcAft>
              <a:buSzPct val="90000"/>
              <a:buFont typeface="Wingdings" pitchFamily="2" charset="2"/>
              <a:buNone/>
            </a:pPr>
            <a:r>
              <a:rPr lang="en-A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2/5/2018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verlayText.pn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9463" y="89647"/>
            <a:ext cx="758348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AU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55675" y="1600200"/>
            <a:ext cx="7232650" cy="42910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86400" y="617220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>
                <a:solidFill>
                  <a:schemeClr val="bg1"/>
                </a:solidFill>
              </a:defRPr>
            </a:lvl1pPr>
          </a:lstStyle>
          <a:p>
            <a:fld id="{8E36636D-D922-432D-A958-524484B5923D}" type="datetimeFigureOut">
              <a:rPr lang="en-US" smtClean="0"/>
              <a:pPr/>
              <a:t>2/5/2018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5300" y="617220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1">
                <a:solidFill>
                  <a:schemeClr val="bg1"/>
                </a:solidFill>
              </a:defRPr>
            </a:lvl1pPr>
          </a:lstStyle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1" r:id="rId1"/>
    <p:sldLayoutId id="2147483872" r:id="rId2"/>
    <p:sldLayoutId id="2147483873" r:id="rId3"/>
    <p:sldLayoutId id="2147483874" r:id="rId4"/>
    <p:sldLayoutId id="2147483875" r:id="rId5"/>
    <p:sldLayoutId id="2147483876" r:id="rId6"/>
    <p:sldLayoutId id="2147483877" r:id="rId7"/>
    <p:sldLayoutId id="2147483878" r:id="rId8"/>
    <p:sldLayoutId id="2147483879" r:id="rId9"/>
    <p:sldLayoutId id="2147483880" r:id="rId10"/>
    <p:sldLayoutId id="2147483881" r:id="rId11"/>
    <p:sldLayoutId id="2147483882" r:id="rId12"/>
    <p:sldLayoutId id="2147483883" r:id="rId13"/>
  </p:sldLayoutIdLst>
  <p:txStyles>
    <p:titleStyle>
      <a:lvl1pPr algn="ctr" defTabSz="914400" rtl="0" eaLnBrk="1" latinLnBrk="0" hangingPunct="1">
        <a:lnSpc>
          <a:spcPct val="95000"/>
        </a:lnSpc>
        <a:spcBef>
          <a:spcPct val="0"/>
        </a:spcBef>
        <a:buNone/>
        <a:defRPr sz="4800" b="1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spcBef>
          <a:spcPts val="2000"/>
        </a:spcBef>
        <a:spcAft>
          <a:spcPts val="0"/>
        </a:spcAft>
        <a:buSzPct val="90000"/>
        <a:buFont typeface="Wingdings" pitchFamily="2" charset="2"/>
        <a:buChar char=""/>
        <a:defRPr sz="2400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1000"/>
        </a:spcBef>
        <a:spcAft>
          <a:spcPts val="0"/>
        </a:spcAft>
        <a:buSzPct val="90000"/>
        <a:buFont typeface="Wingdings" pitchFamily="2" charset="2"/>
        <a:buChar char=""/>
        <a:defRPr sz="2200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2pPr>
      <a:lvl3pPr marL="1371600" indent="-457200" algn="l" defTabSz="914400" rtl="0" eaLnBrk="1" latinLnBrk="0" hangingPunct="1">
        <a:spcBef>
          <a:spcPts val="1000"/>
        </a:spcBef>
        <a:spcAft>
          <a:spcPts val="0"/>
        </a:spcAft>
        <a:buSzPct val="90000"/>
        <a:buFont typeface="Wingdings" pitchFamily="2" charset="2"/>
        <a:buChar char=""/>
        <a:defRPr sz="2000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3pPr>
      <a:lvl4pPr marL="1828800" indent="-457200" algn="l" defTabSz="914400" rtl="0" eaLnBrk="1" latinLnBrk="0" hangingPunct="1">
        <a:spcBef>
          <a:spcPts val="1000"/>
        </a:spcBef>
        <a:spcAft>
          <a:spcPts val="0"/>
        </a:spcAft>
        <a:buSzPct val="90000"/>
        <a:buFont typeface="Wingdings" pitchFamily="2" charset="2"/>
        <a:buChar char=""/>
        <a:defRPr sz="1800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4pPr>
      <a:lvl5pPr marL="2286000" indent="-457200" algn="l" defTabSz="914400" rtl="0" eaLnBrk="1" latinLnBrk="0" hangingPunct="1">
        <a:spcBef>
          <a:spcPts val="1000"/>
        </a:spcBef>
        <a:spcAft>
          <a:spcPts val="0"/>
        </a:spcAft>
        <a:buSzPct val="90000"/>
        <a:buFont typeface="Wingdings" pitchFamily="2" charset="2"/>
        <a:buChar char=""/>
        <a:defRPr sz="1800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5pPr>
      <a:lvl6pPr marL="2743200" indent="-457200" algn="l" defTabSz="914400" rtl="0" eaLnBrk="1" latinLnBrk="0" hangingPunct="1">
        <a:spcBef>
          <a:spcPts val="1000"/>
        </a:spcBef>
        <a:buSzPct val="90000"/>
        <a:buFont typeface="Wingdings" pitchFamily="2" charset="2"/>
        <a:buChar char="{"/>
        <a:defRPr lang="en-US" sz="1800" kern="1200" dirty="0" smtClean="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6pPr>
      <a:lvl7pPr marL="3200400" indent="-457200" algn="l" defTabSz="914400" rtl="0" eaLnBrk="1" latinLnBrk="0" hangingPunct="1">
        <a:spcBef>
          <a:spcPts val="1000"/>
        </a:spcBef>
        <a:buSzPct val="90000"/>
        <a:buFont typeface="Wingdings" pitchFamily="2" charset="2"/>
        <a:buChar char="|"/>
        <a:defRPr lang="en-US" sz="1800" kern="1200" baseline="0" dirty="0" smtClean="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7pPr>
      <a:lvl8pPr marL="3657600" indent="-457200" algn="l" defTabSz="914400" rtl="0" eaLnBrk="1" latinLnBrk="0" hangingPunct="1">
        <a:spcBef>
          <a:spcPts val="1000"/>
        </a:spcBef>
        <a:buSzPct val="90000"/>
        <a:buFont typeface="Wingdings" pitchFamily="2" charset="2"/>
        <a:buChar char="{"/>
        <a:defRPr lang="en-US" sz="1800" kern="1200" baseline="0" dirty="0" smtClean="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8pPr>
      <a:lvl9pPr marL="4114800" indent="-457200" algn="l" defTabSz="914400" rtl="0" eaLnBrk="1" latinLnBrk="0" hangingPunct="1">
        <a:spcBef>
          <a:spcPts val="1000"/>
        </a:spcBef>
        <a:buSzPct val="90000"/>
        <a:buFont typeface="Wingdings" pitchFamily="2" charset="2"/>
        <a:buChar char="|"/>
        <a:defRPr lang="en-US" sz="1800" kern="1200" dirty="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9463" y="1101763"/>
            <a:ext cx="7583488" cy="1792696"/>
          </a:xfrm>
        </p:spPr>
        <p:txBody>
          <a:bodyPr/>
          <a:lstStyle/>
          <a:p>
            <a:r>
              <a:rPr lang="en-AU" dirty="0">
                <a:solidFill>
                  <a:schemeClr val="accent1">
                    <a:lumMod val="50000"/>
                  </a:schemeClr>
                </a:solidFill>
                <a:effectLst/>
              </a:rPr>
              <a:t>Parent Assisted </a:t>
            </a:r>
            <a:r>
              <a:rPr lang="en-AU" i="1" dirty="0">
                <a:solidFill>
                  <a:schemeClr val="accent1">
                    <a:lumMod val="50000"/>
                  </a:schemeClr>
                </a:solidFill>
                <a:effectLst/>
              </a:rPr>
              <a:t>Immersive </a:t>
            </a:r>
            <a:r>
              <a:rPr lang="en-AU" i="1" dirty="0" smtClean="0">
                <a:solidFill>
                  <a:schemeClr val="accent1">
                    <a:lumMod val="50000"/>
                  </a:schemeClr>
                </a:solidFill>
                <a:effectLst/>
              </a:rPr>
              <a:t>Reading</a:t>
            </a:r>
            <a:endParaRPr lang="en-AU" dirty="0">
              <a:solidFill>
                <a:schemeClr val="accent1">
                  <a:lumMod val="50000"/>
                </a:schemeClr>
              </a:solidFill>
              <a:effectLst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79463" y="3025176"/>
            <a:ext cx="7583487" cy="2004024"/>
          </a:xfrm>
        </p:spPr>
        <p:txBody>
          <a:bodyPr>
            <a:noAutofit/>
          </a:bodyPr>
          <a:lstStyle/>
          <a:p>
            <a:r>
              <a:rPr lang="en-AU" sz="2800" dirty="0" smtClean="0">
                <a:solidFill>
                  <a:schemeClr val="accent1">
                    <a:lumMod val="50000"/>
                  </a:schemeClr>
                </a:solidFill>
                <a:effectLst/>
              </a:rPr>
              <a:t>( </a:t>
            </a:r>
            <a:r>
              <a:rPr lang="en-AU" sz="2800" b="1" dirty="0" smtClean="0">
                <a:solidFill>
                  <a:schemeClr val="accent1">
                    <a:lumMod val="50000"/>
                  </a:schemeClr>
                </a:solidFill>
                <a:effectLst/>
              </a:rPr>
              <a:t>P.A.I.R.</a:t>
            </a:r>
            <a:r>
              <a:rPr lang="en-AU" sz="2800" dirty="0" smtClean="0">
                <a:solidFill>
                  <a:schemeClr val="accent1">
                    <a:lumMod val="50000"/>
                  </a:schemeClr>
                </a:solidFill>
                <a:effectLst/>
              </a:rPr>
              <a:t> )</a:t>
            </a:r>
          </a:p>
          <a:p>
            <a:r>
              <a:rPr lang="en-AU" sz="2800" dirty="0" smtClean="0">
                <a:solidFill>
                  <a:schemeClr val="accent1">
                    <a:lumMod val="50000"/>
                  </a:schemeClr>
                </a:solidFill>
                <a:effectLst/>
              </a:rPr>
              <a:t>At </a:t>
            </a:r>
            <a:r>
              <a:rPr lang="en-AU" sz="2800" dirty="0" err="1" smtClean="0">
                <a:solidFill>
                  <a:schemeClr val="accent1">
                    <a:lumMod val="50000"/>
                  </a:schemeClr>
                </a:solidFill>
                <a:effectLst/>
              </a:rPr>
              <a:t>Perryfields</a:t>
            </a:r>
            <a:r>
              <a:rPr lang="en-AU" sz="2800" dirty="0" smtClean="0">
                <a:solidFill>
                  <a:schemeClr val="accent1">
                    <a:lumMod val="50000"/>
                  </a:schemeClr>
                </a:solidFill>
                <a:effectLst/>
              </a:rPr>
              <a:t> Infant School</a:t>
            </a:r>
            <a:endParaRPr lang="en-AU" sz="2800" dirty="0">
              <a:solidFill>
                <a:schemeClr val="accent1">
                  <a:lumMod val="50000"/>
                </a:schemeClr>
              </a:solidFill>
              <a:effectLst/>
            </a:endParaRPr>
          </a:p>
          <a:p>
            <a:endParaRPr lang="en-AU" sz="1400" dirty="0">
              <a:solidFill>
                <a:schemeClr val="accent1">
                  <a:lumMod val="50000"/>
                </a:schemeClr>
              </a:solidFill>
              <a:effectLst/>
            </a:endParaRPr>
          </a:p>
          <a:p>
            <a:r>
              <a:rPr lang="en-US" sz="2800" b="1" i="1" dirty="0">
                <a:solidFill>
                  <a:schemeClr val="accent1">
                    <a:lumMod val="50000"/>
                  </a:schemeClr>
                </a:solidFill>
                <a:effectLst/>
              </a:rPr>
              <a:t>Immersive </a:t>
            </a:r>
            <a:r>
              <a:rPr lang="en-US" sz="2800" b="1" i="1" dirty="0" smtClean="0">
                <a:solidFill>
                  <a:schemeClr val="accent1">
                    <a:lumMod val="50000"/>
                  </a:schemeClr>
                </a:solidFill>
                <a:effectLst/>
              </a:rPr>
              <a:t>Reading</a:t>
            </a:r>
            <a:endParaRPr lang="en-AU" sz="2800" dirty="0">
              <a:solidFill>
                <a:schemeClr val="accent1">
                  <a:lumMod val="50000"/>
                </a:schemeClr>
              </a:solidFill>
              <a:effectLst/>
            </a:endParaRPr>
          </a:p>
          <a:p>
            <a:endParaRPr lang="en-US" sz="2000" dirty="0" smtClean="0">
              <a:solidFill>
                <a:schemeClr val="accent1">
                  <a:lumMod val="50000"/>
                </a:schemeClr>
              </a:solidFill>
              <a:effectLst/>
            </a:endParaRPr>
          </a:p>
          <a:p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effectLst/>
              </a:rPr>
              <a:t>to 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effectLst/>
              </a:rPr>
              <a:t>deeply engage the child in the reading experience</a:t>
            </a:r>
          </a:p>
          <a:p>
            <a:r>
              <a:rPr lang="en-US" sz="2000" dirty="0">
                <a:solidFill>
                  <a:schemeClr val="accent1">
                    <a:lumMod val="50000"/>
                  </a:schemeClr>
                </a:solidFill>
                <a:effectLst/>
              </a:rPr>
              <a:t>through rich conversation, using multiple techniques.</a:t>
            </a:r>
            <a:endParaRPr lang="en-AU" sz="2000" dirty="0">
              <a:solidFill>
                <a:schemeClr val="accent1">
                  <a:lumMod val="50000"/>
                </a:schemeClr>
              </a:solidFill>
              <a:effectLst/>
            </a:endParaRPr>
          </a:p>
          <a:p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76951" y="336075"/>
            <a:ext cx="971999" cy="16823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015" y="336075"/>
            <a:ext cx="1324221" cy="1682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651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0266" y="89647"/>
            <a:ext cx="7993121" cy="1143000"/>
          </a:xfrm>
        </p:spPr>
        <p:txBody>
          <a:bodyPr/>
          <a:lstStyle/>
          <a:p>
            <a:r>
              <a:rPr lang="en-US" dirty="0" smtClean="0">
                <a:solidFill>
                  <a:srgbClr val="245566"/>
                </a:solidFill>
              </a:rPr>
              <a:t>The parent is guided …</a:t>
            </a:r>
            <a:endParaRPr lang="en-US" dirty="0">
              <a:solidFill>
                <a:srgbClr val="245566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-69099" r="-69099"/>
          <a:stretch>
            <a:fillRect/>
          </a:stretch>
        </p:blipFill>
        <p:spPr>
          <a:xfrm>
            <a:off x="1130301" y="1600200"/>
            <a:ext cx="7232650" cy="4291013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76951" y="4208912"/>
            <a:ext cx="971999" cy="1682301"/>
          </a:xfrm>
          <a:prstGeom prst="rect">
            <a:avLst/>
          </a:prstGeom>
        </p:spPr>
      </p:pic>
      <p:sp>
        <p:nvSpPr>
          <p:cNvPr id="7" name="Right Arrow 6"/>
          <p:cNvSpPr/>
          <p:nvPr/>
        </p:nvSpPr>
        <p:spPr>
          <a:xfrm>
            <a:off x="1130301" y="1836015"/>
            <a:ext cx="1652011" cy="48552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/>
              <a:t>Literal</a:t>
            </a:r>
          </a:p>
        </p:txBody>
      </p:sp>
      <p:sp>
        <p:nvSpPr>
          <p:cNvPr id="8" name="Right Arrow 7"/>
          <p:cNvSpPr/>
          <p:nvPr/>
        </p:nvSpPr>
        <p:spPr>
          <a:xfrm>
            <a:off x="1074615" y="5405691"/>
            <a:ext cx="1652011" cy="48552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err="1" smtClean="0"/>
              <a:t>Decontextualised</a:t>
            </a:r>
            <a:endParaRPr lang="en-US" sz="1100" dirty="0" smtClean="0"/>
          </a:p>
        </p:txBody>
      </p:sp>
    </p:spTree>
    <p:extLst>
      <p:ext uri="{BB962C8B-B14F-4D97-AF65-F5344CB8AC3E}">
        <p14:creationId xmlns:p14="http://schemas.microsoft.com/office/powerpoint/2010/main" val="485336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The Read-Aloud session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245566"/>
                </a:solidFill>
                <a:effectLst/>
              </a:rPr>
              <a:t>Firstly, read the whole book through to your child. </a:t>
            </a:r>
          </a:p>
          <a:p>
            <a:r>
              <a:rPr lang="en-US" dirty="0" smtClean="0">
                <a:solidFill>
                  <a:srgbClr val="245566"/>
                </a:solidFill>
                <a:effectLst/>
              </a:rPr>
              <a:t>The second time read one question from each of the yellow boxes. </a:t>
            </a:r>
          </a:p>
          <a:p>
            <a:r>
              <a:rPr lang="en-US" dirty="0" smtClean="0">
                <a:solidFill>
                  <a:srgbClr val="245566"/>
                </a:solidFill>
                <a:effectLst/>
              </a:rPr>
              <a:t>Discuss </a:t>
            </a:r>
            <a:r>
              <a:rPr lang="en-US" dirty="0">
                <a:solidFill>
                  <a:srgbClr val="245566"/>
                </a:solidFill>
                <a:effectLst/>
              </a:rPr>
              <a:t>one word from the vocabulary builder</a:t>
            </a:r>
            <a:r>
              <a:rPr lang="en-US" dirty="0" smtClean="0">
                <a:solidFill>
                  <a:srgbClr val="245566"/>
                </a:solidFill>
                <a:effectLst/>
              </a:rPr>
              <a:t>.</a:t>
            </a:r>
            <a:endParaRPr lang="en-US" dirty="0"/>
          </a:p>
          <a:p>
            <a:r>
              <a:rPr lang="en-US" dirty="0" smtClean="0">
                <a:solidFill>
                  <a:srgbClr val="245566"/>
                </a:solidFill>
                <a:effectLst/>
              </a:rPr>
              <a:t>Repeat this process ideally everyday. </a:t>
            </a:r>
          </a:p>
          <a:p>
            <a:r>
              <a:rPr lang="en-US" dirty="0" smtClean="0">
                <a:solidFill>
                  <a:srgbClr val="245566"/>
                </a:solidFill>
                <a:effectLst/>
              </a:rPr>
              <a:t>Video - </a:t>
            </a:r>
            <a:r>
              <a:rPr lang="en-AU" dirty="0" smtClean="0">
                <a:solidFill>
                  <a:schemeClr val="accent1">
                    <a:lumMod val="50000"/>
                  </a:schemeClr>
                </a:solidFill>
                <a:effectLst/>
              </a:rPr>
              <a:t>Website -  http://pisceanpublishing.com/</a:t>
            </a:r>
            <a:endParaRPr lang="en-US" dirty="0" smtClean="0">
              <a:solidFill>
                <a:schemeClr val="accent1">
                  <a:lumMod val="50000"/>
                </a:schemeClr>
              </a:solidFill>
            </a:endParaRPr>
          </a:p>
          <a:p>
            <a:endParaRPr lang="en-US" dirty="0" smtClean="0">
              <a:solidFill>
                <a:srgbClr val="245566"/>
              </a:solidFill>
              <a:effectLst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76951" y="4720278"/>
            <a:ext cx="971999" cy="1682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306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245566"/>
                </a:solidFill>
              </a:rPr>
              <a:t>Key notes for parents</a:t>
            </a:r>
            <a:endParaRPr lang="en-US" dirty="0">
              <a:solidFill>
                <a:srgbClr val="24556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 smtClean="0">
                <a:solidFill>
                  <a:srgbClr val="245566"/>
                </a:solidFill>
                <a:effectLst/>
              </a:rPr>
              <a:t>ENCOURAGEMENT</a:t>
            </a:r>
          </a:p>
          <a:p>
            <a:r>
              <a:rPr lang="en-US" sz="3200" b="1" dirty="0" smtClean="0">
                <a:solidFill>
                  <a:srgbClr val="245566"/>
                </a:solidFill>
                <a:effectLst/>
              </a:rPr>
              <a:t>The parent must give their child </a:t>
            </a:r>
            <a:r>
              <a:rPr lang="en-US" sz="3200" b="1" i="1" dirty="0">
                <a:solidFill>
                  <a:srgbClr val="245566"/>
                </a:solidFill>
                <a:effectLst/>
              </a:rPr>
              <a:t>time</a:t>
            </a:r>
            <a:r>
              <a:rPr lang="en-US" sz="3200" b="1" dirty="0">
                <a:solidFill>
                  <a:srgbClr val="245566"/>
                </a:solidFill>
                <a:effectLst/>
              </a:rPr>
              <a:t> and lots of </a:t>
            </a:r>
            <a:r>
              <a:rPr lang="en-US" sz="3200" b="1" i="1" dirty="0">
                <a:solidFill>
                  <a:srgbClr val="245566"/>
                </a:solidFill>
                <a:effectLst/>
              </a:rPr>
              <a:t>encouragement</a:t>
            </a:r>
            <a:r>
              <a:rPr lang="en-US" sz="3200" b="1" dirty="0">
                <a:solidFill>
                  <a:srgbClr val="245566"/>
                </a:solidFill>
                <a:effectLst/>
              </a:rPr>
              <a:t>, when responding to the questions and prompts</a:t>
            </a:r>
            <a:r>
              <a:rPr lang="en-US" dirty="0" smtClean="0">
                <a:solidFill>
                  <a:srgbClr val="245566"/>
                </a:solidFill>
                <a:effectLst/>
              </a:rPr>
              <a:t>.</a:t>
            </a:r>
            <a:endParaRPr lang="en-AU" dirty="0">
              <a:solidFill>
                <a:srgbClr val="245566"/>
              </a:solidFill>
              <a:effectLst/>
            </a:endParaRP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76951" y="336075"/>
            <a:ext cx="971999" cy="1682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952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245566"/>
                </a:solidFill>
              </a:rPr>
              <a:t>Key notes for parents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3200" b="1" dirty="0" smtClean="0">
                <a:solidFill>
                  <a:srgbClr val="245566"/>
                </a:solidFill>
                <a:effectLst/>
              </a:rPr>
              <a:t>MODIFY or MAKE UP QUESTIONS</a:t>
            </a:r>
          </a:p>
          <a:p>
            <a:r>
              <a:rPr lang="en-US" sz="3200" b="1" dirty="0" smtClean="0">
                <a:solidFill>
                  <a:srgbClr val="245566"/>
                </a:solidFill>
                <a:effectLst/>
              </a:rPr>
              <a:t>If you </a:t>
            </a:r>
            <a:r>
              <a:rPr lang="en-US" sz="3200" b="1" dirty="0">
                <a:solidFill>
                  <a:srgbClr val="245566"/>
                </a:solidFill>
                <a:effectLst/>
              </a:rPr>
              <a:t>find that the child struggles with any question or suggested activity, </a:t>
            </a:r>
            <a:r>
              <a:rPr lang="en-US" sz="3200" b="1" dirty="0" smtClean="0">
                <a:solidFill>
                  <a:srgbClr val="245566"/>
                </a:solidFill>
                <a:effectLst/>
              </a:rPr>
              <a:t>you </a:t>
            </a:r>
            <a:r>
              <a:rPr lang="en-US" sz="3200" b="1" dirty="0">
                <a:solidFill>
                  <a:srgbClr val="245566"/>
                </a:solidFill>
                <a:effectLst/>
              </a:rPr>
              <a:t>should feel free to modify or even make up a question that is more suitable to </a:t>
            </a:r>
            <a:r>
              <a:rPr lang="en-US" sz="3200" b="1" dirty="0" smtClean="0">
                <a:solidFill>
                  <a:srgbClr val="245566"/>
                </a:solidFill>
                <a:effectLst/>
              </a:rPr>
              <a:t>your </a:t>
            </a:r>
            <a:r>
              <a:rPr lang="en-US" sz="3200" b="1" dirty="0">
                <a:solidFill>
                  <a:srgbClr val="245566"/>
                </a:solidFill>
                <a:effectLst/>
              </a:rPr>
              <a:t>child’s needs and understandings. </a:t>
            </a:r>
            <a:r>
              <a:rPr lang="en-US" sz="3200" b="1" dirty="0" smtClean="0">
                <a:solidFill>
                  <a:srgbClr val="245566"/>
                </a:solidFill>
                <a:effectLst/>
              </a:rPr>
              <a:t>You </a:t>
            </a:r>
            <a:r>
              <a:rPr lang="en-US" sz="3200" b="1" dirty="0">
                <a:solidFill>
                  <a:srgbClr val="245566"/>
                </a:solidFill>
                <a:effectLst/>
              </a:rPr>
              <a:t>know </a:t>
            </a:r>
            <a:r>
              <a:rPr lang="en-US" sz="3200" b="1" dirty="0" smtClean="0">
                <a:solidFill>
                  <a:srgbClr val="245566"/>
                </a:solidFill>
                <a:effectLst/>
              </a:rPr>
              <a:t>your </a:t>
            </a:r>
            <a:r>
              <a:rPr lang="en-US" sz="3200" b="1" dirty="0">
                <a:solidFill>
                  <a:srgbClr val="245566"/>
                </a:solidFill>
                <a:effectLst/>
              </a:rPr>
              <a:t>child best.</a:t>
            </a:r>
            <a:endParaRPr lang="en-AU" sz="3200" b="1" dirty="0">
              <a:solidFill>
                <a:srgbClr val="245566"/>
              </a:solidFill>
              <a:effectLst/>
            </a:endParaRP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76951" y="336075"/>
            <a:ext cx="971999" cy="1682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871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245566"/>
                </a:solidFill>
              </a:rPr>
              <a:t>Key notes for parents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3200" b="1" dirty="0" smtClean="0">
                <a:solidFill>
                  <a:srgbClr val="245566"/>
                </a:solidFill>
                <a:effectLst/>
              </a:rPr>
              <a:t>ITS ABOUT THE CONVERSATION</a:t>
            </a:r>
          </a:p>
          <a:p>
            <a:r>
              <a:rPr lang="en-US" sz="3200" b="1" dirty="0" smtClean="0">
                <a:solidFill>
                  <a:srgbClr val="245566"/>
                </a:solidFill>
                <a:effectLst/>
              </a:rPr>
              <a:t>Always </a:t>
            </a:r>
            <a:r>
              <a:rPr lang="en-US" sz="3200" b="1" dirty="0">
                <a:solidFill>
                  <a:srgbClr val="245566"/>
                </a:solidFill>
                <a:effectLst/>
              </a:rPr>
              <a:t>remember – there are no wrong answers, just answers that might need more support or prompting. The </a:t>
            </a:r>
            <a:r>
              <a:rPr lang="en-US" sz="3200" b="1" i="1" dirty="0">
                <a:solidFill>
                  <a:srgbClr val="245566"/>
                </a:solidFill>
                <a:effectLst/>
              </a:rPr>
              <a:t>conversation</a:t>
            </a:r>
            <a:r>
              <a:rPr lang="en-US" sz="3200" b="1" dirty="0">
                <a:solidFill>
                  <a:srgbClr val="245566"/>
                </a:solidFill>
                <a:effectLst/>
              </a:rPr>
              <a:t> is the critical thing. When discussing the story with the child </a:t>
            </a:r>
            <a:r>
              <a:rPr lang="en-US" sz="3200" b="1" dirty="0" smtClean="0">
                <a:solidFill>
                  <a:srgbClr val="245566"/>
                </a:solidFill>
                <a:effectLst/>
              </a:rPr>
              <a:t>you </a:t>
            </a:r>
            <a:r>
              <a:rPr lang="en-US" sz="3200" b="1" dirty="0">
                <a:solidFill>
                  <a:srgbClr val="245566"/>
                </a:solidFill>
                <a:effectLst/>
              </a:rPr>
              <a:t>should always value their input.</a:t>
            </a:r>
            <a:endParaRPr lang="en-AU" sz="3200" b="1" dirty="0">
              <a:solidFill>
                <a:srgbClr val="245566"/>
              </a:solidFill>
              <a:effectLst/>
            </a:endParaRP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76951" y="336075"/>
            <a:ext cx="971999" cy="1682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470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P.A.I.R Vision at </a:t>
            </a:r>
            <a:r>
              <a:rPr lang="en-US" dirty="0" err="1" smtClean="0"/>
              <a:t>Perryfields</a:t>
            </a:r>
            <a:r>
              <a:rPr lang="en-US" dirty="0" smtClean="0"/>
              <a:t> Infants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5675" y="1600200"/>
            <a:ext cx="7232650" cy="5061857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This is our third year of running the project and we have adapted it slightly to take account of feedback last year.</a:t>
            </a:r>
          </a:p>
          <a:p>
            <a:r>
              <a:rPr lang="en-US" dirty="0" smtClean="0"/>
              <a:t>This week - Parents to fill out pre – project questionnaire. </a:t>
            </a:r>
          </a:p>
          <a:p>
            <a:r>
              <a:rPr lang="en-US" dirty="0" smtClean="0"/>
              <a:t>This term (Ruby class) – All children take home a blue bag with the first book – ‘Sniff Goes Camping’. They will NOT bring a school reading book.</a:t>
            </a:r>
          </a:p>
          <a:p>
            <a:r>
              <a:rPr lang="en-US" dirty="0" smtClean="0"/>
              <a:t>Read book everyday with your child using question prompts. </a:t>
            </a:r>
          </a:p>
          <a:p>
            <a:r>
              <a:rPr lang="en-US" dirty="0" smtClean="0"/>
              <a:t>All books to be returned by Friday of following week in named blue bag.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76951" y="336075"/>
            <a:ext cx="971999" cy="1682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470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P.A.I.R Vision at </a:t>
            </a:r>
            <a:r>
              <a:rPr lang="en-US" dirty="0" err="1" smtClean="0"/>
              <a:t>Perryfields</a:t>
            </a:r>
            <a:r>
              <a:rPr lang="en-US" dirty="0" smtClean="0"/>
              <a:t> Infants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5675" y="1600200"/>
            <a:ext cx="7232650" cy="4902200"/>
          </a:xfrm>
        </p:spPr>
        <p:txBody>
          <a:bodyPr>
            <a:normAutofit fontScale="85000" lnSpcReduction="20000"/>
          </a:bodyPr>
          <a:lstStyle/>
          <a:p>
            <a:endParaRPr lang="en-US" dirty="0" smtClean="0"/>
          </a:p>
          <a:p>
            <a:r>
              <a:rPr lang="en-US" dirty="0" smtClean="0"/>
              <a:t>Week 2 – Children to take home a normal school reading book using some of the new P.A.I.R techniques. </a:t>
            </a:r>
          </a:p>
          <a:p>
            <a:r>
              <a:rPr lang="en-US" dirty="0" smtClean="0"/>
              <a:t>Week 3 – Children take home next P.A.I.R reading book and repeat questioning process. </a:t>
            </a:r>
          </a:p>
          <a:p>
            <a:r>
              <a:rPr lang="en-US" dirty="0" smtClean="0"/>
              <a:t>This process  to continue for 9 weeks – then the other class will take over. </a:t>
            </a:r>
          </a:p>
          <a:p>
            <a:r>
              <a:rPr lang="en-US" dirty="0" smtClean="0"/>
              <a:t>Parents to fill out post project questionnaire. </a:t>
            </a:r>
          </a:p>
          <a:p>
            <a:r>
              <a:rPr lang="en-US" dirty="0" smtClean="0"/>
              <a:t>Please note that one of the books is a wordless book but there is guidance to show how to get the best from this book in the parent guidance/ on the website.  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76951" y="336075"/>
            <a:ext cx="971999" cy="1682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470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368099"/>
                </a:solidFill>
              </a:rPr>
              <a:t>Key findings…</a:t>
            </a:r>
            <a:endParaRPr lang="en-US" dirty="0">
              <a:solidFill>
                <a:srgbClr val="36809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positive change in the way reading is done at home –        after one week !!!</a:t>
            </a:r>
          </a:p>
          <a:p>
            <a:r>
              <a:rPr lang="en-US" dirty="0" smtClean="0"/>
              <a:t>children were more ‘switched on’ to reading</a:t>
            </a:r>
          </a:p>
          <a:p>
            <a:r>
              <a:rPr lang="en-US" dirty="0" smtClean="0"/>
              <a:t>Improved school-parent and parent-school relationships</a:t>
            </a:r>
          </a:p>
          <a:p>
            <a:r>
              <a:rPr lang="en-US" dirty="0" smtClean="0"/>
              <a:t>100% of parents in the trials stated “I would recommend PAIR books to other parents”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76951" y="336075"/>
            <a:ext cx="971999" cy="1682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844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solidFill>
                  <a:srgbClr val="245566"/>
                </a:solidFill>
              </a:rPr>
              <a:t>P</a:t>
            </a:r>
            <a:r>
              <a:rPr lang="en-US" sz="4000" dirty="0" smtClean="0">
                <a:solidFill>
                  <a:srgbClr val="245566"/>
                </a:solidFill>
              </a:rPr>
              <a:t>arent’s comments..</a:t>
            </a:r>
            <a:endParaRPr lang="en-US" sz="4000" dirty="0">
              <a:solidFill>
                <a:srgbClr val="24556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i="1" dirty="0" smtClean="0">
                <a:solidFill>
                  <a:schemeClr val="accent1">
                    <a:lumMod val="50000"/>
                  </a:schemeClr>
                </a:solidFill>
                <a:effectLst/>
              </a:rPr>
              <a:t>It </a:t>
            </a:r>
            <a:r>
              <a:rPr lang="en-US" i="1" dirty="0">
                <a:solidFill>
                  <a:schemeClr val="accent1">
                    <a:lumMod val="50000"/>
                  </a:schemeClr>
                </a:solidFill>
                <a:effectLst/>
              </a:rPr>
              <a:t>was a fun easy read.</a:t>
            </a:r>
            <a:endParaRPr lang="en-AU" dirty="0">
              <a:solidFill>
                <a:schemeClr val="accent1">
                  <a:lumMod val="50000"/>
                </a:schemeClr>
              </a:solidFill>
              <a:effectLst/>
            </a:endParaRPr>
          </a:p>
          <a:p>
            <a:r>
              <a:rPr lang="en-US" i="1" dirty="0">
                <a:solidFill>
                  <a:schemeClr val="accent1">
                    <a:lumMod val="50000"/>
                  </a:schemeClr>
                </a:solidFill>
                <a:effectLst/>
              </a:rPr>
              <a:t>The large book means the text and images are easily identifiable.</a:t>
            </a:r>
            <a:endParaRPr lang="en-AU" dirty="0">
              <a:solidFill>
                <a:schemeClr val="accent1">
                  <a:lumMod val="50000"/>
                </a:schemeClr>
              </a:solidFill>
              <a:effectLst/>
            </a:endParaRPr>
          </a:p>
          <a:p>
            <a:r>
              <a:rPr lang="en-US" i="1" dirty="0">
                <a:solidFill>
                  <a:srgbClr val="FF0000"/>
                </a:solidFill>
                <a:effectLst/>
              </a:rPr>
              <a:t>(My son) was engaged in the story from the start.</a:t>
            </a:r>
            <a:endParaRPr lang="en-AU" dirty="0">
              <a:solidFill>
                <a:srgbClr val="FF0000"/>
              </a:solidFill>
              <a:effectLst/>
            </a:endParaRPr>
          </a:p>
          <a:p>
            <a:r>
              <a:rPr lang="en-US" i="1" dirty="0">
                <a:solidFill>
                  <a:srgbClr val="FF0000"/>
                </a:solidFill>
                <a:effectLst/>
              </a:rPr>
              <a:t>(The corner questions) were great </a:t>
            </a:r>
            <a:r>
              <a:rPr lang="en-US" i="1" dirty="0" smtClean="0">
                <a:solidFill>
                  <a:srgbClr val="FF0000"/>
                </a:solidFill>
                <a:effectLst/>
              </a:rPr>
              <a:t>which </a:t>
            </a:r>
            <a:r>
              <a:rPr lang="en-US" i="1" dirty="0">
                <a:solidFill>
                  <a:srgbClr val="FF0000"/>
                </a:solidFill>
                <a:effectLst/>
              </a:rPr>
              <a:t>usually led to further discussions.</a:t>
            </a:r>
            <a:endParaRPr lang="en-AU" dirty="0">
              <a:solidFill>
                <a:srgbClr val="FF0000"/>
              </a:solidFill>
              <a:effectLst/>
            </a:endParaRPr>
          </a:p>
          <a:p>
            <a:r>
              <a:rPr lang="en-US" i="1" dirty="0">
                <a:solidFill>
                  <a:schemeClr val="accent1">
                    <a:lumMod val="50000"/>
                  </a:schemeClr>
                </a:solidFill>
                <a:effectLst/>
              </a:rPr>
              <a:t>(The paw section) made the conversation about the book smooth and coherent.</a:t>
            </a:r>
            <a:endParaRPr lang="en-AU" dirty="0">
              <a:solidFill>
                <a:schemeClr val="accent1">
                  <a:lumMod val="50000"/>
                </a:schemeClr>
              </a:solidFill>
              <a:effectLst/>
            </a:endParaRPr>
          </a:p>
          <a:p>
            <a:r>
              <a:rPr lang="en-US" i="1" dirty="0">
                <a:solidFill>
                  <a:srgbClr val="FF0000"/>
                </a:solidFill>
                <a:effectLst/>
              </a:rPr>
              <a:t>(The vocabulary section) was fantastic. It made my job as a parent a lot easier.</a:t>
            </a:r>
            <a:endParaRPr lang="en-AU" dirty="0">
              <a:solidFill>
                <a:srgbClr val="FF0000"/>
              </a:solidFill>
              <a:effectLst/>
            </a:endParaRPr>
          </a:p>
          <a:p>
            <a:r>
              <a:rPr lang="en-US" i="1" dirty="0">
                <a:solidFill>
                  <a:schemeClr val="accent1">
                    <a:lumMod val="50000"/>
                  </a:schemeClr>
                </a:solidFill>
                <a:effectLst/>
              </a:rPr>
              <a:t>I would most definitely (recommend P.A.I.R.) to other parents. It makes reading fun and engaging.</a:t>
            </a:r>
            <a:endParaRPr lang="en-AU" dirty="0">
              <a:solidFill>
                <a:schemeClr val="accent1">
                  <a:lumMod val="50000"/>
                </a:schemeClr>
              </a:solidFill>
              <a:effectLst/>
            </a:endParaRPr>
          </a:p>
          <a:p>
            <a:r>
              <a:rPr lang="en-US" i="1" dirty="0">
                <a:solidFill>
                  <a:schemeClr val="accent1">
                    <a:lumMod val="50000"/>
                  </a:schemeClr>
                </a:solidFill>
                <a:effectLst/>
              </a:rPr>
              <a:t>When can we get another book?</a:t>
            </a:r>
            <a:r>
              <a:rPr lang="en-AU" dirty="0">
                <a:solidFill>
                  <a:schemeClr val="accent1">
                    <a:lumMod val="50000"/>
                  </a:schemeClr>
                </a:solidFill>
                <a:effectLst/>
              </a:rPr>
              <a:t> </a:t>
            </a:r>
            <a:endParaRPr lang="en-AU" dirty="0" smtClean="0">
              <a:solidFill>
                <a:schemeClr val="accent1">
                  <a:lumMod val="50000"/>
                </a:schemeClr>
              </a:solidFill>
              <a:effectLst/>
            </a:endParaRPr>
          </a:p>
          <a:p>
            <a:pPr>
              <a:buNone/>
            </a:pPr>
            <a:r>
              <a:rPr lang="en-AU" dirty="0" smtClean="0">
                <a:solidFill>
                  <a:schemeClr val="accent1">
                    <a:lumMod val="50000"/>
                  </a:schemeClr>
                </a:solidFill>
                <a:effectLst/>
              </a:rPr>
              <a:t>Website -  http://pisceanpublishing.com/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76951" y="336075"/>
            <a:ext cx="971999" cy="1682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2334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>
                <a:solidFill>
                  <a:srgbClr val="245566"/>
                </a:solidFill>
              </a:rPr>
              <a:t>P.A.I.R</a:t>
            </a:r>
            <a:r>
              <a:rPr lang="en-US" dirty="0" smtClean="0">
                <a:solidFill>
                  <a:srgbClr val="245566"/>
                </a:solidFill>
              </a:rPr>
              <a:t> will …</a:t>
            </a:r>
            <a:endParaRPr lang="en-US" dirty="0">
              <a:solidFill>
                <a:srgbClr val="24556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i="1" dirty="0" smtClean="0">
                <a:solidFill>
                  <a:srgbClr val="245566"/>
                </a:solidFill>
              </a:rPr>
              <a:t>Engage</a:t>
            </a:r>
            <a:r>
              <a:rPr lang="en-US" dirty="0" smtClean="0">
                <a:solidFill>
                  <a:srgbClr val="245566"/>
                </a:solidFill>
              </a:rPr>
              <a:t> children</a:t>
            </a:r>
          </a:p>
          <a:p>
            <a:pPr algn="ctr"/>
            <a:endParaRPr lang="en-US" dirty="0">
              <a:solidFill>
                <a:srgbClr val="245566"/>
              </a:solidFill>
            </a:endParaRPr>
          </a:p>
          <a:p>
            <a:pPr algn="ctr"/>
            <a:r>
              <a:rPr lang="en-US" i="1" dirty="0" smtClean="0">
                <a:solidFill>
                  <a:srgbClr val="245566"/>
                </a:solidFill>
              </a:rPr>
              <a:t>Enrich</a:t>
            </a:r>
            <a:r>
              <a:rPr lang="en-US" dirty="0" smtClean="0">
                <a:solidFill>
                  <a:srgbClr val="245566"/>
                </a:solidFill>
              </a:rPr>
              <a:t> literacy</a:t>
            </a:r>
          </a:p>
          <a:p>
            <a:pPr algn="ctr"/>
            <a:endParaRPr lang="en-US" dirty="0">
              <a:solidFill>
                <a:srgbClr val="245566"/>
              </a:solidFill>
            </a:endParaRPr>
          </a:p>
          <a:p>
            <a:pPr algn="ctr"/>
            <a:r>
              <a:rPr lang="en-US" i="1" dirty="0" smtClean="0">
                <a:solidFill>
                  <a:srgbClr val="245566"/>
                </a:solidFill>
              </a:rPr>
              <a:t>Enable</a:t>
            </a:r>
            <a:r>
              <a:rPr lang="en-US" dirty="0" smtClean="0">
                <a:solidFill>
                  <a:srgbClr val="245566"/>
                </a:solidFill>
              </a:rPr>
              <a:t> learning</a:t>
            </a:r>
          </a:p>
          <a:p>
            <a:pPr algn="ctr"/>
            <a:endParaRPr lang="en-US" dirty="0"/>
          </a:p>
          <a:p>
            <a:pPr algn="ctr"/>
            <a:r>
              <a:rPr lang="en-US" dirty="0" smtClean="0"/>
              <a:t>Questions ?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76951" y="336075"/>
            <a:ext cx="971999" cy="1682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161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>
                <a:solidFill>
                  <a:srgbClr val="245566"/>
                </a:solidFill>
              </a:rPr>
              <a:t>Inspired by Finland</a:t>
            </a:r>
            <a:endParaRPr lang="en-US" sz="4000" dirty="0">
              <a:solidFill>
                <a:srgbClr val="24556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245566"/>
                </a:solidFill>
              </a:rPr>
              <a:t>Finland’s children have regularly outperformed the world in Reading tests …</a:t>
            </a:r>
          </a:p>
          <a:p>
            <a:r>
              <a:rPr lang="en-US" b="1" dirty="0" smtClean="0">
                <a:solidFill>
                  <a:srgbClr val="245566"/>
                </a:solidFill>
              </a:rPr>
              <a:t>1</a:t>
            </a:r>
            <a:r>
              <a:rPr lang="en-US" b="1" baseline="30000" dirty="0" smtClean="0">
                <a:solidFill>
                  <a:srgbClr val="245566"/>
                </a:solidFill>
              </a:rPr>
              <a:t>st</a:t>
            </a:r>
            <a:r>
              <a:rPr lang="en-US" b="1" dirty="0" smtClean="0">
                <a:solidFill>
                  <a:srgbClr val="245566"/>
                </a:solidFill>
              </a:rPr>
              <a:t> in 2000       1</a:t>
            </a:r>
            <a:r>
              <a:rPr lang="en-US" b="1" baseline="30000" dirty="0" smtClean="0">
                <a:solidFill>
                  <a:srgbClr val="245566"/>
                </a:solidFill>
              </a:rPr>
              <a:t>st</a:t>
            </a:r>
            <a:r>
              <a:rPr lang="en-US" b="1" dirty="0" smtClean="0">
                <a:solidFill>
                  <a:srgbClr val="245566"/>
                </a:solidFill>
              </a:rPr>
              <a:t> in 2003</a:t>
            </a:r>
            <a:r>
              <a:rPr lang="en-US" dirty="0">
                <a:solidFill>
                  <a:srgbClr val="245566"/>
                </a:solidFill>
              </a:rPr>
              <a:t> </a:t>
            </a:r>
            <a:r>
              <a:rPr lang="en-US" dirty="0" smtClean="0">
                <a:solidFill>
                  <a:srgbClr val="245566"/>
                </a:solidFill>
              </a:rPr>
              <a:t>       </a:t>
            </a:r>
            <a:r>
              <a:rPr lang="en-US" b="1" dirty="0" smtClean="0">
                <a:solidFill>
                  <a:srgbClr val="245566"/>
                </a:solidFill>
              </a:rPr>
              <a:t>2nd in 2006</a:t>
            </a:r>
          </a:p>
          <a:p>
            <a:endParaRPr lang="en-US" b="1" dirty="0">
              <a:solidFill>
                <a:srgbClr val="245566"/>
              </a:solidFill>
            </a:endParaRPr>
          </a:p>
          <a:p>
            <a:r>
              <a:rPr lang="en-US" dirty="0" smtClean="0">
                <a:solidFill>
                  <a:srgbClr val="245566"/>
                </a:solidFill>
              </a:rPr>
              <a:t>Yet children </a:t>
            </a:r>
            <a:r>
              <a:rPr lang="en-US" dirty="0">
                <a:solidFill>
                  <a:srgbClr val="245566"/>
                </a:solidFill>
              </a:rPr>
              <a:t>in Finland don’t start school until they turn 6 or </a:t>
            </a:r>
            <a:r>
              <a:rPr lang="en-US" dirty="0" smtClean="0">
                <a:solidFill>
                  <a:srgbClr val="245566"/>
                </a:solidFill>
              </a:rPr>
              <a:t>or even 7 </a:t>
            </a:r>
            <a:r>
              <a:rPr lang="en-US" dirty="0">
                <a:solidFill>
                  <a:srgbClr val="245566"/>
                </a:solidFill>
              </a:rPr>
              <a:t>!!</a:t>
            </a:r>
            <a:r>
              <a:rPr lang="en-US" dirty="0" smtClean="0">
                <a:solidFill>
                  <a:srgbClr val="245566"/>
                </a:solidFill>
              </a:rPr>
              <a:t>!</a:t>
            </a:r>
          </a:p>
          <a:p>
            <a:r>
              <a:rPr lang="en-US" dirty="0" smtClean="0">
                <a:solidFill>
                  <a:srgbClr val="245566"/>
                </a:solidFill>
              </a:rPr>
              <a:t>Why ?</a:t>
            </a:r>
            <a:endParaRPr lang="en-US" dirty="0">
              <a:solidFill>
                <a:srgbClr val="245566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245566"/>
              </a:solidFill>
            </a:endParaRPr>
          </a:p>
          <a:p>
            <a:endParaRPr lang="en-US" dirty="0" smtClean="0">
              <a:solidFill>
                <a:srgbClr val="245566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76951" y="336075"/>
            <a:ext cx="971999" cy="1682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6013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245566"/>
                </a:solidFill>
              </a:rPr>
              <a:t>The Main Reason?</a:t>
            </a:r>
            <a:endParaRPr lang="en-US" dirty="0">
              <a:solidFill>
                <a:srgbClr val="24556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0915" y="1600200"/>
            <a:ext cx="7456036" cy="4291013"/>
          </a:xfrm>
        </p:spPr>
        <p:txBody>
          <a:bodyPr>
            <a:normAutofit lnSpcReduction="10000"/>
          </a:bodyPr>
          <a:lstStyle/>
          <a:p>
            <a:r>
              <a:rPr lang="en-US" sz="3200" b="1" dirty="0" smtClean="0">
                <a:solidFill>
                  <a:srgbClr val="245566"/>
                </a:solidFill>
              </a:rPr>
              <a:t>Finnish parents … </a:t>
            </a:r>
          </a:p>
          <a:p>
            <a:pPr marL="0" indent="0">
              <a:buNone/>
            </a:pPr>
            <a:r>
              <a:rPr lang="en-US" sz="3200" b="1" dirty="0" smtClean="0">
                <a:solidFill>
                  <a:srgbClr val="245566"/>
                </a:solidFill>
              </a:rPr>
              <a:t>read and read and read                                </a:t>
            </a:r>
            <a:r>
              <a:rPr lang="en-US" sz="3200" b="1" u="sng" dirty="0" smtClean="0">
                <a:solidFill>
                  <a:srgbClr val="245566"/>
                </a:solidFill>
              </a:rPr>
              <a:t>to</a:t>
            </a:r>
            <a:r>
              <a:rPr lang="en-US" sz="3200" b="1" dirty="0" smtClean="0">
                <a:solidFill>
                  <a:srgbClr val="245566"/>
                </a:solidFill>
              </a:rPr>
              <a:t> their children.</a:t>
            </a:r>
          </a:p>
          <a:p>
            <a:pPr marL="0" indent="0">
              <a:buNone/>
            </a:pPr>
            <a:endParaRPr lang="en-US" sz="3200" b="1" dirty="0" smtClean="0">
              <a:solidFill>
                <a:srgbClr val="245566"/>
              </a:solidFill>
            </a:endParaRPr>
          </a:p>
          <a:p>
            <a:pPr marL="0" indent="0">
              <a:buNone/>
            </a:pPr>
            <a:r>
              <a:rPr lang="en-US" sz="2800" b="1" dirty="0" smtClean="0">
                <a:solidFill>
                  <a:srgbClr val="245566"/>
                </a:solidFill>
              </a:rPr>
              <a:t>There is a wealth of research that says reading TO your child has a major impact on their performance, not just at primary school but far beyond… even up to GCSE!</a:t>
            </a:r>
            <a:endParaRPr lang="en-US" sz="2800" b="1" dirty="0">
              <a:solidFill>
                <a:srgbClr val="245566"/>
              </a:solidFill>
            </a:endParaRPr>
          </a:p>
        </p:txBody>
      </p:sp>
      <p:pic>
        <p:nvPicPr>
          <p:cNvPr id="4" name="Picture 3" descr="Mother-and-child-reading-007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4972" y="2137567"/>
            <a:ext cx="2273978" cy="149008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76951" y="336075"/>
            <a:ext cx="971999" cy="1682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006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1175756"/>
            <a:ext cx="7583488" cy="1143000"/>
          </a:xfrm>
        </p:spPr>
        <p:txBody>
          <a:bodyPr/>
          <a:lstStyle/>
          <a:p>
            <a:r>
              <a:rPr lang="en-US" dirty="0" smtClean="0">
                <a:solidFill>
                  <a:srgbClr val="368099"/>
                </a:solidFill>
              </a:rPr>
              <a:t>How do parents</a:t>
            </a:r>
            <a:br>
              <a:rPr lang="en-US" dirty="0" smtClean="0">
                <a:solidFill>
                  <a:srgbClr val="368099"/>
                </a:solidFill>
              </a:rPr>
            </a:br>
            <a:r>
              <a:rPr lang="en-US" dirty="0" smtClean="0">
                <a:solidFill>
                  <a:srgbClr val="368099"/>
                </a:solidFill>
              </a:rPr>
              <a:t>read aloud to</a:t>
            </a:r>
            <a:br>
              <a:rPr lang="en-US" dirty="0" smtClean="0">
                <a:solidFill>
                  <a:srgbClr val="368099"/>
                </a:solidFill>
              </a:rPr>
            </a:br>
            <a:r>
              <a:rPr lang="en-US" dirty="0" smtClean="0">
                <a:solidFill>
                  <a:srgbClr val="368099"/>
                </a:solidFill>
              </a:rPr>
              <a:t>their children ?</a:t>
            </a:r>
            <a:endParaRPr lang="en-US" dirty="0">
              <a:solidFill>
                <a:srgbClr val="368099"/>
              </a:solidFill>
            </a:endParaRPr>
          </a:p>
        </p:txBody>
      </p:sp>
      <p:pic>
        <p:nvPicPr>
          <p:cNvPr id="4" name="Content Placeholder 3" descr="images.jpe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04" b="11104"/>
          <a:stretch>
            <a:fillRect/>
          </a:stretch>
        </p:blipFill>
        <p:spPr>
          <a:xfrm>
            <a:off x="2540000" y="3244632"/>
            <a:ext cx="4065710" cy="2412119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76951" y="336075"/>
            <a:ext cx="971999" cy="1682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88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368099"/>
                </a:solidFill>
              </a:rPr>
              <a:t>The researchers say …</a:t>
            </a:r>
            <a:endParaRPr lang="en-US" dirty="0">
              <a:solidFill>
                <a:srgbClr val="36809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368099"/>
                </a:solidFill>
              </a:rPr>
              <a:t>t</a:t>
            </a:r>
            <a:r>
              <a:rPr lang="en-US" b="1" dirty="0" smtClean="0">
                <a:solidFill>
                  <a:srgbClr val="368099"/>
                </a:solidFill>
              </a:rPr>
              <a:t>hat parents read aloud in different ways …</a:t>
            </a:r>
          </a:p>
          <a:p>
            <a:endParaRPr lang="en-US" dirty="0">
              <a:solidFill>
                <a:srgbClr val="368099"/>
              </a:solidFill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rgbClr val="368099"/>
                </a:solidFill>
              </a:rPr>
              <a:t>- the ‘Describer’ reader</a:t>
            </a:r>
          </a:p>
          <a:p>
            <a:pPr marL="0" indent="0">
              <a:buNone/>
            </a:pPr>
            <a:endParaRPr lang="en-US" dirty="0">
              <a:solidFill>
                <a:srgbClr val="368099"/>
              </a:solidFill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rgbClr val="368099"/>
                </a:solidFill>
              </a:rPr>
              <a:t>- the ‘</a:t>
            </a:r>
            <a:r>
              <a:rPr lang="en-US" b="1" dirty="0" err="1" smtClean="0">
                <a:solidFill>
                  <a:srgbClr val="368099"/>
                </a:solidFill>
              </a:rPr>
              <a:t>Comprehender</a:t>
            </a:r>
            <a:r>
              <a:rPr lang="en-US" b="1" dirty="0" smtClean="0">
                <a:solidFill>
                  <a:srgbClr val="368099"/>
                </a:solidFill>
              </a:rPr>
              <a:t>’ reader</a:t>
            </a:r>
          </a:p>
          <a:p>
            <a:pPr>
              <a:buFontTx/>
              <a:buChar char="-"/>
            </a:pPr>
            <a:endParaRPr lang="en-US" dirty="0">
              <a:solidFill>
                <a:srgbClr val="368099"/>
              </a:solidFill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rgbClr val="368099"/>
                </a:solidFill>
              </a:rPr>
              <a:t>- the ‘Performance Orientated’ reader</a:t>
            </a:r>
            <a:endParaRPr lang="en-US" b="1" dirty="0">
              <a:solidFill>
                <a:srgbClr val="368099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76951" y="4208912"/>
            <a:ext cx="971999" cy="1682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712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245566"/>
                </a:solidFill>
              </a:rPr>
              <a:t>How P.A.I.R. can help</a:t>
            </a:r>
            <a:endParaRPr lang="en-US" dirty="0">
              <a:solidFill>
                <a:srgbClr val="24556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245566"/>
                </a:solidFill>
                <a:effectLst/>
              </a:rPr>
              <a:t>P</a:t>
            </a:r>
            <a:r>
              <a:rPr lang="en-US" dirty="0">
                <a:solidFill>
                  <a:srgbClr val="245566"/>
                </a:solidFill>
                <a:effectLst/>
              </a:rPr>
              <a:t>arent </a:t>
            </a:r>
            <a:r>
              <a:rPr lang="en-US" b="1" dirty="0">
                <a:solidFill>
                  <a:srgbClr val="245566"/>
                </a:solidFill>
                <a:effectLst/>
              </a:rPr>
              <a:t>A</a:t>
            </a:r>
            <a:r>
              <a:rPr lang="en-US" dirty="0">
                <a:solidFill>
                  <a:srgbClr val="245566"/>
                </a:solidFill>
                <a:effectLst/>
              </a:rPr>
              <a:t>ssisted </a:t>
            </a:r>
            <a:r>
              <a:rPr lang="en-US" b="1" dirty="0">
                <a:solidFill>
                  <a:srgbClr val="245566"/>
                </a:solidFill>
                <a:effectLst/>
              </a:rPr>
              <a:t>I</a:t>
            </a:r>
            <a:r>
              <a:rPr lang="en-US" dirty="0">
                <a:solidFill>
                  <a:srgbClr val="245566"/>
                </a:solidFill>
                <a:effectLst/>
              </a:rPr>
              <a:t>mmersive </a:t>
            </a:r>
            <a:r>
              <a:rPr lang="en-US" b="1" dirty="0">
                <a:solidFill>
                  <a:srgbClr val="245566"/>
                </a:solidFill>
                <a:effectLst/>
              </a:rPr>
              <a:t>R</a:t>
            </a:r>
            <a:r>
              <a:rPr lang="en-US" dirty="0">
                <a:solidFill>
                  <a:srgbClr val="245566"/>
                </a:solidFill>
                <a:effectLst/>
              </a:rPr>
              <a:t>eading </a:t>
            </a:r>
            <a:r>
              <a:rPr lang="en-US" i="1" dirty="0">
                <a:solidFill>
                  <a:srgbClr val="245566"/>
                </a:solidFill>
                <a:effectLst/>
              </a:rPr>
              <a:t>(P.A.I.R.)</a:t>
            </a:r>
            <a:r>
              <a:rPr lang="en-US" dirty="0">
                <a:solidFill>
                  <a:srgbClr val="245566"/>
                </a:solidFill>
                <a:effectLst/>
              </a:rPr>
              <a:t> is built on a wealth </a:t>
            </a:r>
            <a:r>
              <a:rPr lang="en-US" dirty="0" smtClean="0">
                <a:solidFill>
                  <a:srgbClr val="245566"/>
                </a:solidFill>
                <a:effectLst/>
              </a:rPr>
              <a:t>of international </a:t>
            </a:r>
            <a:r>
              <a:rPr lang="en-US" dirty="0">
                <a:solidFill>
                  <a:srgbClr val="245566"/>
                </a:solidFill>
                <a:effectLst/>
              </a:rPr>
              <a:t>research. Its purpose and structure is underpinned by the work of some of the world’s leading educators. </a:t>
            </a:r>
            <a:endParaRPr lang="en-US" dirty="0" smtClean="0">
              <a:solidFill>
                <a:srgbClr val="245566"/>
              </a:solidFill>
              <a:effectLst/>
            </a:endParaRPr>
          </a:p>
          <a:p>
            <a:pPr marL="0" indent="0">
              <a:buNone/>
            </a:pPr>
            <a:r>
              <a:rPr lang="en-US" i="1" dirty="0" smtClean="0">
                <a:solidFill>
                  <a:srgbClr val="245566"/>
                </a:solidFill>
                <a:effectLst/>
              </a:rPr>
              <a:t>P.A.I.R</a:t>
            </a:r>
            <a:r>
              <a:rPr lang="en-US" i="1" dirty="0">
                <a:solidFill>
                  <a:srgbClr val="245566"/>
                </a:solidFill>
                <a:effectLst/>
              </a:rPr>
              <a:t>.</a:t>
            </a:r>
            <a:r>
              <a:rPr lang="en-US" dirty="0">
                <a:solidFill>
                  <a:srgbClr val="245566"/>
                </a:solidFill>
                <a:effectLst/>
              </a:rPr>
              <a:t> is designed to help parents create an environment where their child can become ‘reading ready’. It does this by providing simple, time effective techniques for parents</a:t>
            </a:r>
            <a:r>
              <a:rPr lang="en-US" dirty="0" smtClean="0">
                <a:solidFill>
                  <a:srgbClr val="245566"/>
                </a:solidFill>
                <a:effectLst/>
              </a:rPr>
              <a:t>.</a:t>
            </a:r>
          </a:p>
          <a:p>
            <a:pPr algn="ctr" fontAlgn="base">
              <a:buNone/>
            </a:pPr>
            <a:r>
              <a:rPr lang="en-GB" b="1" dirty="0" smtClean="0"/>
              <a:t>The PAIR Mission</a:t>
            </a:r>
          </a:p>
          <a:p>
            <a:pPr fontAlgn="base"/>
            <a:r>
              <a:rPr lang="en-GB" dirty="0" smtClean="0"/>
              <a:t>To </a:t>
            </a:r>
            <a:r>
              <a:rPr lang="en-GB" i="1" dirty="0" smtClean="0"/>
              <a:t>engage</a:t>
            </a:r>
            <a:r>
              <a:rPr lang="en-GB" dirty="0" smtClean="0"/>
              <a:t> children in quality, read-aloud conversations that </a:t>
            </a:r>
            <a:r>
              <a:rPr lang="en-GB" i="1" dirty="0" smtClean="0"/>
              <a:t>enrich</a:t>
            </a:r>
            <a:r>
              <a:rPr lang="en-GB" dirty="0" smtClean="0"/>
              <a:t> their literacy experience and </a:t>
            </a:r>
            <a:r>
              <a:rPr lang="en-GB" i="1" dirty="0" smtClean="0"/>
              <a:t>enable</a:t>
            </a:r>
            <a:r>
              <a:rPr lang="en-GB" dirty="0" smtClean="0"/>
              <a:t> their future learning.</a:t>
            </a:r>
          </a:p>
          <a:p>
            <a:pPr marL="0" indent="0">
              <a:buNone/>
            </a:pPr>
            <a:endParaRPr lang="en-AU" dirty="0">
              <a:solidFill>
                <a:srgbClr val="245566"/>
              </a:solidFill>
              <a:effectLst/>
            </a:endParaRP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76951" y="336075"/>
            <a:ext cx="971999" cy="1682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9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245566"/>
                </a:solidFill>
              </a:rPr>
              <a:t>What is P.A.I.R. ?</a:t>
            </a:r>
            <a:endParaRPr lang="en-US" dirty="0">
              <a:solidFill>
                <a:srgbClr val="24556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7668" y="2018376"/>
            <a:ext cx="4901281" cy="41596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245566"/>
                </a:solidFill>
                <a:effectLst/>
              </a:rPr>
              <a:t>P.A.I.R. is a series of books with prompts on the corners designed to support parents when reading with their children. </a:t>
            </a:r>
          </a:p>
          <a:p>
            <a:pPr marL="0" indent="0">
              <a:buNone/>
            </a:pPr>
            <a:endParaRPr lang="en-US" dirty="0" smtClean="0">
              <a:solidFill>
                <a:srgbClr val="245566"/>
              </a:solidFill>
              <a:effectLst/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245566"/>
                </a:solidFill>
                <a:effectLst/>
              </a:rPr>
              <a:t>The </a:t>
            </a:r>
            <a:r>
              <a:rPr lang="en-US" dirty="0">
                <a:solidFill>
                  <a:srgbClr val="245566"/>
                </a:solidFill>
                <a:effectLst/>
              </a:rPr>
              <a:t>book’s text (story) </a:t>
            </a:r>
            <a:r>
              <a:rPr lang="en-US" dirty="0" smtClean="0">
                <a:solidFill>
                  <a:srgbClr val="245566"/>
                </a:solidFill>
                <a:effectLst/>
              </a:rPr>
              <a:t>is designed </a:t>
            </a:r>
            <a:r>
              <a:rPr lang="en-US" dirty="0">
                <a:solidFill>
                  <a:srgbClr val="245566"/>
                </a:solidFill>
                <a:effectLst/>
              </a:rPr>
              <a:t>to be </a:t>
            </a:r>
            <a:r>
              <a:rPr lang="en-US" b="1" dirty="0">
                <a:solidFill>
                  <a:srgbClr val="245566"/>
                </a:solidFill>
                <a:effectLst/>
              </a:rPr>
              <a:t>read </a:t>
            </a:r>
            <a:r>
              <a:rPr lang="en-US" b="1" dirty="0" smtClean="0">
                <a:solidFill>
                  <a:srgbClr val="245566"/>
                </a:solidFill>
                <a:effectLst/>
              </a:rPr>
              <a:t>aloud </a:t>
            </a:r>
            <a:r>
              <a:rPr lang="en-US" dirty="0" smtClean="0">
                <a:solidFill>
                  <a:srgbClr val="245566"/>
                </a:solidFill>
                <a:effectLst/>
              </a:rPr>
              <a:t>by </a:t>
            </a:r>
            <a:r>
              <a:rPr lang="en-US" dirty="0">
                <a:solidFill>
                  <a:srgbClr val="245566"/>
                </a:solidFill>
                <a:effectLst/>
              </a:rPr>
              <a:t>the parent.</a:t>
            </a:r>
            <a:endParaRPr lang="en-AU" dirty="0">
              <a:solidFill>
                <a:srgbClr val="245566"/>
              </a:solidFill>
              <a:effectLst/>
            </a:endParaRP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76951" y="336075"/>
            <a:ext cx="971999" cy="16823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9463" y="2162298"/>
            <a:ext cx="3033556" cy="3844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789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245566"/>
                </a:solidFill>
              </a:rPr>
              <a:t>How P.A.I.R. works</a:t>
            </a:r>
            <a:endParaRPr lang="en-US" dirty="0">
              <a:solidFill>
                <a:srgbClr val="245566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76951" y="336075"/>
            <a:ext cx="971999" cy="1682301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245566"/>
                </a:solidFill>
                <a:effectLst/>
              </a:rPr>
              <a:t>P.A.I.R. provides parents with the vital prompts and questions that will help the child engage in valuable conversation around the </a:t>
            </a:r>
            <a:r>
              <a:rPr lang="en-US" dirty="0" smtClean="0">
                <a:solidFill>
                  <a:srgbClr val="245566"/>
                </a:solidFill>
                <a:effectLst/>
              </a:rPr>
              <a:t>book using all the different reading styles...</a:t>
            </a:r>
          </a:p>
          <a:p>
            <a:pPr marL="0" indent="0">
              <a:buNone/>
            </a:pPr>
            <a:endParaRPr lang="en-US" dirty="0" smtClean="0">
              <a:solidFill>
                <a:srgbClr val="245566"/>
              </a:solidFill>
              <a:effectLst/>
            </a:endParaRPr>
          </a:p>
          <a:p>
            <a:pPr marL="0" indent="0">
              <a:buNone/>
            </a:pPr>
            <a:endParaRPr lang="en-US" dirty="0" smtClean="0">
              <a:solidFill>
                <a:srgbClr val="245566"/>
              </a:solidFill>
              <a:effectLst/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245566"/>
                </a:solidFill>
                <a:effectLst/>
              </a:rPr>
              <a:t>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108075" y="1600200"/>
            <a:ext cx="7232650" cy="4916714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Tx/>
              <a:buSzPct val="90000"/>
              <a:buFont typeface="Wingdings" pitchFamily="2" charset="2"/>
              <a:buChar char="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368099"/>
              </a:solidFill>
              <a:effectLst>
                <a:outerShdw blurRad="101600" dist="12700" dir="3600000" algn="tl" rotWithShape="0">
                  <a:prstClr val="black">
                    <a:alpha val="30000"/>
                  </a:prst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Tx/>
              <a:buSzPct val="90000"/>
              <a:buFont typeface="Wingdings" pitchFamily="2" charset="2"/>
              <a:buNone/>
              <a:tabLst/>
              <a:defRPr/>
            </a:pPr>
            <a:endParaRPr lang="en-US" sz="2400" b="1" dirty="0">
              <a:solidFill>
                <a:srgbClr val="368099"/>
              </a:solidFill>
              <a:effectLst>
                <a:outerShdw blurRad="101600" dist="12700" dir="3600000" algn="tl" rotWithShape="0">
                  <a:prstClr val="black">
                    <a:alpha val="30000"/>
                  </a:prstClr>
                </a:outerShdw>
              </a:effectLst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Tx/>
              <a:buSzPct val="90000"/>
              <a:buFont typeface="Wingdings" pitchFamily="2" charset="2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68099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Tx/>
              <a:buSzPct val="90000"/>
              <a:buFont typeface="Wingdings" pitchFamily="2" charset="2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68099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- the ‘Describer’ reader – drawing attention to pictures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Tx/>
              <a:buSzPct val="90000"/>
              <a:buFont typeface="Wingdings" pitchFamily="2" charset="2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368099"/>
              </a:solidFill>
              <a:effectLst>
                <a:outerShdw blurRad="101600" dist="12700" dir="3600000" algn="tl" rotWithShape="0">
                  <a:prstClr val="black">
                    <a:alpha val="30000"/>
                  </a:prst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Tx/>
              <a:buSzPct val="90000"/>
              <a:buFont typeface="Wingdings" pitchFamily="2" charset="2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68099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- the ‘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68099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Comprehender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68099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’ reader – explaining vocabulary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Tx/>
              <a:buSzPct val="90000"/>
              <a:buFontTx/>
              <a:buChar char="-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368099"/>
              </a:solidFill>
              <a:effectLst>
                <a:outerShdw blurRad="101600" dist="12700" dir="3600000" algn="tl" rotWithShape="0">
                  <a:prstClr val="black">
                    <a:alpha val="30000"/>
                  </a:prst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Tx/>
              <a:buSzPct val="90000"/>
              <a:buFontTx/>
              <a:buChar char="-"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68099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the ‘Performance Orientated’ reader – opportunities for different voices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Tx/>
              <a:buSzPct val="90000"/>
              <a:tabLst/>
              <a:defRPr/>
            </a:pPr>
            <a:r>
              <a:rPr lang="en-US" sz="3100" dirty="0">
                <a:solidFill>
                  <a:schemeClr val="accent1">
                    <a:lumMod val="50000"/>
                  </a:schemeClr>
                </a:solidFill>
              </a:rPr>
              <a:t>a</a:t>
            </a:r>
            <a:r>
              <a:rPr lang="en-US" sz="3100" dirty="0" smtClean="0">
                <a:solidFill>
                  <a:schemeClr val="accent1">
                    <a:lumMod val="50000"/>
                  </a:schemeClr>
                </a:solidFill>
              </a:rPr>
              <a:t>nd all in contexts to which the child will relate.</a:t>
            </a:r>
            <a:endParaRPr kumimoji="0" lang="en-US" sz="310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4165300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245566"/>
                </a:solidFill>
              </a:rPr>
              <a:t>Simple but powerful …</a:t>
            </a:r>
            <a:endParaRPr lang="en-US" dirty="0">
              <a:solidFill>
                <a:srgbClr val="245566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76951" y="336075"/>
            <a:ext cx="971999" cy="1682301"/>
          </a:xfrm>
          <a:prstGeom prst="rect">
            <a:avLst/>
          </a:prstGeom>
        </p:spPr>
      </p:pic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l="-69648" r="-69648"/>
          <a:stretch>
            <a:fillRect/>
          </a:stretch>
        </p:blipFill>
        <p:spPr/>
      </p:pic>
      <p:sp>
        <p:nvSpPr>
          <p:cNvPr id="11" name="Left Arrow 10"/>
          <p:cNvSpPr/>
          <p:nvPr/>
        </p:nvSpPr>
        <p:spPr>
          <a:xfrm>
            <a:off x="6293649" y="1753018"/>
            <a:ext cx="1492428" cy="483930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/>
              <a:t>Inferential</a:t>
            </a:r>
            <a:endParaRPr lang="en-US" sz="1100" dirty="0"/>
          </a:p>
        </p:txBody>
      </p:sp>
      <p:sp>
        <p:nvSpPr>
          <p:cNvPr id="7" name="Right Arrow 6"/>
          <p:cNvSpPr/>
          <p:nvPr/>
        </p:nvSpPr>
        <p:spPr>
          <a:xfrm>
            <a:off x="1074615" y="5405691"/>
            <a:ext cx="1652011" cy="48552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/>
              <a:t>Vocabulary</a:t>
            </a:r>
          </a:p>
        </p:txBody>
      </p:sp>
    </p:spTree>
    <p:extLst>
      <p:ext uri="{BB962C8B-B14F-4D97-AF65-F5344CB8AC3E}">
        <p14:creationId xmlns:p14="http://schemas.microsoft.com/office/powerpoint/2010/main" val="1764646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ummer">
  <a:themeElements>
    <a:clrScheme name="Summer">
      <a:dk1>
        <a:sysClr val="windowText" lastClr="000000"/>
      </a:dk1>
      <a:lt1>
        <a:sysClr val="window" lastClr="FFFFFF"/>
      </a:lt1>
      <a:dk2>
        <a:srgbClr val="D16207"/>
      </a:dk2>
      <a:lt2>
        <a:srgbClr val="F0B31E"/>
      </a:lt2>
      <a:accent1>
        <a:srgbClr val="51A6C2"/>
      </a:accent1>
      <a:accent2>
        <a:srgbClr val="51C2A9"/>
      </a:accent2>
      <a:accent3>
        <a:srgbClr val="7EC251"/>
      </a:accent3>
      <a:accent4>
        <a:srgbClr val="E1DC53"/>
      </a:accent4>
      <a:accent5>
        <a:srgbClr val="B54721"/>
      </a:accent5>
      <a:accent6>
        <a:srgbClr val="A16BB1"/>
      </a:accent6>
      <a:hlink>
        <a:srgbClr val="A40A06"/>
      </a:hlink>
      <a:folHlink>
        <a:srgbClr val="837F16"/>
      </a:folHlink>
    </a:clrScheme>
    <a:fontScheme name="Summer">
      <a:majorFont>
        <a:latin typeface="Century Gothic"/>
        <a:ea typeface=""/>
        <a:cs typeface=""/>
        <a:font script="Jpan" typeface="ヒラギノ丸ゴ Pro W4"/>
        <a:font script="Hans" typeface="宋体"/>
        <a:font script="Hant" typeface="新細明體"/>
      </a:majorFont>
      <a:minorFont>
        <a:latin typeface="Century Gothic"/>
        <a:ea typeface=""/>
        <a:cs typeface=""/>
        <a:font script="Jpan" typeface="ヒラギノ丸ゴ Pro W4"/>
        <a:font script="Hans" typeface="宋体"/>
        <a:font script="Hant" typeface="新細明體"/>
      </a:minorFont>
    </a:fontScheme>
    <a:fmtScheme name="Summer">
      <a:fillStyleLst>
        <a:solidFill>
          <a:schemeClr val="phClr"/>
        </a:solidFill>
        <a:solidFill>
          <a:schemeClr val="phClr">
            <a:tint val="90000"/>
            <a:satMod val="135000"/>
          </a:schemeClr>
        </a:solidFill>
        <a:solidFill>
          <a:schemeClr val="phClr">
            <a:shade val="80000"/>
            <a:satMod val="110000"/>
          </a:schemeClr>
        </a:solidFill>
      </a:fillStyleLst>
      <a:lnStyleLst>
        <a:ln w="9525" cap="flat" cmpd="sng" algn="ctr">
          <a:solidFill>
            <a:schemeClr val="phClr">
              <a:satMod val="135000"/>
            </a:schemeClr>
          </a:solidFill>
          <a:prstDash val="solid"/>
        </a:ln>
        <a:ln w="25400" cap="flat" cmpd="sng" algn="ctr">
          <a:solidFill>
            <a:schemeClr val="phClr">
              <a:satMod val="150000"/>
            </a:schemeClr>
          </a:solidFill>
          <a:prstDash val="solid"/>
        </a:ln>
        <a:ln w="38100" cap="flat" cmpd="sng" algn="ctr">
          <a:solidFill>
            <a:schemeClr val="phClr"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76200" sx="101000" sy="101000" algn="ctr" rotWithShape="0">
              <a:srgbClr val="000000">
                <a:alpha val="50000"/>
              </a:srgbClr>
            </a:outerShdw>
            <a:reflection blurRad="12700" stA="20000" endPos="35000" dist="63500" dir="5400000" sy="-100000" rotWithShape="0"/>
          </a:effectLst>
        </a:effectStyle>
        <a:effectStyle>
          <a:effectLst>
            <a:outerShdw blurRad="127000" sx="103000" sy="103000" algn="ctr" rotWithShape="0">
              <a:srgbClr val="FFFFFF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morning" dir="t">
              <a:rot lat="0" lon="0" rev="1200000"/>
            </a:lightRig>
          </a:scene3d>
          <a:sp3d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/>
            </a:gs>
            <a:gs pos="100000">
              <a:schemeClr val="tx2"/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Summer.thmx</Template>
  <TotalTime>1827</TotalTime>
  <Words>911</Words>
  <Application>Microsoft Office PowerPoint</Application>
  <PresentationFormat>On-screen Show (4:3)</PresentationFormat>
  <Paragraphs>109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Calibri</vt:lpstr>
      <vt:lpstr>Century Gothic</vt:lpstr>
      <vt:lpstr>Wingdings</vt:lpstr>
      <vt:lpstr>Summer</vt:lpstr>
      <vt:lpstr>Parent Assisted Immersive Reading</vt:lpstr>
      <vt:lpstr>Inspired by Finland</vt:lpstr>
      <vt:lpstr>The Main Reason?</vt:lpstr>
      <vt:lpstr>How do parents read aloud to their children ?</vt:lpstr>
      <vt:lpstr>The researchers say …</vt:lpstr>
      <vt:lpstr>How P.A.I.R. can help</vt:lpstr>
      <vt:lpstr>What is P.A.I.R. ?</vt:lpstr>
      <vt:lpstr>How P.A.I.R. works</vt:lpstr>
      <vt:lpstr>Simple but powerful …</vt:lpstr>
      <vt:lpstr>The parent is guided …</vt:lpstr>
      <vt:lpstr>The Read-Aloud session</vt:lpstr>
      <vt:lpstr>Key notes for parents</vt:lpstr>
      <vt:lpstr>Key notes for parents</vt:lpstr>
      <vt:lpstr>Key notes for parents</vt:lpstr>
      <vt:lpstr>P.A.I.R Vision at Perryfields Infants </vt:lpstr>
      <vt:lpstr>P.A.I.R Vision at Perryfields Infants </vt:lpstr>
      <vt:lpstr>Key findings…</vt:lpstr>
      <vt:lpstr>Parent’s comments..</vt:lpstr>
      <vt:lpstr>P.A.I.R will …</vt:lpstr>
    </vt:vector>
  </TitlesOfParts>
  <Company>Fish Tails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Parents are the Key</dc:title>
  <dc:creator>John Walters</dc:creator>
  <cp:lastModifiedBy>Amanda REID</cp:lastModifiedBy>
  <cp:revision>89</cp:revision>
  <cp:lastPrinted>2018-01-23T10:50:31Z</cp:lastPrinted>
  <dcterms:created xsi:type="dcterms:W3CDTF">2015-02-24T23:00:09Z</dcterms:created>
  <dcterms:modified xsi:type="dcterms:W3CDTF">2018-02-05T08:35:00Z</dcterms:modified>
</cp:coreProperties>
</file>