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1" r:id="rId4"/>
    <p:sldId id="262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B7090-36CB-4341-AB5B-DF24157B7681}" v="190" dt="2021-01-11T15:09:40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4409-1498-2A42-8A7E-3D2A831DC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54879-01C2-6944-96D5-128D2B784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1AEC3-72D8-2E43-9B5C-C4E61FBC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05E6-B3D1-0E49-9721-509D8D6E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94121-8508-154A-9331-9CEB9CA0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B779-9F8E-044A-A680-949FAB9E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6F4C6-9639-B74E-B7F5-0247B6657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9640-4B85-5143-BC8C-CD6EE570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89D4-6DA7-234A-B65F-53AF6BDD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E2CE4-757E-434B-B1FC-C00EB312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2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B0D4C-2773-134F-8144-24982790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3E349-C5F3-A74C-A0FD-F8C6ACFEB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94F6-70B6-4947-A436-0E7DF5F3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CAD2E-CD46-2D4A-A9C4-FEA13254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C6A0-060C-C041-8ED1-3C32549D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9AB8E-27C1-F742-8F03-365AA536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5A1F-1394-C041-9744-F979E30D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85F5-E556-3F44-ACFB-8130BE42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92402-A335-CB47-B714-E7D4B393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B3C20-D23D-AA45-96C7-309F83F1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ECB9-FD86-614B-9D8C-1BC3930E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62D6A-7FCD-814F-9AB0-23F9FFCD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B305-16C3-9F42-B094-C43DDEC2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5FF6-F2ED-D94F-B4B5-747882D9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86269-5154-DC4E-92DB-54F74A74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9A5A-5B77-494D-9C85-171FCC5C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7727-4A43-4D42-AC67-416370BBF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E2DB5-B8EF-A34E-8E5E-A1DEDF72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5ABC9-6E43-9441-88D9-7995B49E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F87E1-3FC4-074F-B505-F39E0447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2C8E7-ADF9-9B41-A742-6006D31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E07E-D124-D247-AD8D-B78BB2E2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CD649-A0D5-1E45-A4BB-2AF8E906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7A20F-B8DB-DD45-A826-36F3036A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796C4-5213-674B-8352-BBB982E68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7AAC0-F7BD-8144-A94B-D7CC65A99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1EB9B-EB69-CC4E-A764-936C5572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CC78B-2BFA-4848-9428-6648A96F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A687B-E5E7-5F41-BED9-18EFF91C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0115-92CE-5540-8063-F0DC725C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5EE20-0B15-3448-B149-7C724E8F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04CA1-2C87-6545-8729-3FF1011C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F2686-16AD-B646-BAE5-E6F11EB4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24BB1-5BE4-EA49-A5B3-ADDFDAD5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F22B9-2B0F-6445-AF74-22CEE576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0E0C2-1C66-6E45-9234-206C7797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97D7-7C22-F148-9692-178C1040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1130-EA4F-5443-BD35-10640F19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D2BE6-14F3-EE49-8EE4-B182FFEE4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D859-433C-9E40-92E9-21C18AD1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2C310-211F-0A4A-8FC0-7CE98613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FF47B-815C-714D-AA7E-B6420081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8E27-9DB1-FA4C-8CA7-AAC1B37A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51A9E-8570-BC4F-BA45-96B54D79C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F72EC-F9DB-D245-9044-4F8FDDC5C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2F994-ED2A-3340-A324-59C3044B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0A144-1690-144F-AEB7-337F3D34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45B8-7342-3641-8173-B7955CAF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B7ED2-A2A5-354A-B862-69975548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E4FBF-CFCF-F048-896F-A8AC47C9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8175-738D-6547-9E31-EEEBE8683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3790-6DB4-7940-8829-BC503CFEB0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4D23-E9D8-8049-B9E4-B931D8665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588D-B4C5-384D-BF12-A2B325E52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D61-FA75-2A48-B303-CA43210CA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8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tNBSfCkJ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88DD00-C724-194D-9EB8-25AB61F3A9B0}"/>
              </a:ext>
            </a:extLst>
          </p:cNvPr>
          <p:cNvSpPr txBox="1"/>
          <p:nvPr/>
        </p:nvSpPr>
        <p:spPr>
          <a:xfrm>
            <a:off x="2018377" y="399394"/>
            <a:ext cx="815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have you seen these words before?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C1B-190F-AF45-A62F-207CF5C0E7FD}"/>
              </a:ext>
            </a:extLst>
          </p:cNvPr>
          <p:cNvSpPr txBox="1"/>
          <p:nvPr/>
        </p:nvSpPr>
        <p:spPr>
          <a:xfrm>
            <a:off x="2638097" y="2151966"/>
            <a:ext cx="1332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C4549-7901-494D-8331-3682E8D247C2}"/>
              </a:ext>
            </a:extLst>
          </p:cNvPr>
          <p:cNvSpPr txBox="1"/>
          <p:nvPr/>
        </p:nvSpPr>
        <p:spPr>
          <a:xfrm>
            <a:off x="3217836" y="4645573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ome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3138F-2D1C-CE4B-A4B2-766C0E655B5D}"/>
              </a:ext>
            </a:extLst>
          </p:cNvPr>
          <p:cNvSpPr txBox="1"/>
          <p:nvPr/>
        </p:nvSpPr>
        <p:spPr>
          <a:xfrm>
            <a:off x="4875823" y="2627587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522C7-91C2-7741-8C19-9771925C289A}"/>
              </a:ext>
            </a:extLst>
          </p:cNvPr>
          <p:cNvSpPr txBox="1"/>
          <p:nvPr/>
        </p:nvSpPr>
        <p:spPr>
          <a:xfrm>
            <a:off x="5644054" y="435388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26602-9B2C-7D41-A12A-B7D0E183BC23}"/>
              </a:ext>
            </a:extLst>
          </p:cNvPr>
          <p:cNvSpPr txBox="1"/>
          <p:nvPr/>
        </p:nvSpPr>
        <p:spPr>
          <a:xfrm>
            <a:off x="7210096" y="1755228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9BACF-E1F6-184C-9F45-CD990A10C605}"/>
              </a:ext>
            </a:extLst>
          </p:cNvPr>
          <p:cNvSpPr txBox="1"/>
          <p:nvPr/>
        </p:nvSpPr>
        <p:spPr>
          <a:xfrm>
            <a:off x="7664707" y="4040944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CC0B6859-84D3-FB45-B7B4-0A70479B9C86}"/>
              </a:ext>
            </a:extLst>
          </p:cNvPr>
          <p:cNvSpPr/>
          <p:nvPr/>
        </p:nvSpPr>
        <p:spPr>
          <a:xfrm>
            <a:off x="8251234" y="1755228"/>
            <a:ext cx="3940139" cy="357351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are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tricky words!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4D592-5599-C441-A433-01D9A2A86A71}"/>
              </a:ext>
            </a:extLst>
          </p:cNvPr>
          <p:cNvSpPr txBox="1"/>
          <p:nvPr/>
        </p:nvSpPr>
        <p:spPr>
          <a:xfrm>
            <a:off x="919769" y="1128770"/>
            <a:ext cx="1346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EA6BC-1725-4449-8300-5CE18609706C}"/>
              </a:ext>
            </a:extLst>
          </p:cNvPr>
          <p:cNvSpPr txBox="1"/>
          <p:nvPr/>
        </p:nvSpPr>
        <p:spPr>
          <a:xfrm>
            <a:off x="1085648" y="5397797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322C6-D835-C149-8679-515094466748}"/>
              </a:ext>
            </a:extLst>
          </p:cNvPr>
          <p:cNvSpPr txBox="1"/>
          <p:nvPr/>
        </p:nvSpPr>
        <p:spPr>
          <a:xfrm>
            <a:off x="6223533" y="6059268"/>
            <a:ext cx="53361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Make sure you read these </a:t>
            </a:r>
            <a:r>
              <a:rPr lang="en-US" dirty="0" smtClean="0"/>
              <a:t>correctly. Then you have 1 minute to study them before we have a memory test!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 animBg="1"/>
      <p:bldP spid="14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88DD00-C724-194D-9EB8-25AB61F3A9B0}"/>
              </a:ext>
            </a:extLst>
          </p:cNvPr>
          <p:cNvSpPr txBox="1"/>
          <p:nvPr/>
        </p:nvSpPr>
        <p:spPr>
          <a:xfrm>
            <a:off x="2018377" y="399394"/>
            <a:ext cx="457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 many did you get?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C1B-190F-AF45-A62F-207CF5C0E7FD}"/>
              </a:ext>
            </a:extLst>
          </p:cNvPr>
          <p:cNvSpPr txBox="1"/>
          <p:nvPr/>
        </p:nvSpPr>
        <p:spPr>
          <a:xfrm>
            <a:off x="2638097" y="2151966"/>
            <a:ext cx="1332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C4549-7901-494D-8331-3682E8D247C2}"/>
              </a:ext>
            </a:extLst>
          </p:cNvPr>
          <p:cNvSpPr txBox="1"/>
          <p:nvPr/>
        </p:nvSpPr>
        <p:spPr>
          <a:xfrm>
            <a:off x="3217836" y="4645573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ome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3138F-2D1C-CE4B-A4B2-766C0E655B5D}"/>
              </a:ext>
            </a:extLst>
          </p:cNvPr>
          <p:cNvSpPr txBox="1"/>
          <p:nvPr/>
        </p:nvSpPr>
        <p:spPr>
          <a:xfrm>
            <a:off x="4875823" y="2627587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522C7-91C2-7741-8C19-9771925C289A}"/>
              </a:ext>
            </a:extLst>
          </p:cNvPr>
          <p:cNvSpPr txBox="1"/>
          <p:nvPr/>
        </p:nvSpPr>
        <p:spPr>
          <a:xfrm>
            <a:off x="5644054" y="435388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26602-9B2C-7D41-A12A-B7D0E183BC23}"/>
              </a:ext>
            </a:extLst>
          </p:cNvPr>
          <p:cNvSpPr txBox="1"/>
          <p:nvPr/>
        </p:nvSpPr>
        <p:spPr>
          <a:xfrm>
            <a:off x="7210096" y="1755228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9BACF-E1F6-184C-9F45-CD990A10C605}"/>
              </a:ext>
            </a:extLst>
          </p:cNvPr>
          <p:cNvSpPr txBox="1"/>
          <p:nvPr/>
        </p:nvSpPr>
        <p:spPr>
          <a:xfrm>
            <a:off x="7664707" y="4040944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4D592-5599-C441-A433-01D9A2A86A71}"/>
              </a:ext>
            </a:extLst>
          </p:cNvPr>
          <p:cNvSpPr txBox="1"/>
          <p:nvPr/>
        </p:nvSpPr>
        <p:spPr>
          <a:xfrm>
            <a:off x="919769" y="1128770"/>
            <a:ext cx="1346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EA6BC-1725-4449-8300-5CE18609706C}"/>
              </a:ext>
            </a:extLst>
          </p:cNvPr>
          <p:cNvSpPr txBox="1"/>
          <p:nvPr/>
        </p:nvSpPr>
        <p:spPr>
          <a:xfrm>
            <a:off x="1085648" y="5397797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floor</a:t>
            </a:r>
          </a:p>
        </p:txBody>
      </p:sp>
      <p:pic>
        <p:nvPicPr>
          <p:cNvPr id="2" name="Picture 1" descr="Medal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14" y="604630"/>
            <a:ext cx="1957098" cy="43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31F0D-3710-CB49-903C-43137E8AC7D8}"/>
              </a:ext>
            </a:extLst>
          </p:cNvPr>
          <p:cNvSpPr txBox="1"/>
          <p:nvPr/>
        </p:nvSpPr>
        <p:spPr>
          <a:xfrm>
            <a:off x="2611644" y="4948825"/>
            <a:ext cx="2101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o</a:t>
            </a:r>
            <a:r>
              <a:rPr lang="en-US" sz="4400" dirty="0" err="1" smtClean="0"/>
              <a:t>a</a:t>
            </a:r>
            <a:r>
              <a:rPr lang="en-US" sz="4400" dirty="0" smtClean="0"/>
              <a:t>      </a:t>
            </a:r>
            <a:r>
              <a:rPr lang="en-US" sz="4400" dirty="0" err="1" smtClean="0"/>
              <a:t>oe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D6383-1C39-2F48-A126-0AA55285105F}"/>
              </a:ext>
            </a:extLst>
          </p:cNvPr>
          <p:cNvSpPr txBox="1"/>
          <p:nvPr/>
        </p:nvSpPr>
        <p:spPr>
          <a:xfrm>
            <a:off x="5218041" y="4948824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o-e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2DFAD-CABA-6F47-B65B-7E2682AD9D72}"/>
              </a:ext>
            </a:extLst>
          </p:cNvPr>
          <p:cNvSpPr txBox="1"/>
          <p:nvPr/>
        </p:nvSpPr>
        <p:spPr>
          <a:xfrm>
            <a:off x="6863255" y="4478577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?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96C4E10-EC0F-BA4D-99A6-8CA61A479EA5}"/>
              </a:ext>
            </a:extLst>
          </p:cNvPr>
          <p:cNvSpPr/>
          <p:nvPr/>
        </p:nvSpPr>
        <p:spPr>
          <a:xfrm rot="7532362">
            <a:off x="5176636" y="4878057"/>
            <a:ext cx="862868" cy="106308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EE162-146D-5B4D-A598-31563E53B4C8}"/>
              </a:ext>
            </a:extLst>
          </p:cNvPr>
          <p:cNvSpPr txBox="1"/>
          <p:nvPr/>
        </p:nvSpPr>
        <p:spPr>
          <a:xfrm>
            <a:off x="389659" y="286258"/>
            <a:ext cx="11157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week, we have learnt about the split digraph o-e. </a:t>
            </a:r>
          </a:p>
          <a:p>
            <a:endParaRPr lang="en-US" sz="3600" dirty="0"/>
          </a:p>
          <a:p>
            <a:r>
              <a:rPr lang="en-US" sz="3600" dirty="0"/>
              <a:t>We also </a:t>
            </a:r>
            <a:r>
              <a:rPr lang="en-US" sz="3600" dirty="0" smtClean="0"/>
              <a:t>remembered that </a:t>
            </a:r>
            <a:r>
              <a:rPr lang="en-US" sz="3600" dirty="0"/>
              <a:t>the </a:t>
            </a:r>
            <a:r>
              <a:rPr lang="en-US" sz="3600" dirty="0" smtClean="0"/>
              <a:t>digraphs </a:t>
            </a:r>
            <a:r>
              <a:rPr lang="en-US" sz="3600" dirty="0" err="1" smtClean="0">
                <a:solidFill>
                  <a:srgbClr val="FF0000"/>
                </a:solidFill>
              </a:rPr>
              <a:t>oa</a:t>
            </a:r>
            <a:r>
              <a:rPr lang="en-US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 err="1" smtClean="0">
                <a:solidFill>
                  <a:srgbClr val="FF0000"/>
                </a:solidFill>
              </a:rPr>
              <a:t>oe</a:t>
            </a:r>
            <a:r>
              <a:rPr lang="en-US" sz="3600" dirty="0" smtClean="0"/>
              <a:t> make </a:t>
            </a:r>
            <a:r>
              <a:rPr lang="en-US" sz="3600" dirty="0"/>
              <a:t>the same sound.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B3D12-6244-0B4A-B3F3-4CFE859C9BC8}"/>
              </a:ext>
            </a:extLst>
          </p:cNvPr>
          <p:cNvSpPr txBox="1"/>
          <p:nvPr/>
        </p:nvSpPr>
        <p:spPr>
          <a:xfrm>
            <a:off x="4761186" y="2444763"/>
            <a:ext cx="1393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BUT!!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C71B2-1DDB-D347-800D-EF10DEEC2F86}"/>
              </a:ext>
            </a:extLst>
          </p:cNvPr>
          <p:cNvSpPr txBox="1"/>
          <p:nvPr/>
        </p:nvSpPr>
        <p:spPr>
          <a:xfrm>
            <a:off x="509141" y="3294879"/>
            <a:ext cx="1032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another sneaky spelling with the same sound.</a:t>
            </a:r>
          </a:p>
        </p:txBody>
      </p:sp>
    </p:spTree>
    <p:extLst>
      <p:ext uri="{BB962C8B-B14F-4D97-AF65-F5344CB8AC3E}">
        <p14:creationId xmlns:p14="http://schemas.microsoft.com/office/powerpoint/2010/main" val="30849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02AFD-9810-2F44-B8AE-F7D129FB446B}"/>
              </a:ext>
            </a:extLst>
          </p:cNvPr>
          <p:cNvSpPr txBox="1"/>
          <p:nvPr/>
        </p:nvSpPr>
        <p:spPr>
          <a:xfrm>
            <a:off x="704193" y="683172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other spelling 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4CEF9-D3EF-6D4F-ADC6-46BB9E450379}"/>
              </a:ext>
            </a:extLst>
          </p:cNvPr>
          <p:cNvSpPr txBox="1"/>
          <p:nvPr/>
        </p:nvSpPr>
        <p:spPr>
          <a:xfrm>
            <a:off x="7599412" y="378014"/>
            <a:ext cx="1231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7D193-4497-6A41-9BFE-861490C1C6E4}"/>
              </a:ext>
            </a:extLst>
          </p:cNvPr>
          <p:cNvSpPr txBox="1"/>
          <p:nvPr/>
        </p:nvSpPr>
        <p:spPr>
          <a:xfrm>
            <a:off x="493987" y="2070539"/>
            <a:ext cx="11161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already know this spelling for the word ‘cow’ and ‘now</a:t>
            </a:r>
            <a:r>
              <a:rPr lang="en-US" sz="3200" dirty="0" smtClean="0"/>
              <a:t>’ – the same sound as ‘</a:t>
            </a:r>
            <a:r>
              <a:rPr lang="en-US" sz="3200" dirty="0" err="1" smtClean="0"/>
              <a:t>ou</a:t>
            </a:r>
            <a:r>
              <a:rPr lang="en-US" sz="3200" dirty="0" smtClean="0"/>
              <a:t>’.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But this </a:t>
            </a:r>
            <a:r>
              <a:rPr lang="en-US" sz="3200" dirty="0" smtClean="0"/>
              <a:t>grapheme</a:t>
            </a:r>
            <a:r>
              <a:rPr lang="en-US" sz="3200" dirty="0" smtClean="0"/>
              <a:t> </a:t>
            </a:r>
            <a:r>
              <a:rPr lang="en-US" sz="3200" dirty="0"/>
              <a:t>is sneaky and has ANOTHER </a:t>
            </a:r>
            <a:r>
              <a:rPr lang="en-US" sz="3200" dirty="0" smtClean="0"/>
              <a:t>sound…the same sound as </a:t>
            </a:r>
            <a:r>
              <a:rPr lang="en-US" sz="3200" dirty="0" err="1" smtClean="0"/>
              <a:t>oe</a:t>
            </a:r>
            <a:r>
              <a:rPr lang="en-US" sz="3200" dirty="0" smtClean="0"/>
              <a:t>, o-e and </a:t>
            </a:r>
            <a:r>
              <a:rPr lang="en-US" sz="3200" dirty="0" err="1" smtClean="0"/>
              <a:t>oa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BDE6C-6D42-8B47-97FA-2E127BBF2EF8}"/>
              </a:ext>
            </a:extLst>
          </p:cNvPr>
          <p:cNvSpPr txBox="1"/>
          <p:nvPr/>
        </p:nvSpPr>
        <p:spPr>
          <a:xfrm>
            <a:off x="884971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5B299-9794-8248-A759-7F2248FB0888}"/>
              </a:ext>
            </a:extLst>
          </p:cNvPr>
          <p:cNvSpPr txBox="1"/>
          <p:nvPr/>
        </p:nvSpPr>
        <p:spPr>
          <a:xfrm>
            <a:off x="1125617" y="5101679"/>
            <a:ext cx="3212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For example: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D0198-BE2B-9E41-95A5-ED34776FB108}"/>
              </a:ext>
            </a:extLst>
          </p:cNvPr>
          <p:cNvSpPr txBox="1"/>
          <p:nvPr/>
        </p:nvSpPr>
        <p:spPr>
          <a:xfrm>
            <a:off x="5235134" y="5209613"/>
            <a:ext cx="132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how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9A2DD-28E5-C048-B4E3-56DE438B78FC}"/>
              </a:ext>
            </a:extLst>
          </p:cNvPr>
          <p:cNvSpPr txBox="1"/>
          <p:nvPr/>
        </p:nvSpPr>
        <p:spPr>
          <a:xfrm>
            <a:off x="7858265" y="5224789"/>
            <a:ext cx="890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ow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27545-483C-CE47-9E2D-D1BF711447E2}"/>
              </a:ext>
            </a:extLst>
          </p:cNvPr>
          <p:cNvSpPr txBox="1"/>
          <p:nvPr/>
        </p:nvSpPr>
        <p:spPr>
          <a:xfrm>
            <a:off x="1698642" y="6347715"/>
            <a:ext cx="879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Geraldine can help with this sound here: </a:t>
            </a:r>
            <a:r>
              <a:rPr lang="en-US" dirty="0">
                <a:hlinkClick r:id="rId2"/>
              </a:rPr>
              <a:t>https://www.youtube.com/watch?v=WPtNBSfCkJA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78D04-CAA6-0B48-A309-0AD0298B0218}"/>
              </a:ext>
            </a:extLst>
          </p:cNvPr>
          <p:cNvSpPr txBox="1"/>
          <p:nvPr/>
        </p:nvSpPr>
        <p:spPr>
          <a:xfrm>
            <a:off x="604144" y="336330"/>
            <a:ext cx="1120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Have a look at these words and see if you can </a:t>
            </a:r>
            <a:r>
              <a:rPr lang="en-US" sz="3200" dirty="0" smtClean="0"/>
              <a:t>read</a:t>
            </a:r>
            <a:r>
              <a:rPr lang="en-US" sz="3200" dirty="0" smtClean="0"/>
              <a:t> </a:t>
            </a:r>
            <a:r>
              <a:rPr lang="en-US" sz="3200" dirty="0"/>
              <a:t>them correctly.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6EFED-BEBD-0249-AC2F-F2F404483880}"/>
              </a:ext>
            </a:extLst>
          </p:cNvPr>
          <p:cNvSpPr txBox="1"/>
          <p:nvPr/>
        </p:nvSpPr>
        <p:spPr>
          <a:xfrm>
            <a:off x="2173467" y="1558543"/>
            <a:ext cx="132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show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E679F-CC50-B542-8B71-64CDE969ED5B}"/>
              </a:ext>
            </a:extLst>
          </p:cNvPr>
          <p:cNvSpPr txBox="1"/>
          <p:nvPr/>
        </p:nvSpPr>
        <p:spPr>
          <a:xfrm>
            <a:off x="2322786" y="2721114"/>
            <a:ext cx="101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A8FE0-D648-4842-BA0E-2B0FC02983FA}"/>
              </a:ext>
            </a:extLst>
          </p:cNvPr>
          <p:cNvSpPr txBox="1"/>
          <p:nvPr/>
        </p:nvSpPr>
        <p:spPr>
          <a:xfrm>
            <a:off x="2322786" y="3846786"/>
            <a:ext cx="126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grow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46C2F-E291-0F4B-96BC-A28FDFFD83EA}"/>
              </a:ext>
            </a:extLst>
          </p:cNvPr>
          <p:cNvSpPr txBox="1"/>
          <p:nvPr/>
        </p:nvSpPr>
        <p:spPr>
          <a:xfrm>
            <a:off x="4939541" y="1569450"/>
            <a:ext cx="9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97AF4-976D-7D44-98C7-6BAFB8F2F814}"/>
              </a:ext>
            </a:extLst>
          </p:cNvPr>
          <p:cNvSpPr txBox="1"/>
          <p:nvPr/>
        </p:nvSpPr>
        <p:spPr>
          <a:xfrm>
            <a:off x="4939541" y="2735317"/>
            <a:ext cx="1243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97BEB-E6BA-D346-819D-31D0D368231E}"/>
              </a:ext>
            </a:extLst>
          </p:cNvPr>
          <p:cNvSpPr txBox="1"/>
          <p:nvPr/>
        </p:nvSpPr>
        <p:spPr>
          <a:xfrm>
            <a:off x="4939541" y="3878603"/>
            <a:ext cx="132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F71CD-945C-2D4D-944C-61B82B831F9B}"/>
              </a:ext>
            </a:extLst>
          </p:cNvPr>
          <p:cNvSpPr txBox="1"/>
          <p:nvPr/>
        </p:nvSpPr>
        <p:spPr>
          <a:xfrm>
            <a:off x="7679193" y="1569450"/>
            <a:ext cx="1211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3E0868-5F71-AA4C-9A31-25749C39F449}"/>
              </a:ext>
            </a:extLst>
          </p:cNvPr>
          <p:cNvSpPr txBox="1"/>
          <p:nvPr/>
        </p:nvSpPr>
        <p:spPr>
          <a:xfrm>
            <a:off x="7679193" y="2665296"/>
            <a:ext cx="1172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414BE-38FB-FB4D-9D3E-6144F10D294D}"/>
              </a:ext>
            </a:extLst>
          </p:cNvPr>
          <p:cNvSpPr txBox="1"/>
          <p:nvPr/>
        </p:nvSpPr>
        <p:spPr>
          <a:xfrm>
            <a:off x="7407971" y="3895647"/>
            <a:ext cx="1900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37998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07F48F-0E87-5A45-8DDD-14A5EF691E22}"/>
              </a:ext>
            </a:extLst>
          </p:cNvPr>
          <p:cNvSpPr txBox="1"/>
          <p:nvPr/>
        </p:nvSpPr>
        <p:spPr>
          <a:xfrm>
            <a:off x="677317" y="788432"/>
            <a:ext cx="1049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Check </a:t>
            </a:r>
            <a:r>
              <a:rPr lang="en-US" sz="3600" dirty="0"/>
              <a:t>these words </a:t>
            </a:r>
            <a:r>
              <a:rPr lang="en-US" sz="3600" dirty="0" smtClean="0"/>
              <a:t>and decide which have </a:t>
            </a:r>
            <a:r>
              <a:rPr lang="en-US" sz="3600" dirty="0"/>
              <a:t>the correct </a:t>
            </a:r>
            <a:r>
              <a:rPr lang="en-US" sz="3600" dirty="0" smtClean="0"/>
              <a:t>spelling. Should it be </a:t>
            </a:r>
            <a:r>
              <a:rPr lang="en-US" sz="3600" dirty="0" err="1" smtClean="0"/>
              <a:t>oa</a:t>
            </a:r>
            <a:r>
              <a:rPr lang="en-US" sz="3600" dirty="0" smtClean="0"/>
              <a:t>, </a:t>
            </a:r>
            <a:r>
              <a:rPr lang="en-US" sz="3600" dirty="0" err="1" smtClean="0"/>
              <a:t>oe</a:t>
            </a:r>
            <a:r>
              <a:rPr lang="en-US" sz="3600" dirty="0" smtClean="0"/>
              <a:t>, o-e or ow?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B8AD1-4A90-6049-875A-1241EB647CBF}"/>
              </a:ext>
            </a:extLst>
          </p:cNvPr>
          <p:cNvSpPr txBox="1"/>
          <p:nvPr/>
        </p:nvSpPr>
        <p:spPr>
          <a:xfrm>
            <a:off x="935420" y="262267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loe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425EB-87B5-5A45-9EFC-55C01A132269}"/>
              </a:ext>
            </a:extLst>
          </p:cNvPr>
          <p:cNvSpPr txBox="1"/>
          <p:nvPr/>
        </p:nvSpPr>
        <p:spPr>
          <a:xfrm>
            <a:off x="942922" y="3504953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shoa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B89B8-7F6F-B848-AC02-0A9DA91C332E}"/>
              </a:ext>
            </a:extLst>
          </p:cNvPr>
          <p:cNvSpPr txBox="1"/>
          <p:nvPr/>
        </p:nvSpPr>
        <p:spPr>
          <a:xfrm>
            <a:off x="935420" y="4481348"/>
            <a:ext cx="150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stoan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5D24A-4A5A-BC43-9468-68933591070E}"/>
              </a:ext>
            </a:extLst>
          </p:cNvPr>
          <p:cNvSpPr txBox="1"/>
          <p:nvPr/>
        </p:nvSpPr>
        <p:spPr>
          <a:xfrm>
            <a:off x="1019609" y="5447344"/>
            <a:ext cx="329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</a:t>
            </a:r>
            <a:r>
              <a:rPr lang="en-US" sz="3600" dirty="0" smtClean="0"/>
              <a:t>ote        </a:t>
            </a:r>
            <a:r>
              <a:rPr lang="en-US" sz="3600" dirty="0" err="1" smtClean="0"/>
              <a:t>noat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E00BF7-D958-5745-A526-8DFD6A1C404F}"/>
              </a:ext>
            </a:extLst>
          </p:cNvPr>
          <p:cNvSpPr txBox="1"/>
          <p:nvPr/>
        </p:nvSpPr>
        <p:spPr>
          <a:xfrm>
            <a:off x="4755741" y="2622675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aloan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B91D8-37AE-4E49-B4A4-31E16C15DD1F}"/>
              </a:ext>
            </a:extLst>
          </p:cNvPr>
          <p:cNvSpPr txBox="1"/>
          <p:nvPr/>
        </p:nvSpPr>
        <p:spPr>
          <a:xfrm>
            <a:off x="4720417" y="4481348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</a:t>
            </a:r>
            <a:r>
              <a:rPr lang="en-US" sz="3600" dirty="0" smtClean="0"/>
              <a:t>one   </a:t>
            </a:r>
            <a:r>
              <a:rPr lang="en-US" sz="3600" dirty="0" err="1" smtClean="0"/>
              <a:t>boan</a:t>
            </a:r>
            <a:endParaRPr lang="en-US" sz="3600" dirty="0"/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FBEFDE2D-DBA6-1145-A436-A40AFB0E5401}"/>
              </a:ext>
            </a:extLst>
          </p:cNvPr>
          <p:cNvSpPr/>
          <p:nvPr/>
        </p:nvSpPr>
        <p:spPr>
          <a:xfrm>
            <a:off x="8008392" y="3429000"/>
            <a:ext cx="2743691" cy="2191748"/>
          </a:xfrm>
          <a:prstGeom prst="cloudCallout">
            <a:avLst>
              <a:gd name="adj1" fmla="val 94847"/>
              <a:gd name="adj2" fmla="val 10038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Don’t forget the sound does not change!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630D8-9E6A-ED46-9D33-C5E00198DD15}"/>
              </a:ext>
            </a:extLst>
          </p:cNvPr>
          <p:cNvSpPr txBox="1"/>
          <p:nvPr/>
        </p:nvSpPr>
        <p:spPr>
          <a:xfrm>
            <a:off x="3012346" y="2600939"/>
            <a:ext cx="890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ow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505D6-057C-EF49-BE4C-50EA8AF22226}"/>
              </a:ext>
            </a:extLst>
          </p:cNvPr>
          <p:cNvSpPr txBox="1"/>
          <p:nvPr/>
        </p:nvSpPr>
        <p:spPr>
          <a:xfrm>
            <a:off x="2942436" y="3504953"/>
            <a:ext cx="1209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94A8E5-C437-4E46-BCBD-562447232386}"/>
              </a:ext>
            </a:extLst>
          </p:cNvPr>
          <p:cNvSpPr txBox="1"/>
          <p:nvPr/>
        </p:nvSpPr>
        <p:spPr>
          <a:xfrm>
            <a:off x="2956159" y="4532172"/>
            <a:ext cx="124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C9233-46CC-A24C-8A2C-1AB4ABAD4815}"/>
              </a:ext>
            </a:extLst>
          </p:cNvPr>
          <p:cNvSpPr txBox="1"/>
          <p:nvPr/>
        </p:nvSpPr>
        <p:spPr>
          <a:xfrm>
            <a:off x="6328420" y="2615432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8282" y="3591032"/>
            <a:ext cx="286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/>
              <a:t>t</a:t>
            </a:r>
            <a:r>
              <a:rPr lang="en-GB" sz="3600" dirty="0" err="1" smtClean="0"/>
              <a:t>oa</a:t>
            </a:r>
            <a:r>
              <a:rPr lang="en-GB" sz="3600" dirty="0" smtClean="0"/>
              <a:t>     toe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20417" y="5447344"/>
            <a:ext cx="398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g</a:t>
            </a:r>
            <a:r>
              <a:rPr lang="en-GB" sz="3600" dirty="0" smtClean="0"/>
              <a:t>rown   groan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81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 if you can write the word to match the picture…</a:t>
            </a:r>
            <a:endParaRPr lang="en-GB" dirty="0"/>
          </a:p>
        </p:txBody>
      </p:sp>
      <p:pic>
        <p:nvPicPr>
          <p:cNvPr id="4" name="Content Placeholder 3" descr="Snowflake (slang)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48" y="2104577"/>
            <a:ext cx="1726742" cy="1924084"/>
          </a:xfrm>
        </p:spPr>
      </p:pic>
      <p:pic>
        <p:nvPicPr>
          <p:cNvPr id="5" name="Picture 4" descr="Kleinmann's tortoise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1540631"/>
            <a:ext cx="2438400" cy="1828800"/>
          </a:xfrm>
          <a:prstGeom prst="rect">
            <a:avLst/>
          </a:prstGeom>
        </p:spPr>
      </p:pic>
      <p:pic>
        <p:nvPicPr>
          <p:cNvPr id="6" name="Picture 5" descr="VF Garden, Author at VF Gard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67" y="2104577"/>
            <a:ext cx="3336822" cy="1904769"/>
          </a:xfrm>
          <a:prstGeom prst="rect">
            <a:avLst/>
          </a:prstGeom>
        </p:spPr>
      </p:pic>
      <p:pic>
        <p:nvPicPr>
          <p:cNvPr id="7" name="Picture 6" descr="Window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92" y="4227858"/>
            <a:ext cx="1632508" cy="2199446"/>
          </a:xfrm>
          <a:prstGeom prst="rect">
            <a:avLst/>
          </a:prstGeom>
        </p:spPr>
      </p:pic>
      <p:pic>
        <p:nvPicPr>
          <p:cNvPr id="8" name="Picture 7" descr="Róðrarfelagið Knørrur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4" y="4558316"/>
            <a:ext cx="2803482" cy="1868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4059" y="4061203"/>
            <a:ext cx="93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9365" y="2967335"/>
            <a:ext cx="93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1129" y="3822166"/>
            <a:ext cx="98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2348" y="5642501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w…..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1585" y="5516074"/>
            <a:ext cx="706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254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if you can write the word to match the picture…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Cridland (E.Cridland.17)</dc:creator>
  <cp:lastModifiedBy>cchampion</cp:lastModifiedBy>
  <cp:revision>11</cp:revision>
  <dcterms:created xsi:type="dcterms:W3CDTF">2021-01-11T13:44:42Z</dcterms:created>
  <dcterms:modified xsi:type="dcterms:W3CDTF">2021-01-11T20:21:32Z</dcterms:modified>
</cp:coreProperties>
</file>