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6"/>
  </p:notesMasterIdLst>
  <p:handoutMasterIdLst>
    <p:handoutMasterId r:id="rId47"/>
  </p:handoutMasterIdLst>
  <p:sldIdLst>
    <p:sldId id="290" r:id="rId2"/>
    <p:sldId id="345" r:id="rId3"/>
    <p:sldId id="342" r:id="rId4"/>
    <p:sldId id="355" r:id="rId5"/>
    <p:sldId id="358" r:id="rId6"/>
    <p:sldId id="321" r:id="rId7"/>
    <p:sldId id="359" r:id="rId8"/>
    <p:sldId id="356" r:id="rId9"/>
    <p:sldId id="367" r:id="rId10"/>
    <p:sldId id="363" r:id="rId11"/>
    <p:sldId id="364" r:id="rId12"/>
    <p:sldId id="372" r:id="rId13"/>
    <p:sldId id="368" r:id="rId14"/>
    <p:sldId id="349" r:id="rId15"/>
    <p:sldId id="360" r:id="rId16"/>
    <p:sldId id="365" r:id="rId17"/>
    <p:sldId id="369" r:id="rId18"/>
    <p:sldId id="348" r:id="rId19"/>
    <p:sldId id="362" r:id="rId20"/>
    <p:sldId id="370" r:id="rId21"/>
    <p:sldId id="371" r:id="rId22"/>
    <p:sldId id="339" r:id="rId23"/>
    <p:sldId id="307" r:id="rId24"/>
    <p:sldId id="293" r:id="rId25"/>
    <p:sldId id="294" r:id="rId26"/>
    <p:sldId id="296" r:id="rId27"/>
    <p:sldId id="299" r:id="rId28"/>
    <p:sldId id="351" r:id="rId29"/>
    <p:sldId id="352" r:id="rId30"/>
    <p:sldId id="353" r:id="rId31"/>
    <p:sldId id="350" r:id="rId32"/>
    <p:sldId id="354" r:id="rId33"/>
    <p:sldId id="346" r:id="rId34"/>
    <p:sldId id="333" r:id="rId35"/>
    <p:sldId id="303" r:id="rId36"/>
    <p:sldId id="340" r:id="rId37"/>
    <p:sldId id="334" r:id="rId38"/>
    <p:sldId id="357" r:id="rId39"/>
    <p:sldId id="337" r:id="rId40"/>
    <p:sldId id="336" r:id="rId41"/>
    <p:sldId id="347" r:id="rId42"/>
    <p:sldId id="301" r:id="rId43"/>
    <p:sldId id="305" r:id="rId44"/>
    <p:sldId id="304" r:id="rId45"/>
  </p:sldIdLst>
  <p:sldSz cx="9144000" cy="6858000" type="screen4x3"/>
  <p:notesSz cx="6889750" cy="100187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8A"/>
    <a:srgbClr val="00FFFF"/>
    <a:srgbClr val="B3EBFF"/>
    <a:srgbClr val="FFFF66"/>
    <a:srgbClr val="FF0066"/>
    <a:srgbClr val="005C2A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4704" autoAdjust="0"/>
  </p:normalViewPr>
  <p:slideViewPr>
    <p:cSldViewPr>
      <p:cViewPr varScale="1">
        <p:scale>
          <a:sx n="66" d="100"/>
          <a:sy n="66" d="100"/>
        </p:scale>
        <p:origin x="53" y="4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538" y="-8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2602E79-88BF-4A71-9B37-4BCD7339F9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8" rIns="92437" bIns="462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586164A-0A0C-493E-9EB6-D329B72F0D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8" rIns="92437" bIns="462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72A49902-EBC7-420E-8D7B-23CB8A06A20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8" rIns="92437" bIns="462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EA8C077F-0BCE-43E8-822F-18B7D85F3BC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5475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8" rIns="92437" bIns="462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E57CF9-7210-4F92-AE2D-64531F699A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6E3BD8-3E83-4C8F-9204-A88D9C8539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FC796-42D1-45BF-B7AB-F7EB5BCBD72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13347725-C87D-498D-A374-D52A0B0C6DCF}" type="datetimeFigureOut">
              <a:rPr lang="en-US"/>
              <a:pPr>
                <a:defRPr/>
              </a:pPr>
              <a:t>10/13/2024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A4DEA2-5D1E-4F81-AA1E-CFD7FF2CEE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93F48A-30E2-47AE-9955-00E55516D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1800" cy="4508500"/>
          </a:xfrm>
          <a:prstGeom prst="rect">
            <a:avLst/>
          </a:prstGeom>
        </p:spPr>
        <p:txBody>
          <a:bodyPr vert="horz" lIns="92437" tIns="46218" rIns="92437" bIns="4621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193E-B4A2-4430-B354-C3EA37056B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6088" cy="501650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4AF5A-550A-4F9A-B1E8-26FBACB17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2075" y="9515475"/>
            <a:ext cx="2986088" cy="501650"/>
          </a:xfrm>
          <a:prstGeom prst="rect">
            <a:avLst/>
          </a:prstGeom>
        </p:spPr>
        <p:txBody>
          <a:bodyPr vert="horz" wrap="square" lIns="92437" tIns="46218" rIns="92437" bIns="462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A0D93F-E900-497C-93A2-0F6F049376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583B051C-3F85-469C-83C0-7DF35EEE43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CE27AC7-A655-41F1-82D1-2599CA06B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489E911B-8E3B-4B47-B02F-E019A2867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76A62364-DD7A-43B2-AFA4-F0ED9EEA2993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8D7BD8B-0F77-432E-B3C4-C99099D8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71C660E-BB6B-460C-A55E-93280BE8F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783924-2A39-44E1-8598-76FC0F77C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F2AEFC-348E-479B-930E-4C741C19BE76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587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8D7BD8B-0F77-432E-B3C4-C99099D8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71C660E-BB6B-460C-A55E-93280BE8F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783924-2A39-44E1-8598-76FC0F77C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F2AEFC-348E-479B-930E-4C741C19BE76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0328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8D7BD8B-0F77-432E-B3C4-C99099D8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71C660E-BB6B-460C-A55E-93280BE8F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783924-2A39-44E1-8598-76FC0F77C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F2AEFC-348E-479B-930E-4C741C19BE76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7679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8D7BD8B-0F77-432E-B3C4-C99099D8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71C660E-BB6B-460C-A55E-93280BE8F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783924-2A39-44E1-8598-76FC0F77C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F2AEFC-348E-479B-930E-4C741C19BE76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2143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044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816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A7E8476F-658A-487B-8712-C3C2282C4C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7142757-5614-480A-A85C-B20AD7EC9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1E8F7444-82CD-4C0F-8332-E9965527D7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3334046A-37D8-474D-A3DA-3E5929FBA5A1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24ECE9A1-E746-40B6-B28D-EC4521154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975DBE81-B71B-4DC3-A76E-2220FC99B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7B8B112-8E0F-4525-9F2B-F26734C02E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6BA3D11D-FADE-497A-9518-5F6ACC524CCA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385811BB-959C-4739-BBBC-3D3C14EA14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EA849F0A-A12A-4F18-BA4B-7C5ED97AE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FAAD211-6FDB-47B2-B3D0-EFE7752D2C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925E4C7-27DA-4C9D-A026-FEAB07AE2820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8FEF369D-B309-4566-A7B1-A368D29712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45D862D2-9272-46FA-803E-11BEA9E54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CF921250-4B73-4AFC-96A8-4D72582AE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E07C67C8-9996-4BF4-B02B-424DFF69045A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308D7AD5-5AAD-420B-B378-16F6151027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6DCC4AAA-FABA-42C4-B352-263C3BA1F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20AFAB0-987C-446B-BA7E-D394E3D9BB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BDE262-E511-4E1C-A1C9-9DB708C0B80C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9BAB4934-FF9A-4377-A89E-B9D19EAA29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3C523409-A548-4CE5-8D68-5C02E6B13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548FEB6D-8D47-4FF4-A0EE-1876BECE4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8D5A2ECF-BFC1-461E-817C-FFE0C9D0C590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D9E941ED-E090-4419-84DA-C6F8D260DC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A8B2EF42-47D1-499C-8A54-DC5BC2D6D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22D77756-0497-4FB6-B3D2-DA13F9C7A3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C5FFD3CF-515E-4CE2-AB79-7E640134B815}" type="slidenum">
              <a:rPr lang="en-GB" altLang="en-US" smtClean="0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84ED2D82-05A2-4582-BF50-D3E3DDD79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D03DBDF4-0C11-43D3-8966-198BA1614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2A081ED3-E901-42EF-BEA4-95F9F25CF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9CC03AF8-3BBF-4922-8EFA-9DB648B93D49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0692D637-73FA-4506-9D08-CE6B99D11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43496E19-2101-468E-8F4B-01B4FA497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3A554369-5CC9-4378-A88C-588E31F76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8F228EAB-0D5A-4411-A27E-F7098E013E9D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CC31F918-B27E-4317-9DC8-80085A692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D6F0D81-C5D1-4CC9-9967-E918FB117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4E0CB7D-7B0A-46F3-B375-02AB23EDA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6DFABF75-BD67-4452-9314-5FEF94DF13CA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E81AF8AF-07E5-4AE1-9ED7-7E0395E04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C7ADDFA0-1466-4F9E-9EBC-9A908DE9B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0F1B35A-932D-476F-B68C-41DD68259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164C5E05-FB98-4557-89C2-C0D0F9574BDF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6FD1673E-6B2E-4514-BBC8-39784E2B7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BFF03681-CA88-4567-923F-F878D41B8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8560A8E-603E-4C73-9628-92968A5B4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543DC1F7-75D2-4197-909B-C7FC83B910CA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E9AAE7CE-5EFB-405E-B6B2-B7EFFCFD6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E51BDCAD-43EB-4BBB-B436-2CB7CAEC8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EA651C28-E73F-43E3-BE5D-E8D851450C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060C795-7487-4C9B-9953-D37DE09ECE7F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E9AAE7CE-5EFB-405E-B6B2-B7EFFCFD6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E51BDCAD-43EB-4BBB-B436-2CB7CAEC8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EA651C28-E73F-43E3-BE5D-E8D851450C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060C795-7487-4C9B-9953-D37DE09ECE7F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395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A37F1578-6095-4D58-B702-E1192F61A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6E06224-8C3D-45FF-BA45-FE5C147F0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C442CEDE-619E-4988-A127-C5B15B9510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32CF8F63-5C3A-460E-A7B6-A9F83A3611CA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63A8C5EF-07D1-4FB1-AC2C-A6F79E682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A039BB35-1987-47EB-B9DE-A4BF7E018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16B44413-BB78-47D0-9393-182372C51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50222A60-E808-4A8F-A062-362262D6A8C3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C1404C92-885A-4F72-A6AC-C5D582984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4D86E404-F234-4069-A447-243CDE18D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13EDB720-FF23-40BB-B949-67A3008AD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2C3B3BB-5D2E-4A32-B86A-6C86DAE7AE55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D7505996-127F-4030-86B7-58CB0E3759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BBC5CBDF-F16D-4331-A447-E45E3A4552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AB3F778E-B672-488E-AD47-5D2A57FC8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6CC41E-C2F5-4092-BD4D-1E57F396E95C}" type="slidenum">
              <a:rPr lang="en-GB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GB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8E6B245F-E2A0-4CBA-A1C7-B54C43AEA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D930B864-87D1-4A1A-8C39-300EF2E13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BF17E57B-3F08-4149-8B56-5D83440037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F46E6EA-8132-41A4-AEC0-0079F439671A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F26AB95B-6EBF-4FE5-9972-DA07E90E2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C5880AFF-D023-45A6-8BA1-079774312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26C4284B-7D0F-4805-9A9C-AFA1C5880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CB43BE6-C296-4046-8384-02279ADBE7EE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8D7BD8B-0F77-432E-B3C4-C99099D8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71C660E-BB6B-460C-A55E-93280BE8F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783924-2A39-44E1-8598-76FC0F77C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F2AEFC-348E-479B-930E-4C741C19BE76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4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8D7BD8B-0F77-432E-B3C4-C99099D8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171C660E-BB6B-460C-A55E-93280BE8F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783924-2A39-44E1-8598-76FC0F77C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D1F2AEFC-348E-479B-930E-4C741C19BE76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240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5E1DC7E-53F6-44F5-81E4-397F694EB6DE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A2F6EEA0-8876-431D-8674-DA69D59586A4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FF827E7-D41A-40A0-A094-D83A8ABD36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147483646 w 794"/>
                <a:gd name="T1" fmla="*/ 2147483646 h 414"/>
                <a:gd name="T2" fmla="*/ 2147483646 w 794"/>
                <a:gd name="T3" fmla="*/ 2147483646 h 414"/>
                <a:gd name="T4" fmla="*/ 2147483646 w 794"/>
                <a:gd name="T5" fmla="*/ 2147483646 h 414"/>
                <a:gd name="T6" fmla="*/ 2147483646 w 794"/>
                <a:gd name="T7" fmla="*/ 0 h 414"/>
                <a:gd name="T8" fmla="*/ 2147483646 w 794"/>
                <a:gd name="T9" fmla="*/ 211255195 h 414"/>
                <a:gd name="T10" fmla="*/ 0 w 794"/>
                <a:gd name="T11" fmla="*/ 881282726 h 414"/>
                <a:gd name="T12" fmla="*/ 2147483646 w 794"/>
                <a:gd name="T13" fmla="*/ 1645774107 h 414"/>
                <a:gd name="T14" fmla="*/ 2147483646 w 794"/>
                <a:gd name="T15" fmla="*/ 2147483646 h 414"/>
                <a:gd name="T16" fmla="*/ 2147483646 w 794"/>
                <a:gd name="T17" fmla="*/ 2147483646 h 414"/>
                <a:gd name="T18" fmla="*/ 2147483646 w 794"/>
                <a:gd name="T19" fmla="*/ 2147483646 h 414"/>
                <a:gd name="T20" fmla="*/ 2147483646 w 794"/>
                <a:gd name="T21" fmla="*/ 2147483646 h 414"/>
                <a:gd name="T22" fmla="*/ 2147483646 w 794"/>
                <a:gd name="T23" fmla="*/ 2147483646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B61E9E56-12F0-409F-BE04-D215349ADD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70755 w 1586"/>
                <a:gd name="T1" fmla="*/ 0 h 821"/>
                <a:gd name="T2" fmla="*/ 687227 w 1586"/>
                <a:gd name="T3" fmla="*/ 20486 h 821"/>
                <a:gd name="T4" fmla="*/ 737270 w 1586"/>
                <a:gd name="T5" fmla="*/ 25184 h 821"/>
                <a:gd name="T6" fmla="*/ 818958 w 1586"/>
                <a:gd name="T7" fmla="*/ 31259 h 821"/>
                <a:gd name="T8" fmla="*/ 808123 w 1586"/>
                <a:gd name="T9" fmla="*/ 32408 h 821"/>
                <a:gd name="T10" fmla="*/ 696912 w 1586"/>
                <a:gd name="T11" fmla="*/ 31062 h 821"/>
                <a:gd name="T12" fmla="*/ 591104 w 1586"/>
                <a:gd name="T13" fmla="*/ 32015 h 821"/>
                <a:gd name="T14" fmla="*/ 21375 w 1586"/>
                <a:gd name="T15" fmla="*/ 11796 h 821"/>
                <a:gd name="T16" fmla="*/ 0 w 1586"/>
                <a:gd name="T17" fmla="*/ 5923 h 821"/>
                <a:gd name="T18" fmla="*/ 23702 w 1586"/>
                <a:gd name="T19" fmla="*/ 1249 h 821"/>
                <a:gd name="T20" fmla="*/ 70755 w 1586"/>
                <a:gd name="T21" fmla="*/ 0 h 821"/>
                <a:gd name="T22" fmla="*/ 70755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4CBAF73E-CD04-464D-8CC5-C97BAB1A6B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3536 h 747"/>
                <a:gd name="T2" fmla="*/ 498381 w 1049"/>
                <a:gd name="T3" fmla="*/ 31139 h 747"/>
                <a:gd name="T4" fmla="*/ 507651 w 1049"/>
                <a:gd name="T5" fmla="*/ 22263 h 747"/>
                <a:gd name="T6" fmla="*/ 567101 w 1049"/>
                <a:gd name="T7" fmla="*/ 17599 h 747"/>
                <a:gd name="T8" fmla="*/ 42160 w 1049"/>
                <a:gd name="T9" fmla="*/ 0 h 747"/>
                <a:gd name="T10" fmla="*/ 0 w 1049"/>
                <a:gd name="T11" fmla="*/ 5273 h 747"/>
                <a:gd name="T12" fmla="*/ 0 w 1049"/>
                <a:gd name="T13" fmla="*/ 13536 h 747"/>
                <a:gd name="T14" fmla="*/ 0 w 1049"/>
                <a:gd name="T15" fmla="*/ 13536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CEE89079-4A51-485E-8532-790EE735F5D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7A88DA4D-A6E7-4BC9-B173-B9C6154823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55592 w 150"/>
                  <a:gd name="T1" fmla="*/ 0 h 173"/>
                  <a:gd name="T2" fmla="*/ 20462 w 150"/>
                  <a:gd name="T3" fmla="*/ 3053 h 173"/>
                  <a:gd name="T4" fmla="*/ 0 w 150"/>
                  <a:gd name="T5" fmla="*/ 7965 h 173"/>
                  <a:gd name="T6" fmla="*/ 40450 w 150"/>
                  <a:gd name="T7" fmla="*/ 7361 h 173"/>
                  <a:gd name="T8" fmla="*/ 52107 w 150"/>
                  <a:gd name="T9" fmla="*/ 3889 h 173"/>
                  <a:gd name="T10" fmla="*/ 76033 w 150"/>
                  <a:gd name="T11" fmla="*/ 1235 h 173"/>
                  <a:gd name="T12" fmla="*/ 55592 w 150"/>
                  <a:gd name="T13" fmla="*/ 0 h 173"/>
                  <a:gd name="T14" fmla="*/ 55592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153A2D28-BE5A-4258-BF3A-8955144ECE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82572 w 1684"/>
                  <a:gd name="T1" fmla="*/ 0 h 880"/>
                  <a:gd name="T2" fmla="*/ 33384 w 1684"/>
                  <a:gd name="T3" fmla="*/ 2112 h 880"/>
                  <a:gd name="T4" fmla="*/ 0 w 1684"/>
                  <a:gd name="T5" fmla="*/ 8442 h 880"/>
                  <a:gd name="T6" fmla="*/ 35609 w 1684"/>
                  <a:gd name="T7" fmla="*/ 14559 h 880"/>
                  <a:gd name="T8" fmla="*/ 625882 w 1684"/>
                  <a:gd name="T9" fmla="*/ 35171 h 880"/>
                  <a:gd name="T10" fmla="*/ 753039 w 1684"/>
                  <a:gd name="T11" fmla="*/ 33887 h 880"/>
                  <a:gd name="T12" fmla="*/ 856077 w 1684"/>
                  <a:gd name="T13" fmla="*/ 35701 h 880"/>
                  <a:gd name="T14" fmla="*/ 891828 w 1684"/>
                  <a:gd name="T15" fmla="*/ 32819 h 880"/>
                  <a:gd name="T16" fmla="*/ 795351 w 1684"/>
                  <a:gd name="T17" fmla="*/ 26928 h 880"/>
                  <a:gd name="T18" fmla="*/ 756151 w 1684"/>
                  <a:gd name="T19" fmla="*/ 20793 h 880"/>
                  <a:gd name="T20" fmla="*/ 725214 w 1684"/>
                  <a:gd name="T21" fmla="*/ 21383 h 880"/>
                  <a:gd name="T22" fmla="*/ 761971 w 1684"/>
                  <a:gd name="T23" fmla="*/ 26928 h 880"/>
                  <a:gd name="T24" fmla="*/ 835667 w 1684"/>
                  <a:gd name="T25" fmla="*/ 32842 h 880"/>
                  <a:gd name="T26" fmla="*/ 748369 w 1684"/>
                  <a:gd name="T27" fmla="*/ 31934 h 880"/>
                  <a:gd name="T28" fmla="*/ 645437 w 1684"/>
                  <a:gd name="T29" fmla="*/ 32989 h 880"/>
                  <a:gd name="T30" fmla="*/ 664487 w 1684"/>
                  <a:gd name="T31" fmla="*/ 26352 h 880"/>
                  <a:gd name="T32" fmla="*/ 708621 w 1684"/>
                  <a:gd name="T33" fmla="*/ 21830 h 880"/>
                  <a:gd name="T34" fmla="*/ 656955 w 1684"/>
                  <a:gd name="T35" fmla="*/ 22394 h 880"/>
                  <a:gd name="T36" fmla="*/ 616900 w 1684"/>
                  <a:gd name="T37" fmla="*/ 26717 h 880"/>
                  <a:gd name="T38" fmla="*/ 603287 w 1684"/>
                  <a:gd name="T39" fmla="*/ 32102 h 880"/>
                  <a:gd name="T40" fmla="*/ 56730 w 1684"/>
                  <a:gd name="T41" fmla="*/ 12573 h 880"/>
                  <a:gd name="T42" fmla="*/ 42238 w 1684"/>
                  <a:gd name="T43" fmla="*/ 8709 h 880"/>
                  <a:gd name="T44" fmla="*/ 54518 w 1684"/>
                  <a:gd name="T45" fmla="*/ 3878 h 880"/>
                  <a:gd name="T46" fmla="*/ 114733 w 1684"/>
                  <a:gd name="T47" fmla="*/ 0 h 880"/>
                  <a:gd name="T48" fmla="*/ 82572 w 1684"/>
                  <a:gd name="T49" fmla="*/ 0 h 880"/>
                  <a:gd name="T50" fmla="*/ 8257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13F52E11-0F0D-4786-A31F-47328B3C1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52990 w 1190"/>
                  <a:gd name="T1" fmla="*/ 0 h 500"/>
                  <a:gd name="T2" fmla="*/ 629836 w 1190"/>
                  <a:gd name="T3" fmla="*/ 19757 h 500"/>
                  <a:gd name="T4" fmla="*/ 569110 w 1190"/>
                  <a:gd name="T5" fmla="*/ 20158 h 500"/>
                  <a:gd name="T6" fmla="*/ 0 w 1190"/>
                  <a:gd name="T7" fmla="*/ 1087 h 500"/>
                  <a:gd name="T8" fmla="*/ 52990 w 1190"/>
                  <a:gd name="T9" fmla="*/ 0 h 500"/>
                  <a:gd name="T10" fmla="*/ 5299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12187FDB-1190-40DE-B6DD-3248270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63046 w 160"/>
                  <a:gd name="T1" fmla="*/ 0 h 335"/>
                  <a:gd name="T2" fmla="*/ 10324 w 160"/>
                  <a:gd name="T3" fmla="*/ 4047 h 335"/>
                  <a:gd name="T4" fmla="*/ 0 w 160"/>
                  <a:gd name="T5" fmla="*/ 8718 h 335"/>
                  <a:gd name="T6" fmla="*/ 18092 w 160"/>
                  <a:gd name="T7" fmla="*/ 11917 h 335"/>
                  <a:gd name="T8" fmla="*/ 50835 w 160"/>
                  <a:gd name="T9" fmla="*/ 12706 h 335"/>
                  <a:gd name="T10" fmla="*/ 41273 w 160"/>
                  <a:gd name="T11" fmla="*/ 5820 h 335"/>
                  <a:gd name="T12" fmla="*/ 86724 w 160"/>
                  <a:gd name="T13" fmla="*/ 663 h 335"/>
                  <a:gd name="T14" fmla="*/ 63046 w 160"/>
                  <a:gd name="T15" fmla="*/ 0 h 335"/>
                  <a:gd name="T16" fmla="*/ 630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12F5F308-30A8-4ECB-8352-8FCC329557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7232 w 489"/>
                  <a:gd name="T1" fmla="*/ 1422 h 296"/>
                  <a:gd name="T2" fmla="*/ 80597 w 489"/>
                  <a:gd name="T3" fmla="*/ 2745 h 296"/>
                  <a:gd name="T4" fmla="*/ 163541 w 489"/>
                  <a:gd name="T5" fmla="*/ 5676 h 296"/>
                  <a:gd name="T6" fmla="*/ 222108 w 489"/>
                  <a:gd name="T7" fmla="*/ 10067 h 296"/>
                  <a:gd name="T8" fmla="*/ 164531 w 489"/>
                  <a:gd name="T9" fmla="*/ 9519 h 296"/>
                  <a:gd name="T10" fmla="*/ 69961 w 489"/>
                  <a:gd name="T11" fmla="*/ 6049 h 296"/>
                  <a:gd name="T12" fmla="*/ 25176 w 489"/>
                  <a:gd name="T13" fmla="*/ 3309 h 296"/>
                  <a:gd name="T14" fmla="*/ 53849 w 489"/>
                  <a:gd name="T15" fmla="*/ 6743 h 296"/>
                  <a:gd name="T16" fmla="*/ 137248 w 489"/>
                  <a:gd name="T17" fmla="*/ 11160 h 296"/>
                  <a:gd name="T18" fmla="*/ 235083 w 489"/>
                  <a:gd name="T19" fmla="*/ 12278 h 296"/>
                  <a:gd name="T20" fmla="*/ 246741 w 489"/>
                  <a:gd name="T21" fmla="*/ 9268 h 296"/>
                  <a:gd name="T22" fmla="*/ 198870 w 489"/>
                  <a:gd name="T23" fmla="*/ 4984 h 296"/>
                  <a:gd name="T24" fmla="*/ 85694 w 489"/>
                  <a:gd name="T25" fmla="*/ 718 h 296"/>
                  <a:gd name="T26" fmla="*/ 0 w 489"/>
                  <a:gd name="T27" fmla="*/ 0 h 296"/>
                  <a:gd name="T28" fmla="*/ 7232 w 489"/>
                  <a:gd name="T29" fmla="*/ 1422 h 296"/>
                  <a:gd name="T30" fmla="*/ 7232 w 489"/>
                  <a:gd name="T31" fmla="*/ 142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018374AA-EC38-4F4F-93E3-63D642DD0D94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AF7CE0F-5BA4-491C-822D-6E565A69AA44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2 w 794"/>
                <a:gd name="T1" fmla="*/ 1 h 414"/>
                <a:gd name="T2" fmla="*/ 10 w 794"/>
                <a:gd name="T3" fmla="*/ 1 h 414"/>
                <a:gd name="T4" fmla="*/ 8 w 794"/>
                <a:gd name="T5" fmla="*/ 1 h 414"/>
                <a:gd name="T6" fmla="*/ 2 w 794"/>
                <a:gd name="T7" fmla="*/ 0 h 414"/>
                <a:gd name="T8" fmla="*/ 2 w 794"/>
                <a:gd name="T9" fmla="*/ 1 h 414"/>
                <a:gd name="T10" fmla="*/ 0 w 794"/>
                <a:gd name="T11" fmla="*/ 1 h 414"/>
                <a:gd name="T12" fmla="*/ 2 w 794"/>
                <a:gd name="T13" fmla="*/ 1 h 414"/>
                <a:gd name="T14" fmla="*/ 8 w 794"/>
                <a:gd name="T15" fmla="*/ 1 h 414"/>
                <a:gd name="T16" fmla="*/ 10 w 794"/>
                <a:gd name="T17" fmla="*/ 1 h 414"/>
                <a:gd name="T18" fmla="*/ 12 w 794"/>
                <a:gd name="T19" fmla="*/ 1 h 414"/>
                <a:gd name="T20" fmla="*/ 12 w 794"/>
                <a:gd name="T21" fmla="*/ 1 h 414"/>
                <a:gd name="T22" fmla="*/ 12 w 794"/>
                <a:gd name="T23" fmla="*/ 1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434D81AE-E0D7-4F2D-92C1-EF10046A4ABA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C6795B10-5946-4129-BC66-07B0D3FE4927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0 w 1049"/>
                <a:gd name="T3" fmla="*/ 0 h 747"/>
                <a:gd name="T4" fmla="*/ 0 w 1049"/>
                <a:gd name="T5" fmla="*/ 0 h 747"/>
                <a:gd name="T6" fmla="*/ 0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283C3B07-D596-4636-A13A-108506C597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6A1339D3-4362-43B5-9F57-9BA04D5CE8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C2D11846-860E-4DF4-B1A3-F0D57EA9A1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0 w 1684"/>
                  <a:gd name="T9" fmla="*/ 0 h 880"/>
                  <a:gd name="T10" fmla="*/ 0 w 1684"/>
                  <a:gd name="T11" fmla="*/ 0 h 880"/>
                  <a:gd name="T12" fmla="*/ 0 w 1684"/>
                  <a:gd name="T13" fmla="*/ 0 h 880"/>
                  <a:gd name="T14" fmla="*/ 0 w 1684"/>
                  <a:gd name="T15" fmla="*/ 0 h 880"/>
                  <a:gd name="T16" fmla="*/ 0 w 1684"/>
                  <a:gd name="T17" fmla="*/ 0 h 880"/>
                  <a:gd name="T18" fmla="*/ 0 w 1684"/>
                  <a:gd name="T19" fmla="*/ 0 h 880"/>
                  <a:gd name="T20" fmla="*/ 0 w 1684"/>
                  <a:gd name="T21" fmla="*/ 0 h 880"/>
                  <a:gd name="T22" fmla="*/ 0 w 1684"/>
                  <a:gd name="T23" fmla="*/ 0 h 880"/>
                  <a:gd name="T24" fmla="*/ 0 w 1684"/>
                  <a:gd name="T25" fmla="*/ 0 h 880"/>
                  <a:gd name="T26" fmla="*/ 0 w 1684"/>
                  <a:gd name="T27" fmla="*/ 0 h 880"/>
                  <a:gd name="T28" fmla="*/ 0 w 1684"/>
                  <a:gd name="T29" fmla="*/ 0 h 880"/>
                  <a:gd name="T30" fmla="*/ 0 w 1684"/>
                  <a:gd name="T31" fmla="*/ 0 h 880"/>
                  <a:gd name="T32" fmla="*/ 0 w 1684"/>
                  <a:gd name="T33" fmla="*/ 0 h 880"/>
                  <a:gd name="T34" fmla="*/ 0 w 1684"/>
                  <a:gd name="T35" fmla="*/ 0 h 880"/>
                  <a:gd name="T36" fmla="*/ 0 w 1684"/>
                  <a:gd name="T37" fmla="*/ 0 h 880"/>
                  <a:gd name="T38" fmla="*/ 0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EF2E2B8E-5F7B-473E-9280-1CFC714241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0 w 1190"/>
                  <a:gd name="T3" fmla="*/ 0 h 500"/>
                  <a:gd name="T4" fmla="*/ 0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C4C15652-FE48-4667-91E0-EF7D5C3B5C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2641C7FD-7916-4519-8D02-B78D93F935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77C1FEA5-28CD-481E-BFAF-5249F2C8F89A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FF0C3968-A1CE-4675-B7D7-0DC6A8D41423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089A3F63-349D-4CB2-A1E8-96ECE1FD3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771043C3-17E0-4A52-AA69-C238DD20C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76CA897-1EA5-4D5A-8035-6A4234DA4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E2887-E490-40DE-A504-D24C7D6432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671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050BFB-FE1E-424F-ADAD-3028F63B2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A11393-4061-4738-B155-C32DEF1A7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F98B44B-8535-4A9C-9A36-BCF8A4EC4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86AB9-7E38-4758-884A-650F1E0972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260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D1C564-5FFC-45DC-8FA4-9A06F169F8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C9A261-41C1-4D46-B8F4-E37B094F7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AB19294-C26D-4126-A643-DAD5389C67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C1827-0997-45D9-ADEF-E47A7F198E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3316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FA5453-4CD5-4B13-AEBE-9A990319B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E9B7E4-DDA5-47BC-A7AB-ED252A4959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E8DA045-4E83-437D-9B39-6E25B3CED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7AA66-6575-4734-B988-FC943815AC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646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ECE361-273A-4FF1-9A21-E73396521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53B884-8F72-4D18-A2EC-0659849B9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12AAD67-A7DC-4AB7-84AC-89F0EA45C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CE9E4-6777-4CF3-8ABA-D09F7E53C1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13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1AA03D-C021-4BBF-93C8-21C931D07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639368-F007-48ED-B875-5E9BFA898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2F34DCA-DA85-46A8-985A-E7BC839E6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2D33F-886A-4DC2-B374-D309CCE898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028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AA0D08-4173-48B7-9672-FF4A0855E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118F03-5199-43B8-8CB3-B5E94D7257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589CC6E-2B05-47FC-A9C6-00D190D092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2E6A3-6AEA-40B5-8011-6287C41A76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94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D8B4024-976C-46A0-A5C9-92D294FCD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67CAF71-8EC9-4369-9D5C-CF409662C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57DCD66-DA6C-43E9-89D5-D79858464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0BBF3-F511-495C-A4F2-CE75F06F9B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715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059E29-25F6-4E0C-9929-5AE6F412DC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367713-0F17-420C-9DD9-AE328488D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AF46B8B-5C93-468B-9010-B863301D3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E7A9-D354-418A-AE1E-1E4FCA4C83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332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BF66A5E-3AB9-44ED-858B-3F108734B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97CF57B-4111-45D4-A1CA-2A682734C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17951DF-8DB8-4CB2-89DA-C740CAE0D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101A4-E153-4645-97EE-83ACEB5BF5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946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AE7007-FF21-4A4C-8A6C-9889060F1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126213-33F1-4014-A111-1EF19BD81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EF37CBA-1093-4DB0-B7B3-990CB553A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E0F6B-FE16-47E1-8451-BA8C12704D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937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5864E4-37C6-491A-9884-B4CFF6B244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6C13B1-5BB2-4AF0-A086-7C39FF8B7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97D7426-E957-410F-9CB0-747EA4578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7476D-1E7D-49D9-80DF-932FA1E198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8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>
            <a:extLst>
              <a:ext uri="{FF2B5EF4-FFF2-40B4-BE49-F238E27FC236}">
                <a16:creationId xmlns:a16="http://schemas.microsoft.com/office/drawing/2014/main" id="{AC8864F1-E019-4FCE-8C7C-EBE5DC186A28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E7DD31-67A7-4C59-8CFB-050F74AC9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F99BA9-2A93-4935-A9C3-B1C49EC77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6781E232-8445-479C-B7FA-55848BA69F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ECCE9794-D00E-41C2-AB3C-9E81CCEF50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D2673F43-F512-4E57-B57B-E94F5EF89B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CFDA2AD-E520-4991-AF88-96D77B5A78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id="{9F708DD6-F40C-4CB3-8028-D18F50495006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6B637C91-6A48-4B58-A571-3295D15B9182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34" name="Group 10">
            <a:extLst>
              <a:ext uri="{FF2B5EF4-FFF2-40B4-BE49-F238E27FC236}">
                <a16:creationId xmlns:a16="http://schemas.microsoft.com/office/drawing/2014/main" id="{5434079F-5116-4D67-9AC5-4721D08AAD04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>
              <a:extLst>
                <a:ext uri="{FF2B5EF4-FFF2-40B4-BE49-F238E27FC236}">
                  <a16:creationId xmlns:a16="http://schemas.microsoft.com/office/drawing/2014/main" id="{401550FC-1D89-4219-9EA8-A4A506B7E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Freeform 12">
              <a:extLst>
                <a:ext uri="{FF2B5EF4-FFF2-40B4-BE49-F238E27FC236}">
                  <a16:creationId xmlns:a16="http://schemas.microsoft.com/office/drawing/2014/main" id="{5AE1C6FF-A441-49A7-878F-2AEBD8697A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3" name="Freeform 13">
              <a:extLst>
                <a:ext uri="{FF2B5EF4-FFF2-40B4-BE49-F238E27FC236}">
                  <a16:creationId xmlns:a16="http://schemas.microsoft.com/office/drawing/2014/main" id="{9D0B07F6-6081-4210-B058-06D92F2C2F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Freeform 14">
              <a:extLst>
                <a:ext uri="{FF2B5EF4-FFF2-40B4-BE49-F238E27FC236}">
                  <a16:creationId xmlns:a16="http://schemas.microsoft.com/office/drawing/2014/main" id="{4D4CD6A6-DA84-410C-830E-4C02294EA5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5" name="Freeform 15">
              <a:extLst>
                <a:ext uri="{FF2B5EF4-FFF2-40B4-BE49-F238E27FC236}">
                  <a16:creationId xmlns:a16="http://schemas.microsoft.com/office/drawing/2014/main" id="{B058C89F-D1BE-4609-AFC6-BE3B742D48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Freeform 16">
              <a:extLst>
                <a:ext uri="{FF2B5EF4-FFF2-40B4-BE49-F238E27FC236}">
                  <a16:creationId xmlns:a16="http://schemas.microsoft.com/office/drawing/2014/main" id="{4BD51259-A2B6-4BE7-8C48-DB9419B96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7" name="Freeform 17">
              <a:extLst>
                <a:ext uri="{FF2B5EF4-FFF2-40B4-BE49-F238E27FC236}">
                  <a16:creationId xmlns:a16="http://schemas.microsoft.com/office/drawing/2014/main" id="{D7C3AEFD-ADB2-4C71-B774-BFEEB548A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8" name="Freeform 18">
              <a:extLst>
                <a:ext uri="{FF2B5EF4-FFF2-40B4-BE49-F238E27FC236}">
                  <a16:creationId xmlns:a16="http://schemas.microsoft.com/office/drawing/2014/main" id="{1E86C012-F6A1-4EB9-B4C6-3329ECF33B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9" name="Freeform 19">
              <a:extLst>
                <a:ext uri="{FF2B5EF4-FFF2-40B4-BE49-F238E27FC236}">
                  <a16:creationId xmlns:a16="http://schemas.microsoft.com/office/drawing/2014/main" id="{96C98546-617C-4D74-A195-F08B4269E6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60" name="Group 20">
              <a:extLst>
                <a:ext uri="{FF2B5EF4-FFF2-40B4-BE49-F238E27FC236}">
                  <a16:creationId xmlns:a16="http://schemas.microsoft.com/office/drawing/2014/main" id="{912BB7FC-19FB-42BD-AC19-A9D7C492987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>
                <a:extLst>
                  <a:ext uri="{FF2B5EF4-FFF2-40B4-BE49-F238E27FC236}">
                    <a16:creationId xmlns:a16="http://schemas.microsoft.com/office/drawing/2014/main" id="{60F11F03-874B-4CB6-A484-C0628603B3A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>
                  <a:extLst>
                    <a:ext uri="{FF2B5EF4-FFF2-40B4-BE49-F238E27FC236}">
                      <a16:creationId xmlns:a16="http://schemas.microsoft.com/office/drawing/2014/main" id="{E6DB5255-BB8A-4005-9D71-F87DAE0CB10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5" name="Freeform 23">
                  <a:extLst>
                    <a:ext uri="{FF2B5EF4-FFF2-40B4-BE49-F238E27FC236}">
                      <a16:creationId xmlns:a16="http://schemas.microsoft.com/office/drawing/2014/main" id="{10876756-774E-49DF-A9E2-2682400706A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6" name="Freeform 24">
                  <a:extLst>
                    <a:ext uri="{FF2B5EF4-FFF2-40B4-BE49-F238E27FC236}">
                      <a16:creationId xmlns:a16="http://schemas.microsoft.com/office/drawing/2014/main" id="{2437D367-0B67-4462-8A14-295037235DA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62" name="Freeform 25">
                <a:extLst>
                  <a:ext uri="{FF2B5EF4-FFF2-40B4-BE49-F238E27FC236}">
                    <a16:creationId xmlns:a16="http://schemas.microsoft.com/office/drawing/2014/main" id="{DF548FEE-5C20-45BC-99A6-22C9C4181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Freeform 26">
                <a:extLst>
                  <a:ext uri="{FF2B5EF4-FFF2-40B4-BE49-F238E27FC236}">
                    <a16:creationId xmlns:a16="http://schemas.microsoft.com/office/drawing/2014/main" id="{F54152BB-9943-4D91-8CE5-E4C141E615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Freeform 27">
                <a:extLst>
                  <a:ext uri="{FF2B5EF4-FFF2-40B4-BE49-F238E27FC236}">
                    <a16:creationId xmlns:a16="http://schemas.microsoft.com/office/drawing/2014/main" id="{911DF5DD-3670-4B58-AEA9-41DE82FC41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065" name="Group 28">
                <a:extLst>
                  <a:ext uri="{FF2B5EF4-FFF2-40B4-BE49-F238E27FC236}">
                    <a16:creationId xmlns:a16="http://schemas.microsoft.com/office/drawing/2014/main" id="{410F8DDC-4F14-4158-A8D1-1F1C1317677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>
                  <a:extLst>
                    <a:ext uri="{FF2B5EF4-FFF2-40B4-BE49-F238E27FC236}">
                      <a16:creationId xmlns:a16="http://schemas.microsoft.com/office/drawing/2014/main" id="{D4290BEF-D037-4519-A49C-C1588F24987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7" name="Freeform 30">
                  <a:extLst>
                    <a:ext uri="{FF2B5EF4-FFF2-40B4-BE49-F238E27FC236}">
                      <a16:creationId xmlns:a16="http://schemas.microsoft.com/office/drawing/2014/main" id="{BB22289A-AF35-4F3D-B151-9C88E5D2D67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8" name="Freeform 31">
                  <a:extLst>
                    <a:ext uri="{FF2B5EF4-FFF2-40B4-BE49-F238E27FC236}">
                      <a16:creationId xmlns:a16="http://schemas.microsoft.com/office/drawing/2014/main" id="{4EDCDDC7-EA0D-4A6F-866D-1249D522A00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9" name="Freeform 32">
                  <a:extLst>
                    <a:ext uri="{FF2B5EF4-FFF2-40B4-BE49-F238E27FC236}">
                      <a16:creationId xmlns:a16="http://schemas.microsoft.com/office/drawing/2014/main" id="{06AF89D4-C25C-427E-96D4-CAD8EA5A93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0" name="Freeform 33">
                  <a:extLst>
                    <a:ext uri="{FF2B5EF4-FFF2-40B4-BE49-F238E27FC236}">
                      <a16:creationId xmlns:a16="http://schemas.microsoft.com/office/drawing/2014/main" id="{419E7555-0713-40FB-A744-0AA77AD67DB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1" name="Freeform 34">
                  <a:extLst>
                    <a:ext uri="{FF2B5EF4-FFF2-40B4-BE49-F238E27FC236}">
                      <a16:creationId xmlns:a16="http://schemas.microsoft.com/office/drawing/2014/main" id="{3BA14F8A-6B93-47D3-8D70-BD078A35387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2" name="Freeform 35">
                  <a:extLst>
                    <a:ext uri="{FF2B5EF4-FFF2-40B4-BE49-F238E27FC236}">
                      <a16:creationId xmlns:a16="http://schemas.microsoft.com/office/drawing/2014/main" id="{1722C47F-810C-4C6B-B710-8876DD0ED8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3" name="Freeform 36">
                  <a:extLst>
                    <a:ext uri="{FF2B5EF4-FFF2-40B4-BE49-F238E27FC236}">
                      <a16:creationId xmlns:a16="http://schemas.microsoft.com/office/drawing/2014/main" id="{469C691B-DCE3-486E-A7AA-B160E7370A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1035" name="Group 37">
            <a:extLst>
              <a:ext uri="{FF2B5EF4-FFF2-40B4-BE49-F238E27FC236}">
                <a16:creationId xmlns:a16="http://schemas.microsoft.com/office/drawing/2014/main" id="{9367AF59-A560-4D3F-8278-65CAE95AF59F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>
              <a:extLst>
                <a:ext uri="{FF2B5EF4-FFF2-40B4-BE49-F238E27FC236}">
                  <a16:creationId xmlns:a16="http://schemas.microsoft.com/office/drawing/2014/main" id="{317102E1-6B04-4A67-92E3-4D401F020C70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0" name="Freeform 39">
              <a:extLst>
                <a:ext uri="{FF2B5EF4-FFF2-40B4-BE49-F238E27FC236}">
                  <a16:creationId xmlns:a16="http://schemas.microsoft.com/office/drawing/2014/main" id="{58E1DE3A-2287-4CD6-B682-43FEBEA6C00D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36" name="Group 40">
            <a:extLst>
              <a:ext uri="{FF2B5EF4-FFF2-40B4-BE49-F238E27FC236}">
                <a16:creationId xmlns:a16="http://schemas.microsoft.com/office/drawing/2014/main" id="{CCF94949-A456-4897-9419-D348ED75A933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>
              <a:extLst>
                <a:ext uri="{FF2B5EF4-FFF2-40B4-BE49-F238E27FC236}">
                  <a16:creationId xmlns:a16="http://schemas.microsoft.com/office/drawing/2014/main" id="{890068EB-06B6-4167-A1B9-EC3A3A0A4F3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>
                <a:extLst>
                  <a:ext uri="{FF2B5EF4-FFF2-40B4-BE49-F238E27FC236}">
                    <a16:creationId xmlns:a16="http://schemas.microsoft.com/office/drawing/2014/main" id="{CB22E76E-4EE7-4076-A9F9-38729CB514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040" name="Group 43">
                <a:extLst>
                  <a:ext uri="{FF2B5EF4-FFF2-40B4-BE49-F238E27FC236}">
                    <a16:creationId xmlns:a16="http://schemas.microsoft.com/office/drawing/2014/main" id="{3F5C52B4-F86C-437F-891F-1828A6B286E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>
                  <a:extLst>
                    <a:ext uri="{FF2B5EF4-FFF2-40B4-BE49-F238E27FC236}">
                      <a16:creationId xmlns:a16="http://schemas.microsoft.com/office/drawing/2014/main" id="{0EFD1773-233B-4A3A-A900-D88D357F24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2" name="Freeform 45">
                  <a:extLst>
                    <a:ext uri="{FF2B5EF4-FFF2-40B4-BE49-F238E27FC236}">
                      <a16:creationId xmlns:a16="http://schemas.microsoft.com/office/drawing/2014/main" id="{136EA4AD-08A3-458A-9F91-9AA0A1D4712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62" y="318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3" name="Freeform 46">
                  <a:extLst>
                    <a:ext uri="{FF2B5EF4-FFF2-40B4-BE49-F238E27FC236}">
                      <a16:creationId xmlns:a16="http://schemas.microsoft.com/office/drawing/2014/main" id="{D3B1584B-58E1-4ED2-BE42-11770B9B100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72" y="168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4" name="Freeform 47">
                  <a:extLst>
                    <a:ext uri="{FF2B5EF4-FFF2-40B4-BE49-F238E27FC236}">
                      <a16:creationId xmlns:a16="http://schemas.microsoft.com/office/drawing/2014/main" id="{4F25B260-8CF4-4A0C-B3D3-2E028C504F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5" name="Freeform 48">
                  <a:extLst>
                    <a:ext uri="{FF2B5EF4-FFF2-40B4-BE49-F238E27FC236}">
                      <a16:creationId xmlns:a16="http://schemas.microsoft.com/office/drawing/2014/main" id="{8FA37991-3862-466A-AB11-17633AC649A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311" y="883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6" name="Freeform 49">
                  <a:extLst>
                    <a:ext uri="{FF2B5EF4-FFF2-40B4-BE49-F238E27FC236}">
                      <a16:creationId xmlns:a16="http://schemas.microsoft.com/office/drawing/2014/main" id="{BF109959-E5A2-4821-ABF7-C13F3505EF9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792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7" name="Freeform 50">
                  <a:extLst>
                    <a:ext uri="{FF2B5EF4-FFF2-40B4-BE49-F238E27FC236}">
                      <a16:creationId xmlns:a16="http://schemas.microsoft.com/office/drawing/2014/main" id="{9979EDD4-696D-4ED6-BB61-217C403467C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8" name="Freeform 51">
                  <a:extLst>
                    <a:ext uri="{FF2B5EF4-FFF2-40B4-BE49-F238E27FC236}">
                      <a16:creationId xmlns:a16="http://schemas.microsoft.com/office/drawing/2014/main" id="{A0064483-52C7-4028-9FFB-DCE00E7526C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1" y="128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038" name="Line 52">
              <a:extLst>
                <a:ext uri="{FF2B5EF4-FFF2-40B4-BE49-F238E27FC236}">
                  <a16:creationId xmlns:a16="http://schemas.microsoft.com/office/drawing/2014/main" id="{C852129A-D33A-41E9-A064-C59874C3CA9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ingstars-uk.com/media/Rising-Stars/Reading/New%20Phonics%202021/Rocket-Phonics-Parent-Guide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risingstars-uk.com/subjects/reading-and-ebooks/rising-stars-reading-planet/reading-planet-reception-and-ks1/rocket-phonics/phonics-parent-support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yGQY_GHtoQ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RSyBnEtpT_LBKM&amp;tbnid=30b0bm38JWBitM:&amp;ved=0CAUQjRw&amp;url=http%3A%2F%2Fwww.synergy-group.co.uk%2Fproducts.php%3Fcategory%3DLiteracy%26subcategory%3DCVC%2FCVVC%2520Words%2520(NLS)&amp;ei=q99aUrvaH_Ha0QW7nIDQDg&amp;bvm=bv.53899372,d.d2k&amp;psig=AFQjCNF4GG3Ip_nkJFj6F54SlXByK0BB8w&amp;ust=138177322351713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RSyBnEtpT_LBKM&amp;tbnid=30b0bm38JWBitM:&amp;ved=0CAUQjRw&amp;url=http%3A%2F%2Fwww.synergy-group.co.uk%2Fproducts.php%3Fcategory%3DLiteracy%26subcategory%3DCVC%2FCVVC%2520Words%2520(NLS)&amp;ei=q99aUrvaH_Ha0QW7nIDQDg&amp;bvm=bv.53899372,d.d2k&amp;psig=AFQjCNF4GG3Ip_nkJFj6F54SlXByK0BB8w&amp;ust=138177322351713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8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49C59798-86F2-4191-91B0-FC589AF1A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91" y="3344958"/>
            <a:ext cx="8750301" cy="1389063"/>
          </a:xfrm>
        </p:spPr>
        <p:txBody>
          <a:bodyPr/>
          <a:lstStyle/>
          <a:p>
            <a:r>
              <a:rPr lang="en-GB" altLang="en-US" dirty="0" err="1"/>
              <a:t>Perryfields</a:t>
            </a:r>
            <a:r>
              <a:rPr lang="en-GB" altLang="en-US" dirty="0"/>
              <a:t> Infants</a:t>
            </a:r>
            <a:br>
              <a:rPr lang="en-GB" altLang="en-US" dirty="0"/>
            </a:br>
            <a:br>
              <a:rPr lang="en-GB" altLang="en-US" dirty="0">
                <a:solidFill>
                  <a:srgbClr val="0070C0"/>
                </a:solidFill>
              </a:rPr>
            </a:br>
            <a:r>
              <a:rPr lang="en-GB" altLang="en-US" sz="3600" dirty="0">
                <a:solidFill>
                  <a:srgbClr val="0070C0"/>
                </a:solidFill>
              </a:rPr>
              <a:t>Phonics and Reading Session </a:t>
            </a:r>
            <a:br>
              <a:rPr lang="en-GB" altLang="en-US" sz="3600" dirty="0">
                <a:solidFill>
                  <a:srgbClr val="0070C0"/>
                </a:solidFill>
              </a:rPr>
            </a:br>
            <a:r>
              <a:rPr lang="en-GB" altLang="en-US" sz="3600" dirty="0">
                <a:solidFill>
                  <a:srgbClr val="0070C0"/>
                </a:solidFill>
              </a:rPr>
              <a:t>15</a:t>
            </a:r>
            <a:r>
              <a:rPr lang="en-GB" altLang="en-US" sz="3600" baseline="30000" dirty="0">
                <a:solidFill>
                  <a:srgbClr val="0070C0"/>
                </a:solidFill>
              </a:rPr>
              <a:t>th</a:t>
            </a:r>
            <a:r>
              <a:rPr lang="en-GB" altLang="en-US" sz="3600" dirty="0">
                <a:solidFill>
                  <a:srgbClr val="0070C0"/>
                </a:solidFill>
              </a:rPr>
              <a:t> October 2024</a:t>
            </a:r>
            <a:br>
              <a:rPr lang="en-GB" altLang="en-US" sz="3600" dirty="0">
                <a:solidFill>
                  <a:srgbClr val="0070C0"/>
                </a:solidFill>
              </a:rPr>
            </a:br>
            <a:br>
              <a:rPr lang="en-GB" altLang="en-US" sz="3200" dirty="0">
                <a:solidFill>
                  <a:srgbClr val="0070C0"/>
                </a:solidFill>
              </a:rPr>
            </a:br>
            <a:r>
              <a:rPr lang="en-GB" altLang="en-US" sz="3200" dirty="0">
                <a:solidFill>
                  <a:srgbClr val="002060"/>
                </a:solidFill>
              </a:rPr>
              <a:t>Mrs Fairbanks 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A1653A1F-95AA-45A3-8939-C8583ACB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28675" cy="942975"/>
          </a:xfrm>
          <a:prstGeom prst="rect">
            <a:avLst/>
          </a:prstGeom>
          <a:solidFill>
            <a:srgbClr val="00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http://www.booksagogogogogo.com/wp-content/uploads/2015/02/book_guide_hero_books.png">
            <a:extLst>
              <a:ext uri="{FF2B5EF4-FFF2-40B4-BE49-F238E27FC236}">
                <a16:creationId xmlns:a16="http://schemas.microsoft.com/office/drawing/2014/main" id="{91107BA4-D6EE-433C-9C33-8B4FB80D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300">
            <a:off x="6707392" y="3342703"/>
            <a:ext cx="2087562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9" descr="Image result for handwriting pencil">
            <a:extLst>
              <a:ext uri="{FF2B5EF4-FFF2-40B4-BE49-F238E27FC236}">
                <a16:creationId xmlns:a16="http://schemas.microsoft.com/office/drawing/2014/main" id="{3964D3EA-8927-4CF1-BE1C-C8C818CEC0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7" name="Picture 8" descr="abc Pocket Phonics - Letter Sounds and Writing+ First Words - The Good Play  Guide">
            <a:extLst>
              <a:ext uri="{FF2B5EF4-FFF2-40B4-BE49-F238E27FC236}">
                <a16:creationId xmlns:a16="http://schemas.microsoft.com/office/drawing/2014/main" id="{078577BE-96A9-4F74-B773-6AAE4F24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4166">
            <a:off x="244720" y="3327238"/>
            <a:ext cx="17287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95FA94-A0BB-4814-8A21-8F33AED77718}"/>
              </a:ext>
            </a:extLst>
          </p:cNvPr>
          <p:cNvSpPr/>
          <p:nvPr/>
        </p:nvSpPr>
        <p:spPr>
          <a:xfrm>
            <a:off x="2411760" y="5805264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3600" dirty="0"/>
              <a:t>Have you signed in?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129D1316-4DE7-4F78-83A1-E7050281B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3518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b="1" dirty="0"/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906861"/>
            <a:ext cx="7272808" cy="173536"/>
          </a:xfrm>
        </p:spPr>
        <p:txBody>
          <a:bodyPr/>
          <a:lstStyle/>
          <a:p>
            <a:r>
              <a:rPr lang="en-GB" altLang="en-US" sz="4000" u="sng" dirty="0">
                <a:solidFill>
                  <a:srgbClr val="002060"/>
                </a:solidFill>
              </a:rPr>
              <a:t>Big book interactive story… </a:t>
            </a:r>
          </a:p>
        </p:txBody>
      </p:sp>
      <p:pic>
        <p:nvPicPr>
          <p:cNvPr id="6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7FC1ABF3-DB27-4809-8A74-71DFDCB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51691"/>
            <a:ext cx="1336203" cy="85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007AFD-6F34-43B0-855E-541D3A3DD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3108"/>
            <a:ext cx="7937079" cy="55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61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129D1316-4DE7-4F78-83A1-E7050281B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3518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b="1" dirty="0"/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1917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Practise booklets </a:t>
            </a:r>
          </a:p>
        </p:txBody>
      </p:sp>
      <p:pic>
        <p:nvPicPr>
          <p:cNvPr id="6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7FC1ABF3-DB27-4809-8A74-71DFDCB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51690"/>
            <a:ext cx="1616573" cy="10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656D3-27C2-43D2-80D3-FB21EEADB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8" y="1277591"/>
            <a:ext cx="8029362" cy="56303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136FB3-B5A2-4DF4-8A28-5186DBC4BA30}"/>
              </a:ext>
            </a:extLst>
          </p:cNvPr>
          <p:cNvSpPr/>
          <p:nvPr/>
        </p:nvSpPr>
        <p:spPr>
          <a:xfrm>
            <a:off x="5897673" y="812612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002E8A"/>
                </a:solidFill>
              </a:rPr>
              <a:t>Foundation Stage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88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129D1316-4DE7-4F78-83A1-E7050281B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3518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b="1" dirty="0"/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1917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Practise booklets </a:t>
            </a:r>
          </a:p>
        </p:txBody>
      </p:sp>
      <p:pic>
        <p:nvPicPr>
          <p:cNvPr id="6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7FC1ABF3-DB27-4809-8A74-71DFDCB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51690"/>
            <a:ext cx="1616573" cy="10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136FB3-B5A2-4DF4-8A28-5186DBC4BA30}"/>
              </a:ext>
            </a:extLst>
          </p:cNvPr>
          <p:cNvSpPr/>
          <p:nvPr/>
        </p:nvSpPr>
        <p:spPr>
          <a:xfrm>
            <a:off x="5897673" y="81261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002E8A"/>
                </a:solidFill>
              </a:rPr>
              <a:t>Year 1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7134D-B908-4094-A910-C52892E7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7577"/>
            <a:ext cx="8244408" cy="55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0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129D1316-4DE7-4F78-83A1-E7050281B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3518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b="1" dirty="0"/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1917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Practise booklets </a:t>
            </a:r>
          </a:p>
        </p:txBody>
      </p:sp>
      <p:pic>
        <p:nvPicPr>
          <p:cNvPr id="6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7FC1ABF3-DB27-4809-8A74-71DFDCB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51690"/>
            <a:ext cx="1616573" cy="10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E6E8AF-360C-4525-84EA-7FF3B078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143" y="1298565"/>
            <a:ext cx="8134535" cy="56866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C0B082-A35A-4D34-9F98-3BBFA71177C6}"/>
              </a:ext>
            </a:extLst>
          </p:cNvPr>
          <p:cNvSpPr/>
          <p:nvPr/>
        </p:nvSpPr>
        <p:spPr>
          <a:xfrm>
            <a:off x="5897673" y="812612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002E8A"/>
                </a:solidFill>
              </a:rPr>
              <a:t>Year 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05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7ED4BF-5B93-4942-AB93-2D2C031C33C8}"/>
              </a:ext>
            </a:extLst>
          </p:cNvPr>
          <p:cNvSpPr/>
          <p:nvPr/>
        </p:nvSpPr>
        <p:spPr>
          <a:xfrm>
            <a:off x="1583160" y="6239072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https://www.risingstars-uk.com/media/Rising-Stars/Reading/New%20Phonics%202021/Rocket-Phonics-Parent-Guide.pdf</a:t>
            </a:r>
            <a:r>
              <a:rPr lang="en-GB" sz="1200" dirty="0"/>
              <a:t> 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47126-4977-4BC1-8E6B-A77E9C55D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64" t="19833" r="23424" b="4792"/>
          <a:stretch/>
        </p:blipFill>
        <p:spPr>
          <a:xfrm>
            <a:off x="2472421" y="808782"/>
            <a:ext cx="4248472" cy="48668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9E1553-7F2A-4752-9D74-8D177029EF44}"/>
              </a:ext>
            </a:extLst>
          </p:cNvPr>
          <p:cNvSpPr/>
          <p:nvPr/>
        </p:nvSpPr>
        <p:spPr>
          <a:xfrm>
            <a:off x="1583160" y="5792796"/>
            <a:ext cx="70212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5"/>
              </a:rPr>
              <a:t>https://www.risingstars-uk.com/subjects/reading-and-ebooks/rising-stars-reading-planet/reading-planet-reception-and-ks1/rocket-phonics/phonics-parent-support</a:t>
            </a:r>
            <a:endParaRPr lang="en-GB" sz="1200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7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01D11EB0-DD03-48A6-B4FB-9E824FBFF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10825"/>
            <a:ext cx="2016224" cy="129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98D5CD-BC8F-4CCF-AA4F-532CEA240D4F}"/>
              </a:ext>
            </a:extLst>
          </p:cNvPr>
          <p:cNvSpPr/>
          <p:nvPr/>
        </p:nvSpPr>
        <p:spPr>
          <a:xfrm>
            <a:off x="2472421" y="100896"/>
            <a:ext cx="4644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4000" u="sng" dirty="0">
                <a:solidFill>
                  <a:srgbClr val="002060"/>
                </a:solidFill>
              </a:rPr>
              <a:t>How can you help?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0122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>
            <a:extLst>
              <a:ext uri="{FF2B5EF4-FFF2-40B4-BE49-F238E27FC236}">
                <a16:creationId xmlns:a16="http://schemas.microsoft.com/office/drawing/2014/main" id="{29960619-A8D1-4224-B620-09635601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52513"/>
            <a:ext cx="8497068" cy="80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Practise sounds being taught at home;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In the FS, children have a little red books of sounds and some words to sound out and blend. They also have tricky words on a keyring and sound mats.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KS1– Sounds being taught are shared within the blurb about the week given with the homework.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Whole school have access to Spelling Shed and Rocket Phonics e-Books.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5213" y="242888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How can you help?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40919-6697-4C40-8D62-444582FAB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26200" r="24013" b="57000"/>
          <a:stretch/>
        </p:blipFill>
        <p:spPr>
          <a:xfrm>
            <a:off x="1907704" y="5517232"/>
            <a:ext cx="6480720" cy="1160726"/>
          </a:xfrm>
          <a:prstGeom prst="rect">
            <a:avLst/>
          </a:prstGeom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C805D719-CC71-4F7C-96BD-9C50CE75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2838450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3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A9B11-6A34-4A72-A86A-565C41D6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036496" cy="485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BAB16-5EDD-4CCC-AA0D-54EB6882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908720"/>
            <a:ext cx="1872208" cy="874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9EC253-535B-4F41-A6D1-173EAC1ED67F}"/>
              </a:ext>
            </a:extLst>
          </p:cNvPr>
          <p:cNvSpPr/>
          <p:nvPr/>
        </p:nvSpPr>
        <p:spPr>
          <a:xfrm>
            <a:off x="611560" y="332656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u="sng" dirty="0">
                <a:solidFill>
                  <a:srgbClr val="002060"/>
                </a:solidFill>
              </a:rPr>
              <a:t>e-Books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0450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5F6D6F-37E2-4201-8F0B-C235ECEC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31" y="4476186"/>
            <a:ext cx="7333940" cy="2410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0FCD3-F16D-4160-B833-C468CB133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230" y="2357403"/>
            <a:ext cx="6700558" cy="2943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3DA49-FEA4-48FF-8D03-8BB3C1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0970"/>
            <a:ext cx="5048264" cy="2725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85217C-2390-4D79-883B-C6B50E6BC229}"/>
              </a:ext>
            </a:extLst>
          </p:cNvPr>
          <p:cNvSpPr/>
          <p:nvPr/>
        </p:nvSpPr>
        <p:spPr>
          <a:xfrm>
            <a:off x="7380312" y="6334780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2800" dirty="0"/>
              <a:t>Rewards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3E6EE1-D70B-46C5-8FC7-8DC953F6B65F}"/>
              </a:ext>
            </a:extLst>
          </p:cNvPr>
          <p:cNvSpPr/>
          <p:nvPr/>
        </p:nvSpPr>
        <p:spPr>
          <a:xfrm>
            <a:off x="5436096" y="661992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2800" dirty="0"/>
              <a:t>Welcome page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EE17BD-11FA-409D-9843-5E76440B4154}"/>
              </a:ext>
            </a:extLst>
          </p:cNvPr>
          <p:cNvSpPr/>
          <p:nvPr/>
        </p:nvSpPr>
        <p:spPr>
          <a:xfrm>
            <a:off x="456126" y="345639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2800" dirty="0"/>
              <a:t>Fun quizzes </a:t>
            </a:r>
          </a:p>
        </p:txBody>
      </p:sp>
    </p:spTree>
    <p:extLst>
      <p:ext uri="{BB962C8B-B14F-4D97-AF65-F5344CB8AC3E}">
        <p14:creationId xmlns:p14="http://schemas.microsoft.com/office/powerpoint/2010/main" val="313714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13" y="100013"/>
            <a:ext cx="5976937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Pronouncing Phonemes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4AE2C-8140-4530-9A7C-4708866AB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00"/>
          <a:stretch/>
        </p:blipFill>
        <p:spPr>
          <a:xfrm>
            <a:off x="1403648" y="980728"/>
            <a:ext cx="6336704" cy="5173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7CD8C8-59FB-455F-AB7C-099A348613AF}"/>
              </a:ext>
            </a:extLst>
          </p:cNvPr>
          <p:cNvSpPr/>
          <p:nvPr/>
        </p:nvSpPr>
        <p:spPr>
          <a:xfrm>
            <a:off x="1907704" y="6265189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https://www.youtube.com/watch?v=nyGQY_GHtoQ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677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531" y="548680"/>
            <a:ext cx="5976937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Digraphs, trigraphs and split digraphs!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DF15F-1A80-423C-B188-03AD9F999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9596" r="14738" b="16717"/>
          <a:stretch/>
        </p:blipFill>
        <p:spPr>
          <a:xfrm>
            <a:off x="0" y="1412776"/>
            <a:ext cx="775349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7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7" descr="data:image/jpeg;base64,/9j/4AAQSkZJRgABAQAAAQABAAD/2wCEAAkGBhQSERQUExQVFRQWGR0aFRgYGB8cHxgeHB4dHR8hHh4hHygeHCAjICEcIC8gIycpLCwsHB8yNjAqNSYrLCkBCQoKDgwOGg8PGjQlHyQqLC0vLC8sLCwsLCwsKSwsLCwvLCwsLCwsKS0sLCksLCksLCwsLCwsLCwsLCwsLCwsLP/AABEIANQA7gMBIgACEQEDEQH/xAAcAAACAwEBAQEAAAAAAAAAAAAFBgAEBwMBAgj/xAA/EAACAQIFAgUDAwIFAgUEAwABAgMEEQAFEiExBkETIlFhcQcygRSRobHBFSNCUtHh8RYzYrLwJHJzkheCov/EABoBAAIDAQEAAAAAAAAAAAAAAAIEAQMFAAb/xAAxEQACAgEEAAMGBQUBAQAAAAABAgADEQQSITETQVEFFCIyYXEjgZHB8KGx0eHxYhX/2gAMAwEAAhEDEQA/ANxx4xxxq6jSPc8YE0+bMzSA20JyxO3Hmvttb1v6YSu1iVv4eMmGEJGZ5P1Cm58RQB6b/wBL74tZRnSzKxB+w2JItfYHjnvb8YqUmWk7xxxxpyGdCWa/fQNOn8knbgYsyUMgBvpkHooKNbfjzEE+l7fOFqqNUh3lsn0JhFlPEvJXIe+PJq0KbcnC7LRywafDXVGbWRjYpceu4AHcb9/nFmakkkcKDpQjzEcn29hb+v7rtrdRu8PAzn+cQ9i9wtBmiOpZSDp2NjfcdsDF6iUuy6gpUlbMLXI9L4J0uWIihQNhj2oy2NxZlB+RfDVlWqsUc4+3EAFROtLUa1vjtgNLUilCrp8pIUEDZRwL77DBGmqtXscXUakHFb/NBZfMdSxirmNcIk1cngD3xxzPNhFta7Ht6fOBEdX+vQALZeSd7WIsbj/jFlt4GUT5pWTPE6lcEE6SpNthtffa/wCDg1Jm8aorE/cLgd8V6LpmGNNIBI53J5OBzUUNU1RCqyoYSEYsrBW1DV5CfuHrb+h3qRdQgPOZHMNUmbRycGx5sdsc2z6IG1z822wtTwMjspGm1gAN+25v/wDNh74+sioJpSxbSq/vp9r97jFK6q1jtA5kbj1GDNc6ESgrZi3HpubD5udsUabqNg4ElrH02I/5wQTIo7AG7W4ufz298U67pdC3iJ94Ft/T0/74tsXUZ3D9JJzDwOJhcPVOiQRlN7cb3sPU2sMHqeoDqGXg4aruWzgSQczrgF1P1dFRKNd2dvtReSPUnsPfFfPOv6alcxsWdx9wQA6fkkgX9sJmaUT5pWCWmGqPQATILCMi4Ib1O+oAX5xdEtRqcDbUctGbp/6lw1EgidGiZjZCSGUn0vYWJ7bYaKvMooreJIiX41MFv+5whxfSLfWaiz3v5Y9gfbzXwE6u6SqY3knncyq25kQfb6BlO4HYW2HrjpT4+orTLrn6/wCZr0cgYAggg8EG4OPq+MS6W6ulpYZ1QmxS6A7hHLBb2+CfkgYGwPPM+qOSR5y3lALFz3JuOLevHPGCxB/+kMDC8mbjnGeQ0seuZ9I4HcsfQAbnAnJvqBS1MgjVmVz9odbavg3Iv7YWM06Kr61YjO8aNGmndiSTcm50qQCRpB+MLmc9G1NIqsY76SP81G1D2vsCu9tyLbYjEm3VXqdwT4fr3Nux7hdg65o7qjVCa9gTY6b9/NbTz74YVa+44xE0ksV/lOZUzKmLoQpsbG35GFPNa1qGkjjRFmnnmSCISfaZHJbU/fStifXYYaszkNrA2vffChnOXS1dMoiK/q6WdJowxADPGT5TbjUpIvYD8Yxyye+j+v3xxGcHZLMOc1tJVU8Va8E0VUSiSRRmMxygFgrAswZWAIB5uMd+k6ySYZhTzSMzRVMsaseRG6hk4twGt+MUpYqvMamjMtI1JBSy+O5kdGZ3VSFVAhPluSSxtcYuV/SlStVPPR1McIqlQTh4tZVkGkPH5gA2nazXFwDvjYlModF18j5TT6j50jZSW3uY2Zbm53+31x2z2vl/SU6RyeHJVzRQGVdjGrAs5X0OlSB7kYu5X0otHTmnSR3jJbRr3ZA25Fx93mLNv/uti5FksU1MKaceIoC+oN1tZgQbqwIuCDcYxKzjWEP3nj9OJefk4gekoRR5lT09O8pjlgleeN5XkC6CgSQaySrMxZTY2Pptjpl/X4FJQSTreasKKFjHGpgpcgnZQSt9+WAHODeTdLw0pdow7SSW1ySO0jsBwCzEmw7DjCT/AODqijokdk/VVMclOFSLgQwyBlVdVramu7H1PooxtyiO2Z1UMpkp9YMqoHZRyoYkKT2G4uB7Y8yCOTSDKACBbY3v/HPxgVR0JoqV2kIkq521zt/vka1lHfQgsqjsq+5ww5fOSLNyBjKsCNq1z/DLRnZAfUkDCTVpDK1gQTYeh7Hfg2OLlJPFR0TTN5Y40aR7DgC529dh++PnqXM3QaI11MRci4F/a52xWq8uNZls9MfK7xMm54JF1/F7fscWVhBqGwf+ygdwXJ1xWQpHVVNJHHRSFQxWUtLCrkBXkXSFtuLgG4vglHm0iZxJA7kwvSLNEu1lKOVe21zcFThZzPOKisy45f8AoqlayRFhk1xkRJawaTxftK2BYWuTthj6h6UnkmpZ6WWNJYEeJzKpYPHIADsCDcEXAvb39dAwpzr80eR9Sj22IBC+9+fjHHN5JZKimy6CRoA0TT1MqWD6AQoVCftLOd25AG2Pa7L3Rwga1tzYA6l/ti9XdPmpaGqgnanqUQx6wodWUkEo6HZhqFxYgg4zdIT4jbu4C98yp0/LJT5jNRmeWeEU6TqZm1PES7IVL2uVIGoauLYvZX1mj5e9dKvhwjxGFjctGjMFa1hu4AIHuMUKro+WKir/AApGnrqqNtUr2UsdJVVUDyoqgkKOxPOF+szBqo5flaUk9PCShm8ZQt46YKxRQCSQWCAvsDcWvc204cb84tdXAIEig77HtyOb2ttgpk9OUiAOxNzb0vihm9b/AJwCsAUHzz7ftgtl9V4kYbuefkYz6QvjsRB85gstMWldJL+KX0233ctbc/PrzjSl6kWivR0dJLVvToDUGMqoQkX3Zj5nbnSP7WC11b1HC9crRxKDFIuuXe76GF9gbWFrXIJ27Y8pTKtfmNKa6Kijnk/UByg8SaORR/5cjMEAUC3BIN7e2hMvQIqu+DnB7jbnHX18vgqaRdUlW6RU6vsA7kjz2/22a9vTAuogq6Otof1Na9TFVO8MyMirGGZCU0qBwTcb46VmSQ1OVxx5Wwf9FMr05J2eSE3YajYHVqbzDYk+mKPUUFfm6xKlK9EKdhNqnYAvKuyqlt7AFjrItxjpqnqL2Y1kNO9VTxIkkbtYSXN1Cm4CnjyttexvbDHl0n+G01OIYllr642jVjYKLarseQqggkDck+2yCyaC6Oh1C62I3Vh8+mNB6uylZZKGsemarpBAUljQFmTUFZXVQQTY7G24wZmJ7PAewsfLoenML5Z1BWQ10NHWGnkM8bujwBlKFNyGVibqezbb4IZt1/QQyNBNOuobSDSzBb9nIUqvwTgRk1FSQ0lVWUVNJHIscgVplcO2lNQt4hLab29L29sBOlMmzD/DVjp1oWjqkLPMzSayZAdRkFiHZbkc224wE3IJ6uyCOCpJjcCGRPEhsbqQewPp6c7EY0P6bTu1Amu/lZlQn/aDt+24/GE/quhgpP0FLJrkWCHS2lgrMLgX3B5sdv5xpeSSRNBGYLCLSNAHYenz6+98Eepk6aoLqX2ngeX3lipp9Y9+2BZykI7S/wCqwFx8/wDb9sGsfEseoEeuM/U6NLcuPmx/ybSuRxBCdSIpZZDp09zsDsN99vb8Y71edqiatLEbcD1/+DHKfKS3lZVYe9iP5xd/w9Smlhe/OEaW1rjb1j1hsEHMBI80kokY6EF7Jbcggc72Fjx3/fH1VRurCWPdgLFb/cOdvQ4OR5eAbm5x9vSKTe2Kl9n6gneSM/zzkmxepS/xoLH4kgKiwJ9Re2xA73IG2OdR1NCthrFybAc7/Aue2Llbl6umm23p673/ALYqxZZbYKFHwMMWNqq/g7+oEEBDzONRljSSJISSANh2v2PPb49PyTo6bSN+TjuiWAHpj6w3TolRhYTkwS5IxA+d5U0lnTcgWI9RgNRUc1OXlJIUm9m9+3Nz/FrYccVq+k8SNl9ePnE26UEl17/eUlfODaPqmJ1Db29RuP3x5W9TKqkqD8ngf3NsB6jp2RgYzGdJN9thf1vhgp8iXwgji55JHa/p7WxQj6izK9flIBJivI0jSuzMCp4t/X+3psPzYo85/TFF8za+QRfce44P9h7YYYOn419W7b9v2x8L03He92I9P+uK10tyncO5G0ylnGYeNEBHUSUsgYMGVFe/bSysCGU342PG+A+U0bRTvPJO1RVSKIhKyCNY0vfSkYJtdtySd7DBvO8kLEMg2GnYdtJBFvbYY50GVSM6lwQq+vJ74sezUbvD/riTk9QenT8xmZ2W5Oyn0Hff3PphsoaXw0C825+cWMTDdWnWs5HcIDEwrqPJpaOokBU6WLaGIOl1a9t/6j2wZ6fz6Boooczp0kjX/wAiSSMNpHpYgnT2uPjtjWmQHnfGc/VLJ5fEjqYwSqroawvosSQT7G5F+1vfDUx7NO2lzbUfyjnR53SCMCOaBYwPKFdVAHxfb4wA6h+ocSK0dKyyS2+7/Qna5P8Aq+BceuMuy7LJaqcJGNTNzYbL2ufQAYes8+lDF9dM6AEbq9xY97EA7Hm3bHSRq77kJrWItJXgCUyxrI7jZmJJVifuuD5tr7Ha9jh36B60EMaw1JCx3PhSX+3vpb09Qe197Ys0f0nAp5BJIDOwGggHSlt/k34J9OMLafTWtL6TGoF/vLrp+djq/i+C4MUSvU0MHC9/zmbLFKrrdSGU8EG4P9sI9fk2XZfIJlaVGDa1po5m0M3/AOK+kb777DCZ1XkElBNGqsxjZVOoEgOR942437ehGB+TUT1FXEIwQxdTt2Cm5Y/HN8RiOPr3B8Pbhv1nucZy1TI8kijU7XB50gCwUfH8413oLLnhoY1kBDHU1j/pDEkD9t7e+CSZFTh/EEEQfnUEF7+t7c++LwxBMv02japzY7ZJnuPCcAOs+oGpYQUt4jnSpPba5Pvb++ErKcyr5JkCSs5flWuVA76uwFvSx9Mdib1Oie2vxMgD6ztm/X88kxSnbQo+2wBLAG1ySD+www9HdWPOzQz28RRqDCwDAc37XFwbjtjpln08p47F9Uj+pJAHwB/c44V3S9GZv08euGZ4mcFSSCisqte5I5K7bbY6NWXaNl8MLj/1j/eYfh6jpmfQs0Zbi2ob/HY4I3xjOc5E1K5STdr3BH2svYj0+Of4xZyrqGraQLFLI7g28M3a4tfg7Wt3xOIT+zFKh6n4+se+outYqVtGkySclQbBfk+vtbHvTvWcVU2ixjktcKTfUPY/2wBqfp7NUStNLIiMza9IBax9L3A24xXTo6ejkimW0qRbnRs5AvyDzfgkE/GIwIAp0hr2hvjx39fT0mkYmM5i+p8mveJNA5AJuL+/F/xh+y+uWaNZEN1YXH/X3HGOxEb9LbQAXHcsYmPCcDo+o6Zn0LPGXva2obn0HYnHAE9RUkDuWqqvjiAMjol+NTAX/fHWGZWAKkMDwQbg/kYxDMqioq6mRhG8jaiAACdIBNhYcAYY+la+WgYmeOVIihLhlIGocab7XPH59sNtpsLwefSJrqstgjj1mn4mM7H1TbUSYB4d7fcb/vaxPtjnD9V38TzwDQfRjqt7Eix/jAe62+ks96q9ZoVVWJGuqR1RfViAP5x80dfHKLxurj1Ug/0xlnU4qK6oLxRySQjSIyFNtNgSR2uf+nbFfpp5qWtj1K8YZwpDAjUpNje/pz7WwY0oKZzz6Ss6o78Y49ZseJgRH1ZSl9AnTVxzt+/H84+uo89WkgMhFzeyr6k/25P4wtsbIGI1vXBOYVx5bGWL9SqpWDv4egnZdNgfg3v/AFxoNL1DC0CTs6ojD/UQLHgj3IN+MHZQ9fcrrvSzqX44FX7VA+BbHTFOlziGRSySoyr9xDDb59Pzj4pM9glbTHKjN6Bhf8ev4xXtPpLQy+Rl/HlsJnUnX/gymGFVZl2Yte1+4ABF7et8Weletf1L+FIoWS1108NbkWO4Pf8AfFngPt344lXjoW2Z5jHWUMcq6JEV1PZgCP5xyy/JYYL+DEkd+dKgX+Tzi7iYplu0ZzjmTExMTHQoudcZN+op7hlVozqBY2B7EEnYX/thT6VgjhFLK6uzSVXgoVkIC/5bnzAGzre408Xse2LH1LrHM0cV7IEDAdixJF/xb+uKeU00klOkUWmSanqIqlFLBPFVTpcA7gHn98F5TZKWLoe+Cc/YRrruoamSeaGijiP6cDxpZmYLqZdQRVUXYhSCSSALjC9VZzPUS5RUQCNJqqCZCWuVj1CKRja4LadLWFxc23wXkyWujmqHpv04Wr0NJ4jMTBJoCMVstpRYAgHTuPTFLoXJDJR5ZIHA/SPODcX1r/mxbb7djffjAzGg7O8yaWCeGqkjNTSz6EZV0eKjIjX03Ntm33tdcXOnaCOFKG7zRy1MxKeHazJGjvoe/EZAubd9PphWzmR5J5S33lzfcLwbckdgLfjDXHMTLk0ojkeKNJkYxoX0SMqRrqt9o+/zHYYI8CbWqrbT6Va89nJ/TqaCMcaytjhQvK6RoOWdgoHyTsMdhjP/AKgF2zCgT/6cxhZXRaksInlGgLewN3ClioI9e+BmLBfWNBCZUqKcrLHOG0mNtS67jUV0mxJ2/N8PnSOXtDSRo+zbkj01Em34xnmZUf6aMN4qNLPPJOxpRaOM6Vjstjxdd2NiTfDj0F1A9RG6SnU8drN3IN+fcW5wXlNe3xLNEp8gefX0E8+pVa8dGAhIDuFYj0sTb82GEHovJGrJSh2iUhnI5sNgAff+N/zpvWdXTpSsKkEo+wUfcTyNPoRzfjC79OpkjpaqRASFNwDa5CpcDbb1w5XYUpJAnmbaw94BMdaWGKECNNKX4XufU+rH1OOeYZrBEGE0saAIXYOwFkBsWIP+m+1+Lm2MYoMvGYUatHTVE2ZVDCRqx0ZEgOq/kkNhpRdgqA3w6dW5Kk2cZWso1qY59YPEnh6HUMO41Wa3G2EY9iCurcoheBKuiYPTu24X7Qblbr6C4It2Pzi99O+kQ8Ynn84BPhK3Gx3YjvvsAfT4wr5/n0tTKTr0xhjoS9lCg7WHBb+b417pxAKSnC8eEn/tH98aNrPXUFJ5mdUqWWkgcThQ1LPVzgVETwxqiGFVGqKT7iWa/BW1h/xvdqaaKoj0sFkRhtve/uCP6jCR0rmGjLsyrzt4stTMp/8ASl0T/wBv84s/T/6fww09JNKDJUrGpV2Y/wCVdfsRb6QAGPbc3J9s7OJo4zEvqDL1p6iSFCX0tse+4BC24uPbnB3IqaozOnWGXywxMLSEXPBGn/1bH8bc3xX+oWTvDV+Mp8spLD1uAAw/ob+/thwqsy/w+Clp4YvGqJToijDadTBdTuzWOlRuSbHkY07rsVqR3/MzMppzYwPX8xPYPpzSBQrB3sLAlzt8AWAwL6i+npMY/TyP5AdMbG/JudJ9SfXn1wYyLqaV6l6SqhWGdUEqaH1pIl9JKkqpBVrAgjuDgP0t1DWVQapnkjgp6dpI5EWO5mZCwY3JJRR5QALkkN6jCS3WA9x1qKyMYiJK2ksBq22IIsfW1u+/84YOm+lZKhg6MUjFvORvqH+0c7fxirmNWtVUsyRaRKwUEnhiQL7Hk8kWI5774ccyqHjr8uoqdiiBZJZwO8aLpUH/AO5z+4w/feUUDzMQ09Adj6CWG+n0DMXZpDISSWuBub320+5wHm6QahmFVFeZUuWXhuDz6je5sL+2GCLP3fM3pUCmKKnWSVrHUHdiEUG9raQSdvTAxfqZG008KU1TM8MzRsIE8SwW3nbgKLkgLck6ThAXuOzkR80IehgyjQ/U1tY8aJRGTa63BHuL/cB7Ww/xyBgCDcEXB9QcZH1Nk7rWtDECQTeNAP8Adv8AgA39sapllKYoY4yblEVSfgAYt1CIArL5yrTu5LK3lLWJiYmFI5AvUnTCVai5Kuv2uBfnsR3GEXN+n2y4xyrLeQt5Sq2sAN73Jvza3G5xqmAvVPT/AOrh0g6XU3Qni/Fj7H/jEgzQ0mratgjn4PMROqeqTMqtLNVUt1CN+nMZVr3PDKWRu11Pp6YvQ9cU1NDHBSxNpVQsevyqNu5uSb837nvvgRD9PapnCsFVQfuLAgfAG57+mGbNvp9HIkYjbQ6KFuRcMB/uHr7jE8RyyvQo45zn06EQ6h2nqjqIJkcXKi1tRAO3Bt/OCWSdTpTmSndpP08mqzKSrp2Lgrutxbg3G1vdp6e6AWCQSSv4jD7QBYA+vqThTzro2eGUhI2kjvdCo1bXuAQOCNudsdmOePp9RmnPGOM8fpGyiylHGqDM6sD/APLHJb5EkbH98ds4zKljpxFVulYQN1ZEYuRwSoGhfmwwsUnQc7wSyOumS140Nrne5v6XGwGFaOjdX02fXuumxvYm9rc47ETq9n0O52vkDv8A7DJ6fnqyssMKiMXWNI9KrGB/p07Wtze29ye+H7o7po0kbayDI9tVuABwPfk74++isoanpQrizsS5H+29gB82GD+IJiur1ZbNKY2g+XnjqZ79V6RyIJNyg1KfYmxF/m1vxgH0JnS0kmmRgYphZz/sIva4323IPzftjWp4FdSrAMp2IIuD8jCT1x09DBSO8EKKxZQxA3Ck9vQXsNsOVWqyCphPP3VMrm1TPqg6CnhXwafMZY6MklY1jQuisblUmO6r6G1x/OGasyOOSop6hi2un8QR2IsfEUK2oW32G24xkWQ9TVUHkSWyAcNuv7EG1/a2C2bdT5g0EchbTHKWUFQF4Nued9+44OIOkYHuSNYpHUp9XdOotWY4ZFIZrlSbeGSftLcDc89u+G76e9RqY/0sjDxEuIzfZ1vwD3I/kW98Z9ltLJI3hpdnkPHv/YdycVnpzFKQysHW4IvaxH/GHmp3psY8xFLdj71HE1wfT+lFNPTIJEinPnUSMbebVZAxIQE3uAN74YXkVFuSFVRuTsABjK6HqPMI6bxfEJjDBAWUNuQeCRewsBzycCMz6iqKgL4kpYHdl4At7CwPzhJdGxPcdbWKB1J1HnZqqh5HchFLCMdgOBt7839cOubzSS/4dmMEbTiDWJoksXKyoEcqCfMyMBt3wBp/p1LPTxyxuoLgkq9x3NiCAeRY2OJSZrLlMwgZhKGCl0F7XPGk+trdrHjtfF1yJYNtZ5Eppd623OODGbKUlq8yFYYJYIYYGiTxl0PIzsrMdFyQqhQN+Sce5f0xKlDVwMAGknnkisb3V5Na39L8W7YsQfUakI8xkRu6lCT/ABcYE5x9SQ3+XTDSxB877WHcqvr8/thRKbN3Uce+vaeYmU0zw1CEhh4bBmU7bq39eRh+zPK6ta8V9GsM6y06wlJJDHoAYuGVgrXU33HOEGHMZPCdDpJY3JNib37NyNW1/XDL0x1r+mVYpTrQjbTynqADyL9r3w5qaWcZHcS01yocHqXejYqmlkzOWshkaZnMplQAxyIiAIke5e48wC24tffBj6cZSYMviMgtNNeea4sS8p1m/uAQv4xbXraktfxgPYq1/wCmAeb9c+MRBS3UyHT4jbc7bDkX41HjCK0uxxiPteijOYE6j6klSveSBiApCEj7TpG9x3F740jKMwE8EcoFtag29D3H74zGk6DrGfQy6EJuSxWw+LG5xqOXUKwxJGv2ooUfj/nnF2o2BVC9yjTb9zFupZxMTEwnHZMTExwrKoRxu53CKWP4F8dOnbEx+as36hnrJHlllN+UTUQBfhUHt++HLoz6kyUtPMtWJJNCgwar6mJNtGo9uDfewB52GGW0zAZzC2zZMTGL0/1tqfEu8ULR33UagQPZrnf5GNKm62pUpY6p5NMcougtdie4Cje4Ox7DFbVOvYnFSIdtiaRz3wt5B9QqSrfw43KyH7VddJb4PB+L3whdSfV+oadkowqxqSFYrqZ7cnfYD0Fr279hy0uxxiQAZsWJhF+nX1CauLQzKqzoNQK7B12B2PBBI+b4esA6lDgziMSY5zwK6lWAZWFiDwQcZ39RfqPLTTCmpQBIAC7karFtwqg7XtYkm/IwL6M+qNQZ44quzpK2hX0hWRr23AsCL2B2v3vtiwUuV3TtuRG//wDjOl16v8zTf7NW3721W/OGX9BH4Yj0L4YFtBAtYe2FvN/qdRU8piZ2dlNm8NdQU9wTsLj2vg/lOcRVMQlhcOh7jsfQg7g+xxDmwgFsytalXoT2iyeGEkxRIhPJVQD++PKvJoJSGkijdh3ZQT++LuJivcc5zJ2jGMThNQRvGY2RTGRYrba3x2wvw/TukV9VnYX+1muv9Ln8nDKzAcnHOrq0iRnkYKqi5J7YJbGXozjUrkZGZ1VABYbAcYRuu+jZJ5BPANTWAdb2JtwRfb2t7DBCL6kUrPpvIo/3ldv63H7YaEcEAg3B3BHfEVXFG3LD1GkYLttUjMyzpvoCd51knQxopBbUd2tY2Av3sNz2wbzn6aCSQvDIEDG5VluBfnSR29sPOB2Y9RU8B0yyojHsdz+w3GL21T7t2cRavRqRsAz/AHgai+n0KQPG5LO9iZLWKkcaR6f1wMg+mB1jXMCgP+lfN/JsP5w70lakqh43V1PBU3GO+BGos557ktpq+iOpm/WXRjh9cCFoyF8qi5UrYcckGwN/W+OXTPS88s6SSoyRoQ3mGm9jcADnnvjTceWwfvT7dv8AWV+6pu3f0kx7jnLMqi7EKPUmwx9RyBhcEEeo3wrG8T6xMTEx06L/AFz1KaGkaVQC5ISMHjUb7n2ABNvbGS5Pn2Z1VRGqVDsZmIsxBSw+7UltOkC/bGtdcdNfrqRoVIDgh4yeNQ7H2IJHtfCH9I8laCuqVlULLHGBa4a2pt9wSOww3UVFZPnCHUfumui6aiQCOMF/9UjC7H8/6R7D+ecW613M6RGKN6d0bWzOL6hayhCPMCLm/t+6zKk+Y1lZEKmamgpSsarAQjyOyByzPYkKLgBRa++AkmaM+VZdWyHVLRVKCdibmwc08tzzuCGOFSSTkwZx+pH0+WGJ6ikXTHceNEBsN/uT0HYjixuLb4RM+QotPGJElCRD7GDBWdmZluDa4JsfgY2n6kdRrS0T+UO014lU8eYHUT7AX29bYyf6b5YtRmEKuLqt3IPfQLj/AP1bD9DHZubylgb4Yf6f6QhiWF8xqY6UmzxRa1jc24ZixuL+gHyQdsOifTHLmQGOMi48rpK9zfuDqIOAGTZhSx0ldX1fhPUNLMHWTSzDQzJHCFNyBYDb3vi1lVNJT02TUaMUkkfxptJ0+VVaWRTbsWZVthRrXJzmBkwZmXTkuTSvWwj9QhUr59jGWI3e33LtYEW3O9u4yT6wVzfasC2BJsp3t8v/AExoldmD1FdNQjT4IpCZja5DykqgBvYeUM1remMayTKR+uWCcLpSUiVvQRai9j6EKfxhmplcEuMkSc5j7lXQhzKT9dWAxeKFIjQ2LWAAa53QEAELz7jDSv02y8cU4uNw2t9V/XVqvfHPK+r5ZJqYNTCKnqgxgcyXc6V1rqQLZNSXIGonbfDXhVrWPnIzMd61+ln6eN5qYmRALurbtGL3LKR9wtyDvbud8WfokW8SqAJMVk3O3mu1vzpv/GLnUkUtTW1kVyrRCIwytP4cdNGVDNIEDXdi2sXIt5QCQL4VqzqKoy2qnippVEKSXWOykMHAYbWu2xAuDewHti9GaxCnnLFJYETdscayo8ON350qWt62F8D+l8+FZSxzgadQOpedLA2I/cbe1sDeqOt4aYmIr4j28y3sAD/uPuO2E2+HudVU9j7VGTMyr8ykqZGd3vJsVXc8nYKOw7bYbqTpivnpRDIwRAwZfEYlrWO1hc24IB4xW6dMFJTzZjKraEOmFPua5IAC+rEkKD84N/8Ai+sgML1tJFFBM6x3jmLvCzmy+ICoBBNgSp2xSiZGTNnW67w28OpR8P06P0izmP06qoUGgLIF5KEliPggfxc7YZOmOrIIKSKOaSzgHazHSNRsDYbbdsNNZnUMUixySKjurOoY28qW1G/AAuOThA+oeWRER1cBVlkJDFCCrG2zXGxvYg/GJK7PiErp1HvpFF/rwRHSPq2lc6UnjLEeUXtc9hc7X9sZTSZbUVcrv4ckpY3Yj/dfe5Ow/ti50Xky1sgBBEaeaU9zvYKPn+xxrscaRpYAKij4AGIANg5hNYns9itXJOO/L/szjI46vLvGc07mNl2W+oBgRYnSTawvc4H0/wBSqvxCSVIB3UoACPYjf+capUZjEnh63VfFYJHcjzsQSAvqSAThA62oYfFlMFvFjVGqUtZdMhIRr8arg3seNz78yFR8JkafVVX2/jIMt5/z+8O5p16kdLFMi6nlB0oTwRs2r2B298LWXfVaXxgsqIyf6tAIK/yQfjFHOqBFpqUxyxytHqEqKwP3HVsOSATa49B2wyZRlVHlyLNWyQRzSb3kZVC+yg8kd2xwLEwnTS005K5JJ+/+vLmLHUk09XUO5WTwVuIzoYqADYW2tuLknHX6e5xJHWCEavDclSDxcA2IHY7fscarR1scqB4nWRDwyMGB+CNsCuoOmEqFLJ/lzWOmRdj8MRyDx64nwyDmVL7QR6/BZcLjH2+sNBsfWMNpqySllGh2Eq/eCe4NiCBsR7Y2ugqfEiR7W1qGt6XF8Ej7orq9GdOAc5BgH6i5nJBl8zxEh/KoYcqGYKSPQ2POMh+n/UK0VUsrt5HvHKLcKbHV72YA/F8b1mGXpPE8Ui6kcFWHqD/T5xmcv0P/AMzyVVo7947sB8hgCfew+MPUugUq0SzGfMOmag1D1VBVRxfqVQTB4/EVtIssiWYebSbb3B2x7kX05hpkliMs00EykSQyMChZgut7AX1MRfna5tjLss6yqqCd4IZB4SyOoSbzKoUkexW9uxAvg5B9U8wqXMMEcIkIYgqrMToBY6bsRcgG1we2IOmYddTsQh9U8rpaaghgjtGySaokBJJBvrJJJNt76jfewwq9CZt+nq6aV1KwktEX303cep22Okn0GFuvzWWV5GnbxHfZmfci3YenxbbHzmFDLEEWRWS6h1DbbN3t2vb+BhyuvCbDDxxP0NmfRNFUGRpKaIvKpV5AoDkEWPmG4PvzilX9JPemkpqgpNTI8YaYeMHV9Nw/mVr3AIIPthG6R+qUlPFHHVKZo7WR0N3W3+kg7PbbuD84sZn1Tl0xlkilr4zLvPHT+USG1rtquqkgWLKQSBhBqHBxiBgwx0FJ4UGYV80hlMk0h8UgL4iQAopA4UFgwA9Lc4zChzpmqhNKGaPWzSqCbBZCQ9h22ZrYPvmk+aR/pKGNYaenVSsAaxdQbXLGwJBsbepvcnHGk+mFe25gAF91aRRf5s3F8M1KqA7jyYWMCPlN0rWSR0o/VQBKTS1NIiM5lsugNIpIAHhkiytuTe/bDBJm9SWKx0bGxI1yypGrW2uApd7HndRjM8p62nymVqOUCeNCBYE3QkAkIxG434I54thsH1ipOPDqNfGnQvPpfXbCzUsOuYOIw1GTxTIstdBTNJHc3trVFBvszqDa252AvjF8xo6qvqppIIZWjmkJWy+UqDZbsRpFgB3xd6w+pctcjRIPAhtfTy0nszDgd7Db1JwxfRSpcmqUC0XkYC9wrHUNvkAfsMXojVKXPcNfhGY8dHZAaKjjhJBYXLkcamNzb2HH4xmnWFO0VbMXXVdiyg/6lPFr/t+MbPgR1NTwmnkkmiWQRqWAI7gdjyL4z7Rv5Mb0Oq8C3OM54iMKGSfKqYwR+K1LVpM8IIBkCMWKi+17MCB3tghmdZJmstNBHT1EVPHKk1TJPGYr+GdSxqDuxLWuRsAMAOkeqjTTPdSYW/8AMCjZD2Kjv8en4xqlBmcUyhonVx7H+o5H5xFbAiF7Q0712s2OCcxKiyWLMs1qZZlEkFGFp40bdGk/8yQsOG0kqLHa4HoMXOu6eGnoVijjVEMo0ogCjks1gBYd+3fB+WppqJHJMcQZmdgLAszbk2G5Jxl/V3UbVc17FY0uEU/yT7nb8DEWMAMQvZumey5W8hzmdMpryKZo4HaL9TVwQNICNaI+q5VrWDGxUG2xa+GHLsjp6bN2po18k9CxkRnZ9ZEoW7aiSSVJH4wn5ZUwA+HNGWgkAEwFwQQbq6kG+pTvcb840nKujKE+HMq+O4YSLPJI0jkiwF3JuQLDynYW4vjqiCuJ3tOl0uLnoxEly+WpaLLQzCfLlneNvUp4f6Rj8q4B/wDtbBChzUz0OY12gqamVIwrD7VjSOM/s5kHzjTBSIHMgRQ7ABn0jUQOATyQPTCH1/1XGwFLG1wW/wA1l3tbfSPU9zv2t8E5wIvo6jZcuB0cmKPTgjergU/d4i35+24I9ucM2U5pSLPmdXXPF40U7xBZCpaOGMDQqKd/Pu3lHmJwFznpj9F4VSJ1Ytp8Kym54YG3Ycb3740HLoaPMEE7QQvIV0OWRS63Fiuq2oC17b8YCrjgx/2ofF22pyvIiZSRPFk0KRf5NRmdSGXw/J4fjvrJXTawSFe3ph0zDOJP8RpaWIjSY5Jqi4udC2RBfsWc8/8ApOONd0HGYaeOnkkgalfXTvcy6bgqQRITqXSbWuLC1rYGUWTS5dVVFZUVCTxyxorO40yhkvZI1UaAhJ45Fu+5xdMYAscCC84yGGfNnV5FjF19btdQSo2tcn1P740yKMKAoFgAAB6AYwvM6rx5TOW8zMxIB2H/AG4/GNryhmMERf7yi6r+thfFNZBJmv7RqZEryfLGPsBzLmJiYmLpjzP+r/pQlXM00MnhO+7grqVj67EEE9+b4IdEfTmOgJkL+LMRp1WsFHcKLnnuSf23u4YmLDa5XbniTmU5MnhZ/EMMRk/3lFLfva+BnVPRdPXqvigh1+2RDZgD23BBHsR+2D+JgAxByDIiZkH0spaZtZLzPYqpciyhgQdIAsDYnffGbZv9NK6mlZYY3ljJ8jx23HbUL7Ee+3ocb5iYuW91Oe4QYiIP0u6Fkog8s9hLIAoQG+hb33I2uTbYcWGH7ExMVO5c5MgnMy76jfTiaac1NKA5e3iJcA3Atdb2BuALi97+t9qfQv01qRURzVY8OOJtaoWBZn5HBIAuASSbm3vfGp1uaQw28WWOO/Gtwt/i5x3hmV1DKQyngg3B+CMW+O4TbI3eURs1+j1JNKXRpIQxuyJbT+Lg6fjj2w1ZB09DRxCKBbLe5JNyx9WPc4JYmKzYzDBMnJkxxrKVZY3jb7XUqfg7Y7YmAnA4ORMnrPp1VI5EYDr2YMBt7gkEfzjn1H0bJSUySBrvc+Iy8Je2n8c7+pxrmPl0BBBAIPIPfFXhL5TVHta8ld2CB39ZgTIXddN78W5LH+v4xsuV9PRiCFZoo3kRFBLKCbgcXt24xbpcjgjbVHDGjeoUA/8ATF/HJXt7g63X+PgIMAfWKfUvS8CUs7wwIJNJIIG4H+q3p5b8YzbK81eG+iWSMnfynbjuO/ycbocLlT0BRu+sxkXNyFYhT+Bx+LYh6yeVlmj16VqUvBIP5/3iP+orqmmaYySvEraXVTa4tcmwtcDg/OF+my1p5gIo7ubAADj3J7e5xu1JSJEgSNQqrsAOBjoqAcADEeFnzhr7WCZ21j6eWP8AMzzrrInjp6ZluwgTQ5HbizfFxz8YSsrralKhTAzF3NgEH9uCPnG8kYrwZfGhJSNFJ5KqAT+wwRryciVU+0tlXhsuf9+szefr2sjkaFzEGS4LFO6m3rb+MDcqq5a6tRKktIpJXna1juoGy8A8YfeouhYqp/E1GOQ/cQLhvkevvfHbpzo2KkJYEvIRbU3YegHbA7GJ56l/vmmWosi4fHkPP7yrlv06popNfmexuA1rX9SABf8AOGkY9xMXAAdTHsue05c5kx5gb1JnQpKWWcjVoW4HqSQFH5JGMVXrHMqiZGSdw0j6URLAXPAC2tb3N/fDNWna0EjqJ23rWQD3Pjq7rCerqpF8UxxKzBF1FVAU2ubcsed/gYMdA9fvTO8dTIz04VijEliCouApO5DcWvza3fD/ANOdBQU/+ZIiSVDks7ldgx3OhTsov+f6A5mlRBFEzVDRpEPuMhAX832/GL31Fe3YF4lCUWZ3luZlsn1tm8S608fhX4LNq/8A2GwP4ONL6cz+OsgSaO4DbEHlWHIPx/wcZt1T01S1FNLU5XJG6pczRxkMtu5UcowAvbggbbjdHyvPqqNPBgmeNSxYhG03NhckjfgcYs8Cu9M18YlfjWUvizmfpW+Ac3WtEsnhtUxB72I1bA+hP2j8nGd5LnmZ1NJPAiyThgFjn+224DjWbBrrex5H5Flmr6Cq4FZpoJQo/wBUelwo35Ckn09MVJpVyQ7S19S2AUX9Z+hFYEXG4PGIzbYyzo3q5qfJpnYgtE5SnDHm4WwHchS17DtthNy+tq6uoT/OnM0jgI+sgKdyeD5QBvYdgcCukJLZPAknVDAwOTKlZNNXVDuQ8krNcIqlja/CgDYKNsOXSq5jl6z6aWZo2UmNCL6XuLMVBuNr3A5sMaZkXT8VLHpjA1NvI9hqkY8k29+3A7YJ4OzV5G0LxBTSYO4tzPz7J1xmCya2qJA2o+U2tccgx2sPi2Nm6L6j/W0iTEBXuVkA41Lzb2Ox/OE7r+SCpZvCilEySCD9SqqEMrCwiY6tbXuF1BSFYgX5xz+n/W9FSwpTM0isSS8jLZNTfBJAGwuQOLm2Js23V5ReR6SEDU2YZuD6zUsTHgOK+YhjFIF+7SbfNsZxOBNADJxBtX1bCjafM1uSoFv5O+OtT1HEsHiqdQvYDg39D6euEnJcslnmKqq6AN2PY/8Azt/Po4Q9JQhbMWe5ud7C/wADCddlz5PlNC6rT1EAk584DpOvXYhtKMh7Le/rzfn5GHKlqRIiuv2sLjC9V9FoFPgHSedLbgn55HzvitRdTrTKkDIxZbg7gG9yTYdwPXEoz1n8Q8SLK67lBpHPmI1VNUsa6nYKB3OKlJn0MjaVffsCCL/F+cLPVNa0/hmHcEeUEH7r7gj1tb98eQ9KztpYARkdi3PFjYA2It/OON7lsIMiQumrCZsbBMdy1ucS+EvPaSpLBpPsA7bgbe3FzuSf+3x0nm5E3hhroSVPoCB2wXvHxbSIPuua94bMY84z9ILC2pzvYbWHucV8r6pWVgrLoJ43uDgD1JTuaq6lSrWO/BAG+/a1r79t8X+mMqpJEvHOlTo2Phyh1Q822JP74rD2tYdvQhmuhKhu7InGv6wcyFYrKLEja5IHJPYfGC/T2fGe6vbWBe44YY61HTFOwI0WuLXUkc4DtB+hkMjXdSNKni3H3elgPzjvxa23MeJ34NqbEGD5RuxMB8n6lSc6QNLHcb3B+DgxhxXDDIiToyHDCC+pclFXSywE6da7H0IIKn8EDGV9A9PyUuaaKgDVFHI6gMGF7AXFj6E82ONQ6uzF4KKolj+9IyV9jxf8c/jGF9IZw1NVrUsSwVv80HdmV9mPue/uRjR0yu1bAdfvM7UMosXPf7TQ8pgrq6h/xBK2WOeQNJBAoTwVCk6UZSt3uBYsTe59sfNXnC1suRVEqjwJjIWQ7qJzHZAb7GzBwt++LWWZDXQQtBQTUrUchZoJJNeuBZLsQoUaZACSVuR74YabommFBHQyJ4sMaqPNsSRvqBG6te5uDtfCEei11dmEGX5rTVFtKzQypUqi/eq6TGSvc6rrc9r9hhH6PyGnllnqKhtNFTXdtW17k6FNvbkC5Ow74r9f5GKaueJfE0EIUMjs7EEAHzMST5tQ57YN5HkjS5ZIkYkk8KujkmSM6ZHjQL9m/wBwPmAvuVxpBfBo3KeTiZxbxrtrdCaPk3WVPITHpkptEfiBZ4jCDEuxdb7aRtfgi4uBhhVwQCCCDuCO98Z/Jk8bUVdVXrXl/SzRKawFWVdBYhE0rYE2u1rnTzipSZ28k9BN4hjo4SYebLKy00rSu3YohQIO11kPpjNmjKv1X6MVdNVEAgLBZhbYajs4A4udjbkkH1wodI1L01TJIgDSQxSuqtchtAuwFiNyge3vbGh51mEs+UVlRP5Y5rGmjK2KR6lEZbuWc2ex4uBjKskrmimSVAWdGvpt5StjqDd7EXB9jjW05aygg/aZd4Wu4H85uj5ywr6UB709VA/hrtbWmmQEd/NGzf8A6jDHhF6Z6aoKuCNw0lRHGAsUcsl/0w/2KFsR2W7EkqALkYPS9OySMTNVzlLm0cREKgdgSg8Q7d9e/oMZRBBwZpggjIi9/wCFqiGskdIFqEaYzU7yTlY6dpN3Jht5mDFiGW581rrzjKeoiv6icKw0iaTStuF1ne/f4xsvVPUUOWUvhQ28VgRDHcsbsT5muSbXJNydzthP+l+S0lSz+NEWqISD5mJVrk7leLgjcG44w/pSalNpHER1P4jCsHmaH0SHGX03i31+Et7827X/AP62wq551BPI901aL2CqSLC/O3ONFthJzbpx4md0AMZub3A0g+t8Yus3tyvXnNzQeGpw3eOJSpaJ6qqWkMsscEUC1FR4TlHmkmZgil1IYKqqSbEXNsfVJ1FLSQ5gFZqhKWoiihaVizHxPCDoz8toLkAm54BvbBOn6eirI4pllmgnRPCaSB9DFRvpa4KsP9QuLi+xxM+6T8LLTT0UWtlkikCs9jKVmSRyztyzWNyf+Bi+vGwYi1ud5z6w23UkIrBR6iZzGZdIFwqggeY9ib7D2+MKPUNRrqHuQljpvsOPnnFCtpZ6OrpxGPFr6mGe8mk6PGkeC7Me0UUamy/7UUcti1mmRRU4jgVmkKreRnOosxJJY37sSTbtcYW1Y+D843oD+IR9I0dK5WEjEjbs249h8dicHtWEfq+b/wCjoE1FaeWeCKoKsV/y2BGksLFVLhVJBGxt3x8HJo6LMYYKYeFDWwzLLEpOlWjClZFF/KbMVJHO3fDFShUAEVtYs5Jl5PqJG8sSpBM1PLL4K1JCiJnOqwW51MpIK6rWvgd1FSLFOwTYEA29L9h7YCyCofLYsrSmlFbAUAcoVhUQOGWUS20kMFAAG92tbDD1BJI8MMs0HgztcNGJFewB28wsp9dvXvijVrmvMY0L7bcesA1lH4lKzbvD40IqPDVr+BrvL5RdiLABrXOnVhhyKaKpzIT0igU8NO0TyqmlZXZkKouw1CNVJuNgXt6479H1tpHRju4BHyP+n9MGs1NWrK1OIXUDzRSakLH1WQagPSxQ/IwWlI8MYg6wMLTmFMKmYdV0dQHpxJqJLIjGNvDaRQTpWQr4bMLHYN2OLv6+Wphnh8Kamn8NgpkAKhmUgFZEJRrHfY3HcDCZlmSLFTRida2L9KF0QzOhgEtiuqNhdnC7sLtYXGw4xc+NpzF68lhj1hHp+nJnj09iCbCwUD09u35xoAwtdJ1o80RRVYC9wPuHv7jDLinTKAmR5xnWMTZgjqc6inV0ZHAZWBVgeCCLEYy6v+iF5D4VRpjJ4dCWUelwRq/NsariYertev5TM96ls+YTBabqaoyuqlp4JLxJIV0yi6m2xba2m/PlI574YI/qzWSusMUEBlfZSCzAki4sLj+uD3Wv0vWslM8Ugilb7wRdXtsDtuDbbve2Pron6YrRSeNK4llAISwsqX2J33Jttfa1zth5raGXcR8X7xJa7lbaDx+0yLOc9nqZGeoJd+BfbRY7gLwPjBv6d9YChqCJL+DKAJLC+ki9mt7bg+x9sbPX9LUszF5KeJnPLFBq/e3PvjE826HrKSchYpJFvZHRSwdfe3BPcH+cXV3V3IayMSmymylw+czeYpY5o7qVkjccizKwP8EHArN+kKWeGGJ00wwMHRE8i2AIKkDbQQSCO4xksmTV+X0n6kPJT65ADGrEaQQfMy3IFzYAHf15wGreqJ54ys8878+XXZe1rgc98LLotx+FsiMHWbR8S4McPqV1xFOy00R1Qo2qRhuHZftUW/0g8ni9vTC/0H0f/iEsgZmjjRbllF9ydl39rn8Yd+k/p5TVNDTyVEREpUm6sVLLqOnVbY+W2/NrYfMpyaGljEcCBEG9h3PqSdyfc4I6hakNdffrBFDWsHs6mI9U0jZZXaKZ5IlCpZwx1MCPMT2O99rW24x9RdeZhK0cS1TsXYL5UVW3bSN9N723/ONe6m6Pp65QJlIZftdTZlv29CPYjA7pv6bUtHIJV1ySD7WkI8vwAAL+/OOGprKfGMtOOmsD/CcLMnz3pGuhncPHLMWuPECmQOOxvYkH2O4xof0q6PlpVkmnUo8gCqh5CjclvQk227W98aDiYos1bOmzEur0qo+7MmAHWerwBbjWNX7G382wfxzmhDqVYAqdiD3wjYu5SsfqfY4b0mdZFmT07M2rVflD9th6eh98NkXWEFvOWQ2vYi/8jH0nSMAa9mP/AKS23/P84CdVdJ65TKkesMACBythbgdvjCarbUv7TQZtPe+Ovr1Cc/VquAIFLFtlZhZd9h8/xhSrIJCX8XUrsTc7gn3/AO2DPT3T0mtSylI0N7Ha9jcAD5w2V+WJMtnF7cHgj4OINb3Lk/lJFtWmfavPqYo5TXQSRyUdQBJCRY6+PNvZjtv3uOD6YPZH0lTUrmSJWaQrp8SSR5WCc6VZ2Nl9hipmnTccUEjICWFjcm9hcXt+MKyVcqR6Y5GV/W5tz6D2xIuanCvBNC6jL1maRV1aRKWdgoHc/wDzfCNnGbNLNqK2W1kvY7e47Hv/ANsfcWQyVUDMSWN7WY/cPYn0OOmXdKTMVEg0qLAkkXIHpucDa9loAA4h011Uklm5ECAsralNmuu5v5QDvYDvhsoesQF/zVO22teDb1HbBWp6dgc3Kb+xIv8ANsVM+6dEkKrEoBS9l7EHkfPzjlptqBKmQ+oovIDD8/SfMvWUNvIGY2B4sLHg39MAM3kmnKu6XjYbAAkWI7Ed7+vpjnS9OzFgvhle1zsAP+PYYfKKlEcaoOFFvnBKLLvm4EFzVpsFOTF7pLJWjOtl0jTpRTsbbdu3GGjExMN1oEXAiNtptbcZMTExMWSqTExMTHTpMeYmJiJ041dIkqMkih0YWZWFwRhXp/pXQJJ4nhM1jcIzkr+3cexJxMTBrYy8AwGRW5IjcosLDHuJiYGHJiYmJjp0mJiYmOnSYmJiY6dJjzExMdOkx7iYmOnTwjAp+mYGbVot7AkD9sTEwDKrdiGrsnynEJxRBQAoAA4A7Y+hiYmDgT3ExMTHTpMTExMROkxMTExM6f/Z">
            <a:hlinkClick r:id="rId3"/>
            <a:extLst>
              <a:ext uri="{FF2B5EF4-FFF2-40B4-BE49-F238E27FC236}">
                <a16:creationId xmlns:a16="http://schemas.microsoft.com/office/drawing/2014/main" id="{BD54F00E-AC8F-421A-93FE-7DDEFC6FAF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90500" y="-3411538"/>
            <a:ext cx="4762500" cy="4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A004A361-711E-4667-92C4-0772DD6BE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3" y="1052736"/>
            <a:ext cx="8822183" cy="528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r>
              <a:rPr lang="en-GB" altLang="en-US" b="1" u="sng" dirty="0"/>
              <a:t>Phonic Check Results Summer 2024</a:t>
            </a:r>
          </a:p>
          <a:p>
            <a:pPr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93%</a:t>
            </a:r>
            <a:r>
              <a:rPr lang="en-GB" altLang="en-US" dirty="0">
                <a:solidFill>
                  <a:srgbClr val="FF0000"/>
                </a:solidFill>
              </a:rPr>
              <a:t> </a:t>
            </a:r>
            <a:r>
              <a:rPr lang="en-GB" altLang="en-US" dirty="0"/>
              <a:t>of our Year 1 children reached the expected level in summer </a:t>
            </a:r>
            <a:r>
              <a:rPr lang="en-GB" altLang="en-US" dirty="0">
                <a:solidFill>
                  <a:srgbClr val="FF0000"/>
                </a:solidFill>
              </a:rPr>
              <a:t>2024.</a:t>
            </a:r>
            <a:r>
              <a:rPr lang="en-GB" altLang="en-US" dirty="0"/>
              <a:t> </a:t>
            </a:r>
          </a:p>
          <a:p>
            <a:pPr>
              <a:buFontTx/>
              <a:buNone/>
            </a:pPr>
            <a:r>
              <a:rPr lang="en-GB" altLang="en-US" dirty="0"/>
              <a:t>Compared to </a:t>
            </a:r>
            <a:r>
              <a:rPr lang="en-GB" altLang="en-US" dirty="0">
                <a:solidFill>
                  <a:srgbClr val="FF0000"/>
                </a:solidFill>
              </a:rPr>
              <a:t>71%</a:t>
            </a:r>
            <a:r>
              <a:rPr lang="en-GB" altLang="en-US" dirty="0"/>
              <a:t> nationally.</a:t>
            </a:r>
          </a:p>
          <a:p>
            <a:pPr>
              <a:buFontTx/>
              <a:buNone/>
            </a:pPr>
            <a:endParaRPr lang="en-GB" altLang="en-US" sz="800" dirty="0"/>
          </a:p>
          <a:p>
            <a:pPr algn="ctr">
              <a:buFontTx/>
              <a:buNone/>
            </a:pPr>
            <a:endParaRPr lang="en-GB" altLang="en-US" sz="8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Year 2 phonics screening retake </a:t>
            </a:r>
            <a:r>
              <a:rPr lang="en-GB" altLang="en-US" dirty="0">
                <a:solidFill>
                  <a:srgbClr val="FF0000"/>
                </a:solidFill>
              </a:rPr>
              <a:t>2024 </a:t>
            </a:r>
            <a:r>
              <a:rPr lang="en-GB" altLang="en-US" dirty="0"/>
              <a:t>– 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0000"/>
                </a:solidFill>
              </a:rPr>
              <a:t>4/5 </a:t>
            </a:r>
            <a:r>
              <a:rPr lang="en-GB" altLang="en-US" dirty="0"/>
              <a:t>children met the expected levels </a:t>
            </a:r>
            <a:r>
              <a:rPr lang="en-GB" altLang="en-US" dirty="0">
                <a:solidFill>
                  <a:srgbClr val="FF0000"/>
                </a:solidFill>
              </a:rPr>
              <a:t>(80%).</a:t>
            </a:r>
          </a:p>
          <a:p>
            <a:pPr algn="ctr">
              <a:buFontTx/>
              <a:buNone/>
            </a:pPr>
            <a:endParaRPr lang="en-GB" altLang="en-US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FF66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488B43-35B1-4612-8044-FBEB6284A25D}"/>
              </a:ext>
            </a:extLst>
          </p:cNvPr>
          <p:cNvSpPr/>
          <p:nvPr/>
        </p:nvSpPr>
        <p:spPr>
          <a:xfrm>
            <a:off x="2105980" y="44624"/>
            <a:ext cx="4698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GB" altLang="en-US" sz="3600" u="sng" dirty="0">
                <a:solidFill>
                  <a:srgbClr val="002060"/>
                </a:solidFill>
              </a:rPr>
              <a:t>Phonics Results </a:t>
            </a:r>
          </a:p>
          <a:p>
            <a:pPr algn="ctr" eaLnBrk="1" hangingPunct="1"/>
            <a:r>
              <a:rPr lang="en-GB" altLang="en-US" sz="3600" u="sng" dirty="0">
                <a:solidFill>
                  <a:srgbClr val="002060"/>
                </a:solidFill>
              </a:rPr>
              <a:t>Summer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ACEC1E-4634-4240-818A-4FD726C9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990503" cy="1126455"/>
          </a:xfrm>
          <a:prstGeom prst="rect">
            <a:avLst/>
          </a:prstGeom>
          <a:solidFill>
            <a:srgbClr val="66FFC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11FA4-F701-4C02-9683-F08EF653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7760"/>
            <a:ext cx="2264666" cy="47602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970005-7DEA-4050-AD35-E55B9AE0FB27}"/>
              </a:ext>
            </a:extLst>
          </p:cNvPr>
          <p:cNvSpPr/>
          <p:nvPr/>
        </p:nvSpPr>
        <p:spPr>
          <a:xfrm>
            <a:off x="3275856" y="5976098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/>
              <a:t>This grapheme can be represented by different phonemes. 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EA1CB-AE70-427D-BF4C-F049AD98A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402" y="2204864"/>
            <a:ext cx="5217767" cy="360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A5EDBF-5CDB-4EC4-99C6-DE6867199BA6}"/>
              </a:ext>
            </a:extLst>
          </p:cNvPr>
          <p:cNvSpPr/>
          <p:nvPr/>
        </p:nvSpPr>
        <p:spPr>
          <a:xfrm>
            <a:off x="0" y="1064097"/>
            <a:ext cx="2917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/>
              <a:t>This phoneme can be represented by many different graphemes.  </a:t>
            </a: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7C536-AD09-474E-B55C-18D74487145D}"/>
              </a:ext>
            </a:extLst>
          </p:cNvPr>
          <p:cNvSpPr/>
          <p:nvPr/>
        </p:nvSpPr>
        <p:spPr>
          <a:xfrm>
            <a:off x="52282" y="149611"/>
            <a:ext cx="8094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The tricky bit….</a:t>
            </a:r>
          </a:p>
        </p:txBody>
      </p:sp>
    </p:spTree>
    <p:extLst>
      <p:ext uri="{BB962C8B-B14F-4D97-AF65-F5344CB8AC3E}">
        <p14:creationId xmlns:p14="http://schemas.microsoft.com/office/powerpoint/2010/main" val="158595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F744-1C16-4EE5-9D63-34138FD3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576" y="-40130"/>
            <a:ext cx="9073008" cy="800100"/>
          </a:xfrm>
        </p:spPr>
        <p:txBody>
          <a:bodyPr/>
          <a:lstStyle/>
          <a:p>
            <a:r>
              <a:rPr lang="en-GB" sz="3200" dirty="0"/>
              <a:t>Some ideas for learning sounds at home…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FC8CA-7592-4CEF-94AD-83D8915B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25730"/>
            <a:ext cx="2331029" cy="1736981"/>
          </a:xfrm>
          <a:prstGeom prst="rect">
            <a:avLst/>
          </a:prstGeom>
        </p:spPr>
      </p:pic>
      <p:pic>
        <p:nvPicPr>
          <p:cNvPr id="5" name="Picture 10" descr="https://i.pinimg.com/564x/c2/d5/72/c2d572e7f1525a91dd9e33a88c387d61.jpg">
            <a:extLst>
              <a:ext uri="{FF2B5EF4-FFF2-40B4-BE49-F238E27FC236}">
                <a16:creationId xmlns:a16="http://schemas.microsoft.com/office/drawing/2014/main" id="{755F86C7-01F6-42F9-84E9-90AFAE02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80" y="775739"/>
            <a:ext cx="1733762" cy="259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57A3F-8B77-47C1-95B3-03219D91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17" y="861277"/>
            <a:ext cx="3257550" cy="2428875"/>
          </a:xfrm>
          <a:prstGeom prst="rect">
            <a:avLst/>
          </a:prstGeom>
        </p:spPr>
      </p:pic>
      <p:pic>
        <p:nvPicPr>
          <p:cNvPr id="1026" name="Picture 2" descr="https://i.pinimg.com/564x/4b/e8/e6/4be8e64ef76e21ae0192848029955c88.jpg">
            <a:extLst>
              <a:ext uri="{FF2B5EF4-FFF2-40B4-BE49-F238E27FC236}">
                <a16:creationId xmlns:a16="http://schemas.microsoft.com/office/drawing/2014/main" id="{2E11AFF4-B95B-4508-95F8-80B40518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" y="4384718"/>
            <a:ext cx="2366361" cy="242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enabled/564x/72/8f/4f/728f4fa3a37389ed4d63d4cc4de76d5d.jpg">
            <a:extLst>
              <a:ext uri="{FF2B5EF4-FFF2-40B4-BE49-F238E27FC236}">
                <a16:creationId xmlns:a16="http://schemas.microsoft.com/office/drawing/2014/main" id="{7B73720B-7282-42A3-84C5-264D15A5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35" y="3861048"/>
            <a:ext cx="2595068" cy="28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by Bath Letters &amp; Numbers – ebebek">
            <a:extLst>
              <a:ext uri="{FF2B5EF4-FFF2-40B4-BE49-F238E27FC236}">
                <a16:creationId xmlns:a16="http://schemas.microsoft.com/office/drawing/2014/main" id="{3A7B39EE-18D9-4B02-B20C-FCEAB1C3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98" y="44848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2241C-D97C-4651-9CB2-9C1852A80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2553837"/>
            <a:ext cx="2695402" cy="1799343"/>
          </a:xfrm>
          <a:prstGeom prst="rect">
            <a:avLst/>
          </a:prstGeom>
        </p:spPr>
      </p:pic>
      <p:pic>
        <p:nvPicPr>
          <p:cNvPr id="1034" name="Picture 10" descr="Simple Phonics Activity at Home - Easy ...">
            <a:extLst>
              <a:ext uri="{FF2B5EF4-FFF2-40B4-BE49-F238E27FC236}">
                <a16:creationId xmlns:a16="http://schemas.microsoft.com/office/drawing/2014/main" id="{5793FBEC-3AB5-41DB-8521-BAB5A269A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71" y="3046914"/>
            <a:ext cx="2402216" cy="17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24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7" descr="data:image/jpeg;base64,/9j/4AAQSkZJRgABAQAAAQABAAD/2wCEAAkGBhQSERQUExQVFRQWGR0aFRgYGB8cHxgeHB4dHR8hHh4hHygeHCAjICEcIC8gIycpLCwsHB8yNjAqNSYrLCkBCQoKDgwOGg8PGjQlHyQqLC0vLC8sLCwsLCwsKSwsLCwvLCwsLCwsKS0sLCksLCksLCwsLCwsLCwsLCwsLCwsLP/AABEIANQA7gMBIgACEQEDEQH/xAAcAAACAwEBAQEAAAAAAAAAAAAFBgAEBwMBAgj/xAA/EAACAQIFAgUDAwIFAgUEAwABAgMEEQAFEiExBkETIlFhcQcygRSRobHBFSNCUtHh8RYzYrLwJHJzkheCov/EABoBAAIDAQEAAAAAAAAAAAAAAAIEAQMFAAb/xAAxEQACAgEEAAMGBQUBAQAAAAABAgADEQQSITETQVEFFCIyYXEjgZHB8KGx0eHxYhX/2gAMAwEAAhEDEQA/ANxx4xxxq6jSPc8YE0+bMzSA20JyxO3Hmvttb1v6YSu1iVv4eMmGEJGZ5P1Cm58RQB6b/wBL74tZRnSzKxB+w2JItfYHjnvb8YqUmWk7xxxxpyGdCWa/fQNOn8knbgYsyUMgBvpkHooKNbfjzEE+l7fOFqqNUh3lsn0JhFlPEvJXIe+PJq0KbcnC7LRywafDXVGbWRjYpceu4AHcb9/nFmakkkcKDpQjzEcn29hb+v7rtrdRu8PAzn+cQ9i9wtBmiOpZSDp2NjfcdsDF6iUuy6gpUlbMLXI9L4J0uWIihQNhj2oy2NxZlB+RfDVlWqsUc4+3EAFROtLUa1vjtgNLUilCrp8pIUEDZRwL77DBGmqtXscXUakHFb/NBZfMdSxirmNcIk1cngD3xxzPNhFta7Ht6fOBEdX+vQALZeSd7WIsbj/jFlt4GUT5pWTPE6lcEE6SpNthtffa/wCDg1Jm8aorE/cLgd8V6LpmGNNIBI53J5OBzUUNU1RCqyoYSEYsrBW1DV5CfuHrb+h3qRdQgPOZHMNUmbRycGx5sdsc2z6IG1z822wtTwMjspGm1gAN+25v/wDNh74+sioJpSxbSq/vp9r97jFK6q1jtA5kbj1GDNc6ESgrZi3HpubD5udsUabqNg4ElrH02I/5wQTIo7AG7W4ufz298U67pdC3iJ94Ft/T0/74tsXUZ3D9JJzDwOJhcPVOiQRlN7cb3sPU2sMHqeoDqGXg4aruWzgSQczrgF1P1dFRKNd2dvtReSPUnsPfFfPOv6alcxsWdx9wQA6fkkgX9sJmaUT5pWCWmGqPQATILCMi4Ib1O+oAX5xdEtRqcDbUctGbp/6lw1EgidGiZjZCSGUn0vYWJ7bYaKvMooreJIiX41MFv+5whxfSLfWaiz3v5Y9gfbzXwE6u6SqY3knncyq25kQfb6BlO4HYW2HrjpT4+orTLrn6/wCZr0cgYAggg8EG4OPq+MS6W6ulpYZ1QmxS6A7hHLBb2+CfkgYGwPPM+qOSR5y3lALFz3JuOLevHPGCxB/+kMDC8mbjnGeQ0seuZ9I4HcsfQAbnAnJvqBS1MgjVmVz9odbavg3Iv7YWM06Kr61YjO8aNGmndiSTcm50qQCRpB+MLmc9G1NIqsY76SP81G1D2vsCu9tyLbYjEm3VXqdwT4fr3Nux7hdg65o7qjVCa9gTY6b9/NbTz74YVa+44xE0ksV/lOZUzKmLoQpsbG35GFPNa1qGkjjRFmnnmSCISfaZHJbU/fStifXYYaszkNrA2vffChnOXS1dMoiK/q6WdJowxADPGT5TbjUpIvYD8Yxyye+j+v3xxGcHZLMOc1tJVU8Va8E0VUSiSRRmMxygFgrAswZWAIB5uMd+k6ySYZhTzSMzRVMsaseRG6hk4twGt+MUpYqvMamjMtI1JBSy+O5kdGZ3VSFVAhPluSSxtcYuV/SlStVPPR1McIqlQTh4tZVkGkPH5gA2nazXFwDvjYlModF18j5TT6j50jZSW3uY2Zbm53+31x2z2vl/SU6RyeHJVzRQGVdjGrAs5X0OlSB7kYu5X0otHTmnSR3jJbRr3ZA25Fx93mLNv/uti5FksU1MKaceIoC+oN1tZgQbqwIuCDcYxKzjWEP3nj9OJefk4gekoRR5lT09O8pjlgleeN5XkC6CgSQaySrMxZTY2Pptjpl/X4FJQSTreasKKFjHGpgpcgnZQSt9+WAHODeTdLw0pdow7SSW1ySO0jsBwCzEmw7DjCT/AODqijokdk/VVMclOFSLgQwyBlVdVramu7H1PooxtyiO2Z1UMpkp9YMqoHZRyoYkKT2G4uB7Y8yCOTSDKACBbY3v/HPxgVR0JoqV2kIkq521zt/vka1lHfQgsqjsq+5ww5fOSLNyBjKsCNq1z/DLRnZAfUkDCTVpDK1gQTYeh7Hfg2OLlJPFR0TTN5Y40aR7DgC529dh++PnqXM3QaI11MRci4F/a52xWq8uNZls9MfK7xMm54JF1/F7fscWVhBqGwf+ygdwXJ1xWQpHVVNJHHRSFQxWUtLCrkBXkXSFtuLgG4vglHm0iZxJA7kwvSLNEu1lKOVe21zcFThZzPOKisy45f8AoqlayRFhk1xkRJawaTxftK2BYWuTthj6h6UnkmpZ6WWNJYEeJzKpYPHIADsCDcEXAvb39dAwpzr80eR9Sj22IBC+9+fjHHN5JZKimy6CRoA0TT1MqWD6AQoVCftLOd25AG2Pa7L3Rwga1tzYA6l/ti9XdPmpaGqgnanqUQx6wodWUkEo6HZhqFxYgg4zdIT4jbu4C98yp0/LJT5jNRmeWeEU6TqZm1PES7IVL2uVIGoauLYvZX1mj5e9dKvhwjxGFjctGjMFa1hu4AIHuMUKro+WKir/AApGnrqqNtUr2UsdJVVUDyoqgkKOxPOF+szBqo5flaUk9PCShm8ZQt46YKxRQCSQWCAvsDcWvc204cb84tdXAIEig77HtyOb2ttgpk9OUiAOxNzb0vihm9b/AJwCsAUHzz7ftgtl9V4kYbuefkYz6QvjsRB85gstMWldJL+KX0233ctbc/PrzjSl6kWivR0dJLVvToDUGMqoQkX3Zj5nbnSP7WC11b1HC9crRxKDFIuuXe76GF9gbWFrXIJ27Y8pTKtfmNKa6Kijnk/UByg8SaORR/5cjMEAUC3BIN7e2hMvQIqu+DnB7jbnHX18vgqaRdUlW6RU6vsA7kjz2/22a9vTAuogq6Otof1Na9TFVO8MyMirGGZCU0qBwTcb46VmSQ1OVxx5Wwf9FMr05J2eSE3YajYHVqbzDYk+mKPUUFfm6xKlK9EKdhNqnYAvKuyqlt7AFjrItxjpqnqL2Y1kNO9VTxIkkbtYSXN1Cm4CnjyttexvbDHl0n+G01OIYllr642jVjYKLarseQqggkDck+2yCyaC6Oh1C62I3Vh8+mNB6uylZZKGsemarpBAUljQFmTUFZXVQQTY7G24wZmJ7PAewsfLoenML5Z1BWQ10NHWGnkM8bujwBlKFNyGVibqezbb4IZt1/QQyNBNOuobSDSzBb9nIUqvwTgRk1FSQ0lVWUVNJHIscgVplcO2lNQt4hLab29L29sBOlMmzD/DVjp1oWjqkLPMzSayZAdRkFiHZbkc224wE3IJ6uyCOCpJjcCGRPEhsbqQewPp6c7EY0P6bTu1Amu/lZlQn/aDt+24/GE/quhgpP0FLJrkWCHS2lgrMLgX3B5sdv5xpeSSRNBGYLCLSNAHYenz6+98Eepk6aoLqX2ngeX3lipp9Y9+2BZykI7S/wCqwFx8/wDb9sGsfEseoEeuM/U6NLcuPmx/ybSuRxBCdSIpZZDp09zsDsN99vb8Y71edqiatLEbcD1/+DHKfKS3lZVYe9iP5xd/w9Smlhe/OEaW1rjb1j1hsEHMBI80kokY6EF7Jbcggc72Fjx3/fH1VRurCWPdgLFb/cOdvQ4OR5eAbm5x9vSKTe2Kl9n6gneSM/zzkmxepS/xoLH4kgKiwJ9Re2xA73IG2OdR1NCthrFybAc7/Aue2Llbl6umm23p673/ALYqxZZbYKFHwMMWNqq/g7+oEEBDzONRljSSJISSANh2v2PPb49PyTo6bSN+TjuiWAHpj6w3TolRhYTkwS5IxA+d5U0lnTcgWI9RgNRUc1OXlJIUm9m9+3Nz/FrYccVq+k8SNl9ePnE26UEl17/eUlfODaPqmJ1Db29RuP3x5W9TKqkqD8ngf3NsB6jp2RgYzGdJN9thf1vhgp8iXwgji55JHa/p7WxQj6izK9flIBJivI0jSuzMCp4t/X+3psPzYo85/TFF8za+QRfce44P9h7YYYOn419W7b9v2x8L03He92I9P+uK10tyncO5G0ylnGYeNEBHUSUsgYMGVFe/bSysCGU342PG+A+U0bRTvPJO1RVSKIhKyCNY0vfSkYJtdtySd7DBvO8kLEMg2GnYdtJBFvbYY50GVSM6lwQq+vJ74sezUbvD/riTk9QenT8xmZ2W5Oyn0Hff3PphsoaXw0C825+cWMTDdWnWs5HcIDEwrqPJpaOokBU6WLaGIOl1a9t/6j2wZ6fz6Boooczp0kjX/wAiSSMNpHpYgnT2uPjtjWmQHnfGc/VLJ5fEjqYwSqroawvosSQT7G5F+1vfDUx7NO2lzbUfyjnR53SCMCOaBYwPKFdVAHxfb4wA6h+ocSK0dKyyS2+7/Qna5P8Aq+BceuMuy7LJaqcJGNTNzYbL2ufQAYes8+lDF9dM6AEbq9xY97EA7Hm3bHSRq77kJrWItJXgCUyxrI7jZmJJVifuuD5tr7Ha9jh36B60EMaw1JCx3PhSX+3vpb09Qe197Ys0f0nAp5BJIDOwGggHSlt/k34J9OMLafTWtL6TGoF/vLrp+djq/i+C4MUSvU0MHC9/zmbLFKrrdSGU8EG4P9sI9fk2XZfIJlaVGDa1po5m0M3/AOK+kb777DCZ1XkElBNGqsxjZVOoEgOR942437ehGB+TUT1FXEIwQxdTt2Cm5Y/HN8RiOPr3B8Pbhv1nucZy1TI8kijU7XB50gCwUfH8413oLLnhoY1kBDHU1j/pDEkD9t7e+CSZFTh/EEEQfnUEF7+t7c++LwxBMv02japzY7ZJnuPCcAOs+oGpYQUt4jnSpPba5Pvb++ErKcyr5JkCSs5flWuVA76uwFvSx9Mdib1Oie2vxMgD6ztm/X88kxSnbQo+2wBLAG1ySD+www9HdWPOzQz28RRqDCwDAc37XFwbjtjpln08p47F9Uj+pJAHwB/c44V3S9GZv08euGZ4mcFSSCisqte5I5K7bbY6NWXaNl8MLj/1j/eYfh6jpmfQs0Zbi2ob/HY4I3xjOc5E1K5STdr3BH2svYj0+Of4xZyrqGraQLFLI7g28M3a4tfg7Wt3xOIT+zFKh6n4+se+outYqVtGkySclQbBfk+vtbHvTvWcVU2ixjktcKTfUPY/2wBqfp7NUStNLIiMza9IBax9L3A24xXTo6ejkimW0qRbnRs5AvyDzfgkE/GIwIAp0hr2hvjx39fT0mkYmM5i+p8mveJNA5AJuL+/F/xh+y+uWaNZEN1YXH/X3HGOxEb9LbQAXHcsYmPCcDo+o6Zn0LPGXva2obn0HYnHAE9RUkDuWqqvjiAMjol+NTAX/fHWGZWAKkMDwQbg/kYxDMqioq6mRhG8jaiAACdIBNhYcAYY+la+WgYmeOVIihLhlIGocab7XPH59sNtpsLwefSJrqstgjj1mn4mM7H1TbUSYB4d7fcb/vaxPtjnD9V38TzwDQfRjqt7Eix/jAe62+ks96q9ZoVVWJGuqR1RfViAP5x80dfHKLxurj1Ug/0xlnU4qK6oLxRySQjSIyFNtNgSR2uf+nbFfpp5qWtj1K8YZwpDAjUpNje/pz7WwY0oKZzz6Ss6o78Y49ZseJgRH1ZSl9AnTVxzt+/H84+uo89WkgMhFzeyr6k/25P4wtsbIGI1vXBOYVx5bGWL9SqpWDv4egnZdNgfg3v/AFxoNL1DC0CTs6ojD/UQLHgj3IN+MHZQ9fcrrvSzqX44FX7VA+BbHTFOlziGRSySoyr9xDDb59Pzj4pM9glbTHKjN6Bhf8ev4xXtPpLQy+Rl/HlsJnUnX/gymGFVZl2Yte1+4ABF7et8Weletf1L+FIoWS1108NbkWO4Pf8AfFngPt344lXjoW2Z5jHWUMcq6JEV1PZgCP5xyy/JYYL+DEkd+dKgX+Tzi7iYplu0ZzjmTExMTHQoudcZN+op7hlVozqBY2B7EEnYX/thT6VgjhFLK6uzSVXgoVkIC/5bnzAGzre408Xse2LH1LrHM0cV7IEDAdixJF/xb+uKeU00klOkUWmSanqIqlFLBPFVTpcA7gHn98F5TZKWLoe+Cc/YRrruoamSeaGijiP6cDxpZmYLqZdQRVUXYhSCSSALjC9VZzPUS5RUQCNJqqCZCWuVj1CKRja4LadLWFxc23wXkyWujmqHpv04Wr0NJ4jMTBJoCMVstpRYAgHTuPTFLoXJDJR5ZIHA/SPODcX1r/mxbb7djffjAzGg7O8yaWCeGqkjNTSz6EZV0eKjIjX03Ntm33tdcXOnaCOFKG7zRy1MxKeHazJGjvoe/EZAubd9PphWzmR5J5S33lzfcLwbckdgLfjDXHMTLk0ojkeKNJkYxoX0SMqRrqt9o+/zHYYI8CbWqrbT6Va89nJ/TqaCMcaytjhQvK6RoOWdgoHyTsMdhjP/AKgF2zCgT/6cxhZXRaksInlGgLewN3ClioI9e+BmLBfWNBCZUqKcrLHOG0mNtS67jUV0mxJ2/N8PnSOXtDSRo+zbkj01Em34xnmZUf6aMN4qNLPPJOxpRaOM6Vjstjxdd2NiTfDj0F1A9RG6SnU8drN3IN+fcW5wXlNe3xLNEp8gefX0E8+pVa8dGAhIDuFYj0sTb82GEHovJGrJSh2iUhnI5sNgAff+N/zpvWdXTpSsKkEo+wUfcTyNPoRzfjC79OpkjpaqRASFNwDa5CpcDbb1w5XYUpJAnmbaw94BMdaWGKECNNKX4XufU+rH1OOeYZrBEGE0saAIXYOwFkBsWIP+m+1+Lm2MYoMvGYUatHTVE2ZVDCRqx0ZEgOq/kkNhpRdgqA3w6dW5Kk2cZWso1qY59YPEnh6HUMO41Wa3G2EY9iCurcoheBKuiYPTu24X7Qblbr6C4It2Pzi99O+kQ8Ynn84BPhK3Gx3YjvvsAfT4wr5/n0tTKTr0xhjoS9lCg7WHBb+b417pxAKSnC8eEn/tH98aNrPXUFJ5mdUqWWkgcThQ1LPVzgVETwxqiGFVGqKT7iWa/BW1h/xvdqaaKoj0sFkRhtve/uCP6jCR0rmGjLsyrzt4stTMp/8ASl0T/wBv84s/T/6fww09JNKDJUrGpV2Y/wCVdfsRb6QAGPbc3J9s7OJo4zEvqDL1p6iSFCX0tse+4BC24uPbnB3IqaozOnWGXywxMLSEXPBGn/1bH8bc3xX+oWTvDV+Mp8spLD1uAAw/ob+/thwqsy/w+Clp4YvGqJToijDadTBdTuzWOlRuSbHkY07rsVqR3/MzMppzYwPX8xPYPpzSBQrB3sLAlzt8AWAwL6i+npMY/TyP5AdMbG/JudJ9SfXn1wYyLqaV6l6SqhWGdUEqaH1pIl9JKkqpBVrAgjuDgP0t1DWVQapnkjgp6dpI5EWO5mZCwY3JJRR5QALkkN6jCS3WA9x1qKyMYiJK2ksBq22IIsfW1u+/84YOm+lZKhg6MUjFvORvqH+0c7fxirmNWtVUsyRaRKwUEnhiQL7Hk8kWI5774ccyqHjr8uoqdiiBZJZwO8aLpUH/AO5z+4w/feUUDzMQ09Adj6CWG+n0DMXZpDISSWuBub320+5wHm6QahmFVFeZUuWXhuDz6je5sL+2GCLP3fM3pUCmKKnWSVrHUHdiEUG9raQSdvTAxfqZG008KU1TM8MzRsIE8SwW3nbgKLkgLck6ThAXuOzkR80IehgyjQ/U1tY8aJRGTa63BHuL/cB7Ww/xyBgCDcEXB9QcZH1Nk7rWtDECQTeNAP8Adv8AgA39sapllKYoY4yblEVSfgAYt1CIArL5yrTu5LK3lLWJiYmFI5AvUnTCVai5Kuv2uBfnsR3GEXN+n2y4xyrLeQt5Sq2sAN73Jvza3G5xqmAvVPT/AOrh0g6XU3Qni/Fj7H/jEgzQ0mratgjn4PMROqeqTMqtLNVUt1CN+nMZVr3PDKWRu11Pp6YvQ9cU1NDHBSxNpVQsevyqNu5uSb837nvvgRD9PapnCsFVQfuLAgfAG57+mGbNvp9HIkYjbQ6KFuRcMB/uHr7jE8RyyvQo45zn06EQ6h2nqjqIJkcXKi1tRAO3Bt/OCWSdTpTmSndpP08mqzKSrp2Lgrutxbg3G1vdp6e6AWCQSSv4jD7QBYA+vqThTzro2eGUhI2kjvdCo1bXuAQOCNudsdmOePp9RmnPGOM8fpGyiylHGqDM6sD/APLHJb5EkbH98ds4zKljpxFVulYQN1ZEYuRwSoGhfmwwsUnQc7wSyOumS140Nrne5v6XGwGFaOjdX02fXuumxvYm9rc47ETq9n0O52vkDv8A7DJ6fnqyssMKiMXWNI9KrGB/p07Wtze29ye+H7o7po0kbayDI9tVuABwPfk74++isoanpQrizsS5H+29gB82GD+IJiur1ZbNKY2g+XnjqZ79V6RyIJNyg1KfYmxF/m1vxgH0JnS0kmmRgYphZz/sIva4323IPzftjWp4FdSrAMp2IIuD8jCT1x09DBSO8EKKxZQxA3Ck9vQXsNsOVWqyCphPP3VMrm1TPqg6CnhXwafMZY6MklY1jQuisblUmO6r6G1x/OGasyOOSop6hi2un8QR2IsfEUK2oW32G24xkWQ9TVUHkSWyAcNuv7EG1/a2C2bdT5g0EchbTHKWUFQF4Nued9+44OIOkYHuSNYpHUp9XdOotWY4ZFIZrlSbeGSftLcDc89u+G76e9RqY/0sjDxEuIzfZ1vwD3I/kW98Z9ltLJI3hpdnkPHv/YdycVnpzFKQysHW4IvaxH/GHmp3psY8xFLdj71HE1wfT+lFNPTIJEinPnUSMbebVZAxIQE3uAN74YXkVFuSFVRuTsABjK6HqPMI6bxfEJjDBAWUNuQeCRewsBzycCMz6iqKgL4kpYHdl4At7CwPzhJdGxPcdbWKB1J1HnZqqh5HchFLCMdgOBt7839cOubzSS/4dmMEbTiDWJoksXKyoEcqCfMyMBt3wBp/p1LPTxyxuoLgkq9x3NiCAeRY2OJSZrLlMwgZhKGCl0F7XPGk+trdrHjtfF1yJYNtZ5Eppd623OODGbKUlq8yFYYJYIYYGiTxl0PIzsrMdFyQqhQN+Sce5f0xKlDVwMAGknnkisb3V5Na39L8W7YsQfUakI8xkRu6lCT/ABcYE5x9SQ3+XTDSxB877WHcqvr8/thRKbN3Uce+vaeYmU0zw1CEhh4bBmU7bq39eRh+zPK6ta8V9GsM6y06wlJJDHoAYuGVgrXU33HOEGHMZPCdDpJY3JNib37NyNW1/XDL0x1r+mVYpTrQjbTynqADyL9r3w5qaWcZHcS01yocHqXejYqmlkzOWshkaZnMplQAxyIiAIke5e48wC24tffBj6cZSYMviMgtNNeea4sS8p1m/uAQv4xbXraktfxgPYq1/wCmAeb9c+MRBS3UyHT4jbc7bDkX41HjCK0uxxiPteijOYE6j6klSveSBiApCEj7TpG9x3F740jKMwE8EcoFtag29D3H74zGk6DrGfQy6EJuSxWw+LG5xqOXUKwxJGv2ooUfj/nnF2o2BVC9yjTb9zFupZxMTEwnHZMTExwrKoRxu53CKWP4F8dOnbEx+as36hnrJHlllN+UTUQBfhUHt++HLoz6kyUtPMtWJJNCgwar6mJNtGo9uDfewB52GGW0zAZzC2zZMTGL0/1tqfEu8ULR33UagQPZrnf5GNKm62pUpY6p5NMcougtdie4Cje4Ox7DFbVOvYnFSIdtiaRz3wt5B9QqSrfw43KyH7VddJb4PB+L3whdSfV+oadkowqxqSFYrqZ7cnfYD0Fr279hy0uxxiQAZsWJhF+nX1CauLQzKqzoNQK7B12B2PBBI+b4esA6lDgziMSY5zwK6lWAZWFiDwQcZ39RfqPLTTCmpQBIAC7karFtwqg7XtYkm/IwL6M+qNQZ44quzpK2hX0hWRr23AsCL2B2v3vtiwUuV3TtuRG//wDjOl16v8zTf7NW3721W/OGX9BH4Yj0L4YFtBAtYe2FvN/qdRU8piZ2dlNm8NdQU9wTsLj2vg/lOcRVMQlhcOh7jsfQg7g+xxDmwgFsytalXoT2iyeGEkxRIhPJVQD++PKvJoJSGkijdh3ZQT++LuJivcc5zJ2jGMThNQRvGY2RTGRYrba3x2wvw/TukV9VnYX+1muv9Ln8nDKzAcnHOrq0iRnkYKqi5J7YJbGXozjUrkZGZ1VABYbAcYRuu+jZJ5BPANTWAdb2JtwRfb2t7DBCL6kUrPpvIo/3ldv63H7YaEcEAg3B3BHfEVXFG3LD1GkYLttUjMyzpvoCd51knQxopBbUd2tY2Av3sNz2wbzn6aCSQvDIEDG5VluBfnSR29sPOB2Y9RU8B0yyojHsdz+w3GL21T7t2cRavRqRsAz/AHgai+n0KQPG5LO9iZLWKkcaR6f1wMg+mB1jXMCgP+lfN/JsP5w70lakqh43V1PBU3GO+BGos557ktpq+iOpm/WXRjh9cCFoyF8qi5UrYcckGwN/W+OXTPS88s6SSoyRoQ3mGm9jcADnnvjTceWwfvT7dv8AWV+6pu3f0kx7jnLMqi7EKPUmwx9RyBhcEEeo3wrG8T6xMTEx06L/AFz1KaGkaVQC5ISMHjUb7n2ABNvbGS5Pn2Z1VRGqVDsZmIsxBSw+7UltOkC/bGtdcdNfrqRoVIDgh4yeNQ7H2IJHtfCH9I8laCuqVlULLHGBa4a2pt9wSOww3UVFZPnCHUfumui6aiQCOMF/9UjC7H8/6R7D+ecW613M6RGKN6d0bWzOL6hayhCPMCLm/t+6zKk+Y1lZEKmamgpSsarAQjyOyByzPYkKLgBRa++AkmaM+VZdWyHVLRVKCdibmwc08tzzuCGOFSSTkwZx+pH0+WGJ6ikXTHceNEBsN/uT0HYjixuLb4RM+QotPGJElCRD7GDBWdmZluDa4JsfgY2n6kdRrS0T+UO014lU8eYHUT7AX29bYyf6b5YtRmEKuLqt3IPfQLj/AP1bD9DHZubylgb4Yf6f6QhiWF8xqY6UmzxRa1jc24ZixuL+gHyQdsOifTHLmQGOMi48rpK9zfuDqIOAGTZhSx0ldX1fhPUNLMHWTSzDQzJHCFNyBYDb3vi1lVNJT02TUaMUkkfxptJ0+VVaWRTbsWZVthRrXJzmBkwZmXTkuTSvWwj9QhUr59jGWI3e33LtYEW3O9u4yT6wVzfasC2BJsp3t8v/AExoldmD1FdNQjT4IpCZja5DykqgBvYeUM1remMayTKR+uWCcLpSUiVvQRai9j6EKfxhmplcEuMkSc5j7lXQhzKT9dWAxeKFIjQ2LWAAa53QEAELz7jDSv02y8cU4uNw2t9V/XVqvfHPK+r5ZJqYNTCKnqgxgcyXc6V1rqQLZNSXIGonbfDXhVrWPnIzMd61+ln6eN5qYmRALurbtGL3LKR9wtyDvbud8WfokW8SqAJMVk3O3mu1vzpv/GLnUkUtTW1kVyrRCIwytP4cdNGVDNIEDXdi2sXIt5QCQL4VqzqKoy2qnippVEKSXWOykMHAYbWu2xAuDewHti9GaxCnnLFJYETdscayo8ON350qWt62F8D+l8+FZSxzgadQOpedLA2I/cbe1sDeqOt4aYmIr4j28y3sAD/uPuO2E2+HudVU9j7VGTMyr8ykqZGd3vJsVXc8nYKOw7bYbqTpivnpRDIwRAwZfEYlrWO1hc24IB4xW6dMFJTzZjKraEOmFPua5IAC+rEkKD84N/8Ai+sgML1tJFFBM6x3jmLvCzmy+ICoBBNgSp2xSiZGTNnW67w28OpR8P06P0izmP06qoUGgLIF5KEliPggfxc7YZOmOrIIKSKOaSzgHazHSNRsDYbbdsNNZnUMUixySKjurOoY28qW1G/AAuOThA+oeWRER1cBVlkJDFCCrG2zXGxvYg/GJK7PiErp1HvpFF/rwRHSPq2lc6UnjLEeUXtc9hc7X9sZTSZbUVcrv4ckpY3Yj/dfe5Ow/ti50Xky1sgBBEaeaU9zvYKPn+xxrscaRpYAKij4AGIANg5hNYns9itXJOO/L/szjI46vLvGc07mNl2W+oBgRYnSTawvc4H0/wBSqvxCSVIB3UoACPYjf+capUZjEnh63VfFYJHcjzsQSAvqSAThA62oYfFlMFvFjVGqUtZdMhIRr8arg3seNz78yFR8JkafVVX2/jIMt5/z+8O5p16kdLFMi6nlB0oTwRs2r2B298LWXfVaXxgsqIyf6tAIK/yQfjFHOqBFpqUxyxytHqEqKwP3HVsOSATa49B2wyZRlVHlyLNWyQRzSb3kZVC+yg8kd2xwLEwnTS005K5JJ+/+vLmLHUk09XUO5WTwVuIzoYqADYW2tuLknHX6e5xJHWCEavDclSDxcA2IHY7fscarR1scqB4nWRDwyMGB+CNsCuoOmEqFLJ/lzWOmRdj8MRyDx64nwyDmVL7QR6/BZcLjH2+sNBsfWMNpqySllGh2Eq/eCe4NiCBsR7Y2ugqfEiR7W1qGt6XF8Ej7orq9GdOAc5BgH6i5nJBl8zxEh/KoYcqGYKSPQ2POMh+n/UK0VUsrt5HvHKLcKbHV72YA/F8b1mGXpPE8Ui6kcFWHqD/T5xmcv0P/AMzyVVo7947sB8hgCfew+MPUugUq0SzGfMOmag1D1VBVRxfqVQTB4/EVtIssiWYebSbb3B2x7kX05hpkliMs00EykSQyMChZgut7AX1MRfna5tjLss6yqqCd4IZB4SyOoSbzKoUkexW9uxAvg5B9U8wqXMMEcIkIYgqrMToBY6bsRcgG1we2IOmYddTsQh9U8rpaaghgjtGySaokBJJBvrJJJNt76jfewwq9CZt+nq6aV1KwktEX303cep22Okn0GFuvzWWV5GnbxHfZmfci3YenxbbHzmFDLEEWRWS6h1DbbN3t2vb+BhyuvCbDDxxP0NmfRNFUGRpKaIvKpV5AoDkEWPmG4PvzilX9JPemkpqgpNTI8YaYeMHV9Nw/mVr3AIIPthG6R+qUlPFHHVKZo7WR0N3W3+kg7PbbuD84sZn1Tl0xlkilr4zLvPHT+USG1rtquqkgWLKQSBhBqHBxiBgwx0FJ4UGYV80hlMk0h8UgL4iQAopA4UFgwA9Lc4zChzpmqhNKGaPWzSqCbBZCQ9h22ZrYPvmk+aR/pKGNYaenVSsAaxdQbXLGwJBsbepvcnHGk+mFe25gAF91aRRf5s3F8M1KqA7jyYWMCPlN0rWSR0o/VQBKTS1NIiM5lsugNIpIAHhkiytuTe/bDBJm9SWKx0bGxI1yypGrW2uApd7HndRjM8p62nymVqOUCeNCBYE3QkAkIxG434I54thsH1ipOPDqNfGnQvPpfXbCzUsOuYOIw1GTxTIstdBTNJHc3trVFBvszqDa252AvjF8xo6qvqppIIZWjmkJWy+UqDZbsRpFgB3xd6w+pctcjRIPAhtfTy0nszDgd7Db1JwxfRSpcmqUC0XkYC9wrHUNvkAfsMXojVKXPcNfhGY8dHZAaKjjhJBYXLkcamNzb2HH4xmnWFO0VbMXXVdiyg/6lPFr/t+MbPgR1NTwmnkkmiWQRqWAI7gdjyL4z7Rv5Mb0Oq8C3OM54iMKGSfKqYwR+K1LVpM8IIBkCMWKi+17MCB3tghmdZJmstNBHT1EVPHKk1TJPGYr+GdSxqDuxLWuRsAMAOkeqjTTPdSYW/8AMCjZD2Kjv8en4xqlBmcUyhonVx7H+o5H5xFbAiF7Q0712s2OCcxKiyWLMs1qZZlEkFGFp40bdGk/8yQsOG0kqLHa4HoMXOu6eGnoVijjVEMo0ogCjks1gBYd+3fB+WppqJHJMcQZmdgLAszbk2G5Jxl/V3UbVc17FY0uEU/yT7nb8DEWMAMQvZumey5W8hzmdMpryKZo4HaL9TVwQNICNaI+q5VrWDGxUG2xa+GHLsjp6bN2po18k9CxkRnZ9ZEoW7aiSSVJH4wn5ZUwA+HNGWgkAEwFwQQbq6kG+pTvcb840nKujKE+HMq+O4YSLPJI0jkiwF3JuQLDynYW4vjqiCuJ3tOl0uLnoxEly+WpaLLQzCfLlneNvUp4f6Rj8q4B/wDtbBChzUz0OY12gqamVIwrD7VjSOM/s5kHzjTBSIHMgRQ7ABn0jUQOATyQPTCH1/1XGwFLG1wW/wA1l3tbfSPU9zv2t8E5wIvo6jZcuB0cmKPTgjergU/d4i35+24I9ucM2U5pSLPmdXXPF40U7xBZCpaOGMDQqKd/Pu3lHmJwFznpj9F4VSJ1Ytp8Kym54YG3Ycb3740HLoaPMEE7QQvIV0OWRS63Fiuq2oC17b8YCrjgx/2ofF22pyvIiZSRPFk0KRf5NRmdSGXw/J4fjvrJXTawSFe3ph0zDOJP8RpaWIjSY5Jqi4udC2RBfsWc8/8ApOONd0HGYaeOnkkgalfXTvcy6bgqQRITqXSbWuLC1rYGUWTS5dVVFZUVCTxyxorO40yhkvZI1UaAhJ45Fu+5xdMYAscCC84yGGfNnV5FjF19btdQSo2tcn1P740yKMKAoFgAAB6AYwvM6rx5TOW8zMxIB2H/AG4/GNryhmMERf7yi6r+thfFNZBJmv7RqZEryfLGPsBzLmJiYmLpjzP+r/pQlXM00MnhO+7grqVj67EEE9+b4IdEfTmOgJkL+LMRp1WsFHcKLnnuSf23u4YmLDa5XbniTmU5MnhZ/EMMRk/3lFLfva+BnVPRdPXqvigh1+2RDZgD23BBHsR+2D+JgAxByDIiZkH0spaZtZLzPYqpciyhgQdIAsDYnffGbZv9NK6mlZYY3ljJ8jx23HbUL7Ee+3ocb5iYuW91Oe4QYiIP0u6Fkog8s9hLIAoQG+hb33I2uTbYcWGH7ExMVO5c5MgnMy76jfTiaac1NKA5e3iJcA3Atdb2BuALi97+t9qfQv01qRURzVY8OOJtaoWBZn5HBIAuASSbm3vfGp1uaQw28WWOO/Gtwt/i5x3hmV1DKQyngg3B+CMW+O4TbI3eURs1+j1JNKXRpIQxuyJbT+Lg6fjj2w1ZB09DRxCKBbLe5JNyx9WPc4JYmKzYzDBMnJkxxrKVZY3jb7XUqfg7Y7YmAnA4ORMnrPp1VI5EYDr2YMBt7gkEfzjn1H0bJSUySBrvc+Iy8Je2n8c7+pxrmPl0BBBAIPIPfFXhL5TVHta8ld2CB39ZgTIXddN78W5LH+v4xsuV9PRiCFZoo3kRFBLKCbgcXt24xbpcjgjbVHDGjeoUA/8ATF/HJXt7g63X+PgIMAfWKfUvS8CUs7wwIJNJIIG4H+q3p5b8YzbK81eG+iWSMnfynbjuO/ycbocLlT0BRu+sxkXNyFYhT+Bx+LYh6yeVlmj16VqUvBIP5/3iP+orqmmaYySvEraXVTa4tcmwtcDg/OF+my1p5gIo7ubAADj3J7e5xu1JSJEgSNQqrsAOBjoqAcADEeFnzhr7WCZ21j6eWP8AMzzrrInjp6ZluwgTQ5HbizfFxz8YSsrralKhTAzF3NgEH9uCPnG8kYrwZfGhJSNFJ5KqAT+wwRryciVU+0tlXhsuf9+szefr2sjkaFzEGS4LFO6m3rb+MDcqq5a6tRKktIpJXna1juoGy8A8YfeouhYqp/E1GOQ/cQLhvkevvfHbpzo2KkJYEvIRbU3YegHbA7GJ56l/vmmWosi4fHkPP7yrlv06popNfmexuA1rX9SABf8AOGkY9xMXAAdTHsue05c5kx5gb1JnQpKWWcjVoW4HqSQFH5JGMVXrHMqiZGSdw0j6URLAXPAC2tb3N/fDNWna0EjqJ23rWQD3Pjq7rCerqpF8UxxKzBF1FVAU2ubcsed/gYMdA9fvTO8dTIz04VijEliCouApO5DcWvza3fD/ANOdBQU/+ZIiSVDks7ldgx3OhTsov+f6A5mlRBFEzVDRpEPuMhAX832/GL31Fe3YF4lCUWZ3luZlsn1tm8S608fhX4LNq/8A2GwP4ONL6cz+OsgSaO4DbEHlWHIPx/wcZt1T01S1FNLU5XJG6pczRxkMtu5UcowAvbggbbjdHyvPqqNPBgmeNSxYhG03NhckjfgcYs8Cu9M18YlfjWUvizmfpW+Ac3WtEsnhtUxB72I1bA+hP2j8nGd5LnmZ1NJPAiyThgFjn+224DjWbBrrex5H5Flmr6Cq4FZpoJQo/wBUelwo35Ckn09MVJpVyQ7S19S2AUX9Z+hFYEXG4PGIzbYyzo3q5qfJpnYgtE5SnDHm4WwHchS17DtthNy+tq6uoT/OnM0jgI+sgKdyeD5QBvYdgcCukJLZPAknVDAwOTKlZNNXVDuQ8krNcIqlja/CgDYKNsOXSq5jl6z6aWZo2UmNCL6XuLMVBuNr3A5sMaZkXT8VLHpjA1NvI9hqkY8k29+3A7YJ4OzV5G0LxBTSYO4tzPz7J1xmCya2qJA2o+U2tccgx2sPi2Nm6L6j/W0iTEBXuVkA41Lzb2Ox/OE7r+SCpZvCilEySCD9SqqEMrCwiY6tbXuF1BSFYgX5xz+n/W9FSwpTM0isSS8jLZNTfBJAGwuQOLm2Js23V5ReR6SEDU2YZuD6zUsTHgOK+YhjFIF+7SbfNsZxOBNADJxBtX1bCjafM1uSoFv5O+OtT1HEsHiqdQvYDg39D6euEnJcslnmKqq6AN2PY/8Azt/Po4Q9JQhbMWe5ud7C/wADCddlz5PlNC6rT1EAk584DpOvXYhtKMh7Le/rzfn5GHKlqRIiuv2sLjC9V9FoFPgHSedLbgn55HzvitRdTrTKkDIxZbg7gG9yTYdwPXEoz1n8Q8SLK67lBpHPmI1VNUsa6nYKB3OKlJn0MjaVffsCCL/F+cLPVNa0/hmHcEeUEH7r7gj1tb98eQ9KztpYARkdi3PFjYA2It/OON7lsIMiQumrCZsbBMdy1ucS+EvPaSpLBpPsA7bgbe3FzuSf+3x0nm5E3hhroSVPoCB2wXvHxbSIPuua94bMY84z9ILC2pzvYbWHucV8r6pWVgrLoJ43uDgD1JTuaq6lSrWO/BAG+/a1r79t8X+mMqpJEvHOlTo2Phyh1Q822JP74rD2tYdvQhmuhKhu7InGv6wcyFYrKLEja5IHJPYfGC/T2fGe6vbWBe44YY61HTFOwI0WuLXUkc4DtB+hkMjXdSNKni3H3elgPzjvxa23MeJ34NqbEGD5RuxMB8n6lSc6QNLHcb3B+DgxhxXDDIiToyHDCC+pclFXSywE6da7H0IIKn8EDGV9A9PyUuaaKgDVFHI6gMGF7AXFj6E82ONQ6uzF4KKolj+9IyV9jxf8c/jGF9IZw1NVrUsSwVv80HdmV9mPue/uRjR0yu1bAdfvM7UMosXPf7TQ8pgrq6h/xBK2WOeQNJBAoTwVCk6UZSt3uBYsTe59sfNXnC1suRVEqjwJjIWQ7qJzHZAb7GzBwt++LWWZDXQQtBQTUrUchZoJJNeuBZLsQoUaZACSVuR74YabommFBHQyJ4sMaqPNsSRvqBG6te5uDtfCEei11dmEGX5rTVFtKzQypUqi/eq6TGSvc6rrc9r9hhH6PyGnllnqKhtNFTXdtW17k6FNvbkC5Ow74r9f5GKaueJfE0EIUMjs7EEAHzMST5tQ57YN5HkjS5ZIkYkk8KujkmSM6ZHjQL9m/wBwPmAvuVxpBfBo3KeTiZxbxrtrdCaPk3WVPITHpkptEfiBZ4jCDEuxdb7aRtfgi4uBhhVwQCCCDuCO98Z/Jk8bUVdVXrXl/SzRKawFWVdBYhE0rYE2u1rnTzipSZ28k9BN4hjo4SYebLKy00rSu3YohQIO11kPpjNmjKv1X6MVdNVEAgLBZhbYajs4A4udjbkkH1wodI1L01TJIgDSQxSuqtchtAuwFiNyge3vbGh51mEs+UVlRP5Y5rGmjK2KR6lEZbuWc2ex4uBjKskrmimSVAWdGvpt5StjqDd7EXB9jjW05aygg/aZd4Wu4H85uj5ywr6UB709VA/hrtbWmmQEd/NGzf8A6jDHhF6Z6aoKuCNw0lRHGAsUcsl/0w/2KFsR2W7EkqALkYPS9OySMTNVzlLm0cREKgdgSg8Q7d9e/oMZRBBwZpggjIi9/wCFqiGskdIFqEaYzU7yTlY6dpN3Jht5mDFiGW581rrzjKeoiv6icKw0iaTStuF1ne/f4xsvVPUUOWUvhQ28VgRDHcsbsT5muSbXJNydzthP+l+S0lSz+NEWqISD5mJVrk7leLgjcG44w/pSalNpHER1P4jCsHmaH0SHGX03i31+Et7827X/AP62wq551BPI901aL2CqSLC/O3ONFthJzbpx4md0AMZub3A0g+t8Yus3tyvXnNzQeGpw3eOJSpaJ6qqWkMsscEUC1FR4TlHmkmZgil1IYKqqSbEXNsfVJ1FLSQ5gFZqhKWoiihaVizHxPCDoz8toLkAm54BvbBOn6eirI4pllmgnRPCaSB9DFRvpa4KsP9QuLi+xxM+6T8LLTT0UWtlkikCs9jKVmSRyztyzWNyf+Bi+vGwYi1ud5z6w23UkIrBR6iZzGZdIFwqggeY9ib7D2+MKPUNRrqHuQljpvsOPnnFCtpZ6OrpxGPFr6mGe8mk6PGkeC7Me0UUamy/7UUcti1mmRRU4jgVmkKreRnOosxJJY37sSTbtcYW1Y+D843oD+IR9I0dK5WEjEjbs249h8dicHtWEfq+b/wCjoE1FaeWeCKoKsV/y2BGksLFVLhVJBGxt3x8HJo6LMYYKYeFDWwzLLEpOlWjClZFF/KbMVJHO3fDFShUAEVtYs5Jl5PqJG8sSpBM1PLL4K1JCiJnOqwW51MpIK6rWvgd1FSLFOwTYEA29L9h7YCyCofLYsrSmlFbAUAcoVhUQOGWUS20kMFAAG92tbDD1BJI8MMs0HgztcNGJFewB28wsp9dvXvijVrmvMY0L7bcesA1lH4lKzbvD40IqPDVr+BrvL5RdiLABrXOnVhhyKaKpzIT0igU8NO0TyqmlZXZkKouw1CNVJuNgXt6479H1tpHRju4BHyP+n9MGs1NWrK1OIXUDzRSakLH1WQagPSxQ/IwWlI8MYg6wMLTmFMKmYdV0dQHpxJqJLIjGNvDaRQTpWQr4bMLHYN2OLv6+Wphnh8Kamn8NgpkAKhmUgFZEJRrHfY3HcDCZlmSLFTRida2L9KF0QzOhgEtiuqNhdnC7sLtYXGw4xc+NpzF68lhj1hHp+nJnj09iCbCwUD09u35xoAwtdJ1o80RRVYC9wPuHv7jDLinTKAmR5xnWMTZgjqc6inV0ZHAZWBVgeCCLEYy6v+iF5D4VRpjJ4dCWUelwRq/NsariYertev5TM96ls+YTBabqaoyuqlp4JLxJIV0yi6m2xba2m/PlI574YI/qzWSusMUEBlfZSCzAki4sLj+uD3Wv0vWslM8Ugilb7wRdXtsDtuDbbve2Pron6YrRSeNK4llAISwsqX2J33Jttfa1zth5raGXcR8X7xJa7lbaDx+0yLOc9nqZGeoJd+BfbRY7gLwPjBv6d9YChqCJL+DKAJLC+ki9mt7bg+x9sbPX9LUszF5KeJnPLFBq/e3PvjE826HrKSchYpJFvZHRSwdfe3BPcH+cXV3V3IayMSmymylw+czeYpY5o7qVkjccizKwP8EHArN+kKWeGGJ00wwMHRE8i2AIKkDbQQSCO4xksmTV+X0n6kPJT65ADGrEaQQfMy3IFzYAHf15wGreqJ54ys8878+XXZe1rgc98LLotx+FsiMHWbR8S4McPqV1xFOy00R1Qo2qRhuHZftUW/0g8ni9vTC/0H0f/iEsgZmjjRbllF9ydl39rn8Yd+k/p5TVNDTyVEREpUm6sVLLqOnVbY+W2/NrYfMpyaGljEcCBEG9h3PqSdyfc4I6hakNdffrBFDWsHs6mI9U0jZZXaKZ5IlCpZwx1MCPMT2O99rW24x9RdeZhK0cS1TsXYL5UVW3bSN9N723/ONe6m6Pp65QJlIZftdTZlv29CPYjA7pv6bUtHIJV1ySD7WkI8vwAAL+/OOGprKfGMtOOmsD/CcLMnz3pGuhncPHLMWuPECmQOOxvYkH2O4xof0q6PlpVkmnUo8gCqh5CjclvQk227W98aDiYos1bOmzEur0qo+7MmAHWerwBbjWNX7G382wfxzmhDqVYAqdiD3wjYu5SsfqfY4b0mdZFmT07M2rVflD9th6eh98NkXWEFvOWQ2vYi/8jH0nSMAa9mP/AKS23/P84CdVdJ65TKkesMACBythbgdvjCarbUv7TQZtPe+Ovr1Cc/VquAIFLFtlZhZd9h8/xhSrIJCX8XUrsTc7gn3/AO2DPT3T0mtSylI0N7Ha9jcAD5w2V+WJMtnF7cHgj4OINb3Lk/lJFtWmfavPqYo5TXQSRyUdQBJCRY6+PNvZjtv3uOD6YPZH0lTUrmSJWaQrp8SSR5WCc6VZ2Nl9hipmnTccUEjICWFjcm9hcXt+MKyVcqR6Y5GV/W5tz6D2xIuanCvBNC6jL1maRV1aRKWdgoHc/wDzfCNnGbNLNqK2W1kvY7e47Hv/ANsfcWQyVUDMSWN7WY/cPYn0OOmXdKTMVEg0qLAkkXIHpucDa9loAA4h011Uklm5ECAsralNmuu5v5QDvYDvhsoesQF/zVO22teDb1HbBWp6dgc3Kb+xIv8ANsVM+6dEkKrEoBS9l7EHkfPzjlptqBKmQ+oovIDD8/SfMvWUNvIGY2B4sLHg39MAM3kmnKu6XjYbAAkWI7Ed7+vpjnS9OzFgvhle1zsAP+PYYfKKlEcaoOFFvnBKLLvm4EFzVpsFOTF7pLJWjOtl0jTpRTsbbdu3GGjExMN1oEXAiNtptbcZMTExMWSqTExMTHTpMeYmJiJ041dIkqMkih0YWZWFwRhXp/pXQJJ4nhM1jcIzkr+3cexJxMTBrYy8AwGRW5IjcosLDHuJiYGHJiYmJjp0mJiYmOnSYmJiY6dJjzExMdOkx7iYmOnTwjAp+mYGbVot7AkD9sTEwDKrdiGrsnynEJxRBQAoAA4A7Y+hiYmDgT3ExMTHTpMTExMROkxMTExM6f/Z">
            <a:hlinkClick r:id="rId3"/>
            <a:extLst>
              <a:ext uri="{FF2B5EF4-FFF2-40B4-BE49-F238E27FC236}">
                <a16:creationId xmlns:a16="http://schemas.microsoft.com/office/drawing/2014/main" id="{5FF38920-5AD5-4E88-A017-A851577B51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90500" y="-3411538"/>
            <a:ext cx="4762500" cy="4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6291624D-6B9B-4DD1-B76A-168B077EA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4457"/>
            <a:ext cx="76485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rgbClr val="002060"/>
                </a:solidFill>
              </a:rPr>
              <a:t>Year 1 Phonics Screening Check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400" b="1" u="sng" dirty="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endParaRPr lang="en-GB" altLang="en-US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88704-1EBB-498F-A0C8-7CC44DD0A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01" t="23571" r="25587" b="6600"/>
          <a:stretch/>
        </p:blipFill>
        <p:spPr>
          <a:xfrm>
            <a:off x="2483768" y="692696"/>
            <a:ext cx="4714206" cy="6029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7044F7E0-EBF3-48F6-A3B0-D4679C73D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214313"/>
            <a:ext cx="7000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u="sng" dirty="0">
                <a:solidFill>
                  <a:srgbClr val="002060"/>
                </a:solidFill>
              </a:rPr>
              <a:t>Year 1 Phonics Screening Check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9E414BE-4FA0-4274-8566-0DF010E44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81" y="4149080"/>
            <a:ext cx="846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2060"/>
                </a:solidFill>
              </a:rPr>
              <a:t>It takes place in the summer term of year 1. 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96081ED-2444-43DD-A042-22A4D773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1412875"/>
            <a:ext cx="78882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/>
              <a:t>What is the phonics screening check?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The phonics screening check is a government statutory requirement for year 1 children. It is a quick and easy check of your child’s phonics knowledge.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738F4-810E-4920-AAF8-FB06CB47F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1" t="23571" r="25587" b="6600"/>
          <a:stretch/>
        </p:blipFill>
        <p:spPr>
          <a:xfrm rot="641811">
            <a:off x="6955150" y="4575278"/>
            <a:ext cx="1520199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8A19ECB3-D150-48B4-8D3A-C2DDC2C14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9" y="214313"/>
            <a:ext cx="7391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rgbClr val="002060"/>
                </a:solidFill>
              </a:rPr>
              <a:t>Year 1 Phonics Screening Check</a:t>
            </a: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3FD4960-CA98-4468-8FD2-3FDC09589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785938"/>
            <a:ext cx="771525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One to one in a quiet room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Class teacher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5-8 minutes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Fun and informal delivery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Children read 40 words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20 real words and 20 ‘alien’ words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D9FFC435-404D-4FD2-8725-0268F8E21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214438"/>
            <a:ext cx="77152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/>
              <a:t>How does the check work?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687AD-6890-438C-9B52-D54C10F7B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1" t="23571" r="25587" b="6600"/>
          <a:stretch/>
        </p:blipFill>
        <p:spPr>
          <a:xfrm rot="641811">
            <a:off x="6423021" y="4157728"/>
            <a:ext cx="1868748" cy="238998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10982C42-697F-4802-8C20-195CBB788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0574"/>
            <a:ext cx="7000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u="sng" dirty="0">
                <a:solidFill>
                  <a:srgbClr val="002060"/>
                </a:solidFill>
              </a:rPr>
              <a:t>Year 1 Phonics Screening Check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E9F1D97-2198-47F1-AD93-F838899D2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37154"/>
            <a:ext cx="6643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20 alien words 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99ABEBCC-790F-4B4F-9CD0-95BB08697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404664"/>
            <a:ext cx="66436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20 real words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AF681-B32B-4F1A-A10C-48912F9BD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75" t="19201" r="26376" b="5432"/>
          <a:stretch/>
        </p:blipFill>
        <p:spPr>
          <a:xfrm>
            <a:off x="35496" y="1412776"/>
            <a:ext cx="3560934" cy="5325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48A52-8F72-49FB-A0A1-242632738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2" t="19167" r="27059" b="5691"/>
          <a:stretch/>
        </p:blipFill>
        <p:spPr>
          <a:xfrm>
            <a:off x="4427984" y="1341144"/>
            <a:ext cx="3491880" cy="54911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58140D35-3428-4380-BE68-50E1E5BE5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9" y="115888"/>
            <a:ext cx="7358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rgbClr val="002060"/>
                </a:solidFill>
              </a:rPr>
              <a:t>Year 1 Phonics Screening Check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74012E45-441E-4D0E-9153-C0570E7C8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158875"/>
            <a:ext cx="77152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/>
              <a:t>After the check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/>
          </a:p>
          <a:p>
            <a:pPr eaLnBrk="1" hangingPunct="1">
              <a:spcBef>
                <a:spcPct val="0"/>
              </a:spcBef>
            </a:pPr>
            <a:r>
              <a:rPr lang="en-GB" altLang="en-US" sz="2400"/>
              <a:t>We will inform you if your child has met or not met the expected level in their end of year report.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  <a:p>
            <a:pPr eaLnBrk="1" hangingPunct="1">
              <a:spcBef>
                <a:spcPct val="0"/>
              </a:spcBef>
            </a:pPr>
            <a:r>
              <a:rPr lang="en-GB" altLang="en-US" sz="2400"/>
              <a:t>If your child does not meet the expected level then they will be given extra support. 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/>
          </a:p>
          <a:p>
            <a:pPr eaLnBrk="1" hangingPunct="1">
              <a:spcBef>
                <a:spcPct val="0"/>
              </a:spcBef>
            </a:pPr>
            <a:r>
              <a:rPr lang="en-GB" altLang="en-US" sz="2400"/>
              <a:t>Those children will then retake the screening check in the summer term of Year 2. </a:t>
            </a:r>
          </a:p>
        </p:txBody>
      </p:sp>
      <p:sp>
        <p:nvSpPr>
          <p:cNvPr id="39940" name="TextBox 4">
            <a:extLst>
              <a:ext uri="{FF2B5EF4-FFF2-40B4-BE49-F238E27FC236}">
                <a16:creationId xmlns:a16="http://schemas.microsoft.com/office/drawing/2014/main" id="{FF558D1C-4FDD-433A-9644-F2B28974C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820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762CE585-006F-4645-A3C8-76067CB1A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37" y="764704"/>
            <a:ext cx="7993063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200" dirty="0"/>
              <a:t> Reading diary – Communication between home and school </a:t>
            </a:r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200" b="1" dirty="0">
                <a:solidFill>
                  <a:srgbClr val="FF0000"/>
                </a:solidFill>
              </a:rPr>
              <a:t> Foundation Stage;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2200" dirty="0"/>
              <a:t>Take home </a:t>
            </a:r>
            <a:r>
              <a:rPr lang="en-GB" altLang="en-US" sz="2200" dirty="0">
                <a:solidFill>
                  <a:srgbClr val="FF0000"/>
                </a:solidFill>
              </a:rPr>
              <a:t>two</a:t>
            </a:r>
            <a:r>
              <a:rPr lang="en-GB" altLang="en-US" sz="2200" dirty="0"/>
              <a:t> books a week;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/>
              <a:t>One </a:t>
            </a:r>
            <a:r>
              <a:rPr lang="en-GB" altLang="en-US" sz="2200" dirty="0">
                <a:solidFill>
                  <a:srgbClr val="FF0000"/>
                </a:solidFill>
              </a:rPr>
              <a:t>shared</a:t>
            </a:r>
            <a:r>
              <a:rPr lang="en-GB" altLang="en-US" sz="2200" dirty="0"/>
              <a:t> reading picture book – chosen by child.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/>
              <a:t>One </a:t>
            </a:r>
            <a:r>
              <a:rPr lang="en-GB" altLang="en-US" sz="2200" dirty="0">
                <a:solidFill>
                  <a:srgbClr val="FF0000"/>
                </a:solidFill>
              </a:rPr>
              <a:t>decodable</a:t>
            </a:r>
            <a:r>
              <a:rPr lang="en-GB" altLang="en-US" sz="2200" dirty="0"/>
              <a:t> book matched to the sounds they know – chosen by class teacher or LSA.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200" b="1" dirty="0">
                <a:solidFill>
                  <a:srgbClr val="FF0000"/>
                </a:solidFill>
              </a:rPr>
              <a:t>  Year 1;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/>
              <a:t>One </a:t>
            </a:r>
            <a:r>
              <a:rPr lang="en-GB" altLang="en-US" sz="2200" dirty="0">
                <a:solidFill>
                  <a:srgbClr val="FF0000"/>
                </a:solidFill>
              </a:rPr>
              <a:t>shared </a:t>
            </a:r>
            <a:r>
              <a:rPr lang="en-GB" altLang="en-US" sz="2200" dirty="0"/>
              <a:t>reading book from the library -  colour banded according to their level of difficulty.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/>
              <a:t>One </a:t>
            </a:r>
            <a:r>
              <a:rPr lang="en-GB" altLang="en-US" sz="2200" dirty="0">
                <a:solidFill>
                  <a:srgbClr val="FF0000"/>
                </a:solidFill>
              </a:rPr>
              <a:t>decodable</a:t>
            </a:r>
            <a:r>
              <a:rPr lang="en-GB" altLang="en-US" sz="2200" dirty="0"/>
              <a:t> book matched to the sounds they know.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200" b="1" dirty="0">
                <a:solidFill>
                  <a:srgbClr val="FF0000"/>
                </a:solidFill>
              </a:rPr>
              <a:t>Year 2;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200" dirty="0">
                <a:solidFill>
                  <a:srgbClr val="FF0000"/>
                </a:solidFill>
              </a:rPr>
              <a:t>Two </a:t>
            </a:r>
            <a:r>
              <a:rPr lang="en-GB" altLang="en-US" sz="2200" dirty="0"/>
              <a:t>reading books from the library -  </a:t>
            </a:r>
            <a:r>
              <a:rPr lang="en-GB" altLang="en-US" sz="2200" dirty="0">
                <a:solidFill>
                  <a:srgbClr val="FF0000"/>
                </a:solidFill>
              </a:rPr>
              <a:t>colour banded </a:t>
            </a:r>
            <a:r>
              <a:rPr lang="en-GB" altLang="en-US" sz="2200" dirty="0"/>
              <a:t>according to their level of difficulty.  </a:t>
            </a:r>
          </a:p>
          <a:p>
            <a:pPr eaLnBrk="1" hangingPunct="1">
              <a:spcBef>
                <a:spcPct val="0"/>
              </a:spcBef>
            </a:pPr>
            <a:endParaRPr lang="en-GB" altLang="en-US" sz="22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F46D40-DAD5-4F73-B4D5-298F705F5737}"/>
              </a:ext>
            </a:extLst>
          </p:cNvPr>
          <p:cNvSpPr/>
          <p:nvPr/>
        </p:nvSpPr>
        <p:spPr>
          <a:xfrm>
            <a:off x="827088" y="0"/>
            <a:ext cx="7016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b="1" u="sng" kern="0" dirty="0">
                <a:solidFill>
                  <a:srgbClr val="002E8A"/>
                </a:solidFill>
              </a:rPr>
              <a:t>Home/School Reading Routines</a:t>
            </a:r>
          </a:p>
        </p:txBody>
      </p:sp>
      <p:pic>
        <p:nvPicPr>
          <p:cNvPr id="46084" name="Picture 5" descr="https://www.primaryteaching.co.uk/prodimg/reading-record-book-pedagogs-a5-48-pages-_pdrr1_1_zoom.jpg">
            <a:extLst>
              <a:ext uri="{FF2B5EF4-FFF2-40B4-BE49-F238E27FC236}">
                <a16:creationId xmlns:a16="http://schemas.microsoft.com/office/drawing/2014/main" id="{D51EA20B-5473-40CA-9269-FB6FBE6C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302" r="18500" b="3389"/>
          <a:stretch>
            <a:fillRect/>
          </a:stretch>
        </p:blipFill>
        <p:spPr bwMode="auto">
          <a:xfrm>
            <a:off x="7491413" y="4561775"/>
            <a:ext cx="15113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531" y="-35275"/>
            <a:ext cx="5976937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Decodable Books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1E830-9DE5-4FE3-A04B-5B2092CEB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74" t="21592" r="25883" b="10754"/>
          <a:stretch/>
        </p:blipFill>
        <p:spPr>
          <a:xfrm>
            <a:off x="107504" y="623537"/>
            <a:ext cx="3920774" cy="4900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B1FF5-B694-4B4B-8B8F-E4268E50C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00" t="26201" r="25103" b="6600"/>
          <a:stretch/>
        </p:blipFill>
        <p:spPr>
          <a:xfrm>
            <a:off x="4211960" y="1556792"/>
            <a:ext cx="4178819" cy="50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09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13" y="100013"/>
            <a:ext cx="5976937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Decodable Books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F43B9-2276-4E51-AEF9-98BF17DD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0" t="20600" r="25588" b="12201"/>
          <a:stretch/>
        </p:blipFill>
        <p:spPr>
          <a:xfrm>
            <a:off x="36770" y="1183974"/>
            <a:ext cx="4541721" cy="5589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C2FBD-17C0-4BD9-81B8-93181D835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22001" r="26309" b="12201"/>
          <a:stretch/>
        </p:blipFill>
        <p:spPr>
          <a:xfrm>
            <a:off x="4716016" y="1168177"/>
            <a:ext cx="4410496" cy="558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8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0A49B6-0F71-4E55-A4DE-235E951DB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37015"/>
              </p:ext>
            </p:extLst>
          </p:nvPr>
        </p:nvGraphicFramePr>
        <p:xfrm>
          <a:off x="107505" y="2222549"/>
          <a:ext cx="8784976" cy="2117725"/>
        </p:xfrm>
        <a:graphic>
          <a:graphicData uri="http://schemas.openxmlformats.org/drawingml/2006/table">
            <a:tbl>
              <a:tblPr/>
              <a:tblGrid>
                <a:gridCol w="1357029">
                  <a:extLst>
                    <a:ext uri="{9D8B030D-6E8A-4147-A177-3AD203B41FA5}">
                      <a16:colId xmlns:a16="http://schemas.microsoft.com/office/drawing/2014/main" val="3364213044"/>
                    </a:ext>
                  </a:extLst>
                </a:gridCol>
                <a:gridCol w="1285606">
                  <a:extLst>
                    <a:ext uri="{9D8B030D-6E8A-4147-A177-3AD203B41FA5}">
                      <a16:colId xmlns:a16="http://schemas.microsoft.com/office/drawing/2014/main" val="1566387002"/>
                    </a:ext>
                  </a:extLst>
                </a:gridCol>
                <a:gridCol w="1317804">
                  <a:extLst>
                    <a:ext uri="{9D8B030D-6E8A-4147-A177-3AD203B41FA5}">
                      <a16:colId xmlns:a16="http://schemas.microsoft.com/office/drawing/2014/main" val="2793747537"/>
                    </a:ext>
                  </a:extLst>
                </a:gridCol>
                <a:gridCol w="1059545">
                  <a:extLst>
                    <a:ext uri="{9D8B030D-6E8A-4147-A177-3AD203B41FA5}">
                      <a16:colId xmlns:a16="http://schemas.microsoft.com/office/drawing/2014/main" val="2215918575"/>
                    </a:ext>
                  </a:extLst>
                </a:gridCol>
                <a:gridCol w="1198547">
                  <a:extLst>
                    <a:ext uri="{9D8B030D-6E8A-4147-A177-3AD203B41FA5}">
                      <a16:colId xmlns:a16="http://schemas.microsoft.com/office/drawing/2014/main" val="842339361"/>
                    </a:ext>
                  </a:extLst>
                </a:gridCol>
                <a:gridCol w="1301553">
                  <a:extLst>
                    <a:ext uri="{9D8B030D-6E8A-4147-A177-3AD203B41FA5}">
                      <a16:colId xmlns:a16="http://schemas.microsoft.com/office/drawing/2014/main" val="2923515347"/>
                    </a:ext>
                  </a:extLst>
                </a:gridCol>
                <a:gridCol w="1264892">
                  <a:extLst>
                    <a:ext uri="{9D8B030D-6E8A-4147-A177-3AD203B41FA5}">
                      <a16:colId xmlns:a16="http://schemas.microsoft.com/office/drawing/2014/main" val="3407678300"/>
                    </a:ext>
                  </a:extLst>
                </a:gridCol>
              </a:tblGrid>
              <a:tr h="1189227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Working at or above 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expected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standard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Working at 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greater depth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within expected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standard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40254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Subject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School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National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School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National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778252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Reading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47%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40" marB="457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548038"/>
                  </a:ext>
                </a:extLst>
              </a:tr>
            </a:tbl>
          </a:graphicData>
        </a:graphic>
      </p:graphicFrame>
      <p:sp>
        <p:nvSpPr>
          <p:cNvPr id="44052" name="Rectangle 4">
            <a:extLst>
              <a:ext uri="{FF2B5EF4-FFF2-40B4-BE49-F238E27FC236}">
                <a16:creationId xmlns:a16="http://schemas.microsoft.com/office/drawing/2014/main" id="{DDC89A2D-12E8-45C3-83EE-A465E287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76250"/>
            <a:ext cx="66786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u="sng" dirty="0">
                <a:solidFill>
                  <a:srgbClr val="002060"/>
                </a:solidFill>
              </a:rPr>
              <a:t>Reading Results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u="sng" dirty="0">
                <a:solidFill>
                  <a:srgbClr val="002060"/>
                </a:solidFill>
              </a:rPr>
              <a:t>Summer 2024</a:t>
            </a:r>
          </a:p>
        </p:txBody>
      </p:sp>
      <p:pic>
        <p:nvPicPr>
          <p:cNvPr id="44053" name="Picture 2">
            <a:extLst>
              <a:ext uri="{FF2B5EF4-FFF2-40B4-BE49-F238E27FC236}">
                <a16:creationId xmlns:a16="http://schemas.microsoft.com/office/drawing/2014/main" id="{F75352B9-CF4A-4594-B825-DAC3FA97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973311" cy="1106903"/>
          </a:xfrm>
          <a:prstGeom prst="rect">
            <a:avLst/>
          </a:prstGeom>
          <a:solidFill>
            <a:srgbClr val="66FFC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7816596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Shared Books – Foundation Stage</a:t>
            </a:r>
          </a:p>
        </p:txBody>
      </p:sp>
      <p:pic>
        <p:nvPicPr>
          <p:cNvPr id="107524" name="Picture 4" descr="Books for Reception children aged 4-5 | School Reading List">
            <a:extLst>
              <a:ext uri="{FF2B5EF4-FFF2-40B4-BE49-F238E27FC236}">
                <a16:creationId xmlns:a16="http://schemas.microsoft.com/office/drawing/2014/main" id="{19116178-0C78-4FCE-B870-90011BA9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1" y="1340768"/>
            <a:ext cx="71687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20" y="213374"/>
            <a:ext cx="6840760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Shared Books – Book Bands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057A1-C5E4-4557-B535-7456089E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2" t="24826" r="34591" b="6142"/>
          <a:stretch/>
        </p:blipFill>
        <p:spPr>
          <a:xfrm>
            <a:off x="0" y="1340768"/>
            <a:ext cx="4680520" cy="5472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3917C4-0740-44AC-8B88-4BAB69394D27}"/>
              </a:ext>
            </a:extLst>
          </p:cNvPr>
          <p:cNvSpPr txBox="1"/>
          <p:nvPr/>
        </p:nvSpPr>
        <p:spPr>
          <a:xfrm>
            <a:off x="5220072" y="2564904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The colours of the phonics decodable book and the shared  banded book may not be the same. </a:t>
            </a:r>
          </a:p>
        </p:txBody>
      </p:sp>
    </p:spTree>
    <p:extLst>
      <p:ext uri="{BB962C8B-B14F-4D97-AF65-F5344CB8AC3E}">
        <p14:creationId xmlns:p14="http://schemas.microsoft.com/office/powerpoint/2010/main" val="2319851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D6D8B14-45D4-431B-8464-D1FDDC42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13" y="100013"/>
            <a:ext cx="6751587" cy="658812"/>
          </a:xfrm>
        </p:spPr>
        <p:txBody>
          <a:bodyPr/>
          <a:lstStyle/>
          <a:p>
            <a:pPr>
              <a:defRPr/>
            </a:pPr>
            <a:r>
              <a:rPr lang="en-GB" altLang="en-US" sz="3600" u="sng" dirty="0">
                <a:solidFill>
                  <a:srgbClr val="002060"/>
                </a:solidFill>
                <a:latin typeface="+mn-lt"/>
              </a:rPr>
              <a:t>Shared Books in the Library</a:t>
            </a:r>
          </a:p>
        </p:txBody>
      </p:sp>
      <p:pic>
        <p:nvPicPr>
          <p:cNvPr id="119810" name="Picture 2" descr="Reading Planet Comet Street Kids: Character stories">
            <a:extLst>
              <a:ext uri="{FF2B5EF4-FFF2-40B4-BE49-F238E27FC236}">
                <a16:creationId xmlns:a16="http://schemas.microsoft.com/office/drawing/2014/main" id="{466F0A46-C2C4-4235-BD1A-0BAFB996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42" y="595437"/>
            <a:ext cx="37170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Reading Planet Galaxy: Cross-curricular fiction &amp; non-fiction">
            <a:extLst>
              <a:ext uri="{FF2B5EF4-FFF2-40B4-BE49-F238E27FC236}">
                <a16:creationId xmlns:a16="http://schemas.microsoft.com/office/drawing/2014/main" id="{5FB0FA2E-6D4C-44DD-AA01-E11EAB1B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05" y="429419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Collins Big Cat Melrose and Croc books">
            <a:extLst>
              <a:ext uri="{FF2B5EF4-FFF2-40B4-BE49-F238E27FC236}">
                <a16:creationId xmlns:a16="http://schemas.microsoft.com/office/drawing/2014/main" id="{0D2D9CD4-0DBA-4E42-9CC0-D842CADA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64153"/>
            <a:ext cx="3997046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Whole-school reading programme for primary">
            <a:extLst>
              <a:ext uri="{FF2B5EF4-FFF2-40B4-BE49-F238E27FC236}">
                <a16:creationId xmlns:a16="http://schemas.microsoft.com/office/drawing/2014/main" id="{BCC6C4E9-7A40-4E02-A67A-BE01E673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01" y="5013176"/>
            <a:ext cx="174876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8" name="Picture 10" descr="Reading Planet - Meet the T-Rex - Red B: Comet Street Kids (Rising Stars  Reading Planet) : Guillain, Adam, Guillain, Charlotte: Amazon.co.uk: Books">
            <a:extLst>
              <a:ext uri="{FF2B5EF4-FFF2-40B4-BE49-F238E27FC236}">
                <a16:creationId xmlns:a16="http://schemas.microsoft.com/office/drawing/2014/main" id="{459C85C4-EDBC-4FFE-8A97-67545C88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45" y="930263"/>
            <a:ext cx="227460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4" name="Picture 16" descr="Oxford Reading Tree">
            <a:extLst>
              <a:ext uri="{FF2B5EF4-FFF2-40B4-BE49-F238E27FC236}">
                <a16:creationId xmlns:a16="http://schemas.microsoft.com/office/drawing/2014/main" id="{938E01C5-E74B-4952-824E-F58E0259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14" y="4523581"/>
            <a:ext cx="1619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85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25769BD5-B576-4E41-B286-594E45C6F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186270"/>
            <a:ext cx="8496944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Children change books once a week – minimum</a:t>
            </a:r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Rocket Phonics password for all to access all e-books at home </a:t>
            </a:r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Spelling Shed passwords for all</a:t>
            </a:r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Spellings/high frequency words/phonics/CEW given as homework</a:t>
            </a:r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Record comments in reading diary</a:t>
            </a:r>
          </a:p>
          <a:p>
            <a:pPr eaLnBrk="1" hangingPunct="1">
              <a:spcBef>
                <a:spcPct val="0"/>
              </a:spcBef>
            </a:pPr>
            <a:endParaRPr lang="en-GB" altLang="en-US" sz="2200" dirty="0"/>
          </a:p>
          <a:p>
            <a:pPr eaLnBrk="1" hangingPunct="1">
              <a:spcBef>
                <a:spcPct val="0"/>
              </a:spcBef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solidFill>
                <a:srgbClr val="002E8A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F46D40-DAD5-4F73-B4D5-298F705F5737}"/>
              </a:ext>
            </a:extLst>
          </p:cNvPr>
          <p:cNvSpPr/>
          <p:nvPr/>
        </p:nvSpPr>
        <p:spPr>
          <a:xfrm>
            <a:off x="1148556" y="620688"/>
            <a:ext cx="6846888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u="sng" kern="0" dirty="0">
                <a:solidFill>
                  <a:srgbClr val="002E8A"/>
                </a:solidFill>
              </a:rPr>
              <a:t>Home/School Reading Routines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5E589B32-2788-45AC-8CBB-6FFF010EF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6870700" cy="617537"/>
          </a:xfrm>
        </p:spPr>
        <p:txBody>
          <a:bodyPr/>
          <a:lstStyle/>
          <a:p>
            <a:r>
              <a:rPr lang="en-GB" altLang="en-US" u="sng">
                <a:solidFill>
                  <a:srgbClr val="002E8A"/>
                </a:solidFill>
              </a:rPr>
              <a:t>Reading Expectations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8FF7ED10-4D7C-4793-AD92-12BEEF3D8B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125538"/>
            <a:ext cx="7696200" cy="3657600"/>
          </a:xfrm>
        </p:spPr>
        <p:txBody>
          <a:bodyPr/>
          <a:lstStyle/>
          <a:p>
            <a:pPr>
              <a:defRPr/>
            </a:pPr>
            <a:r>
              <a:rPr lang="en-GB" altLang="en-US" sz="2500" dirty="0"/>
              <a:t>Listen to your child read as often as possible – at least </a:t>
            </a:r>
            <a:r>
              <a:rPr lang="en-GB" altLang="en-US" sz="2500" b="1" dirty="0"/>
              <a:t>5 times a week</a:t>
            </a:r>
            <a:r>
              <a:rPr lang="en-GB" altLang="en-US" sz="2500" dirty="0"/>
              <a:t>. Record in their reading diary. Just a few minutes every day will help but it must be an enjoyable experience!</a:t>
            </a:r>
          </a:p>
          <a:p>
            <a:pPr>
              <a:defRPr/>
            </a:pPr>
            <a:r>
              <a:rPr lang="en-GB" altLang="en-US" sz="2500" dirty="0"/>
              <a:t>Try – my turn, your turn. </a:t>
            </a:r>
          </a:p>
          <a:p>
            <a:pPr>
              <a:defRPr/>
            </a:pPr>
            <a:endParaRPr lang="en-GB" altLang="en-US" sz="800" dirty="0"/>
          </a:p>
          <a:p>
            <a:pPr>
              <a:defRPr/>
            </a:pPr>
            <a:r>
              <a:rPr lang="en-GB" altLang="en-US" sz="2500" dirty="0"/>
              <a:t>Bring in books and reading diary </a:t>
            </a:r>
            <a:r>
              <a:rPr lang="en-GB" altLang="en-US" sz="2500" dirty="0">
                <a:solidFill>
                  <a:srgbClr val="FF0000"/>
                </a:solidFill>
              </a:rPr>
              <a:t>every day</a:t>
            </a:r>
            <a:r>
              <a:rPr lang="en-GB" altLang="en-US" sz="2500" dirty="0"/>
              <a:t>. </a:t>
            </a:r>
          </a:p>
          <a:p>
            <a:pPr>
              <a:defRPr/>
            </a:pPr>
            <a:endParaRPr lang="en-GB" altLang="en-US" sz="800" dirty="0"/>
          </a:p>
          <a:p>
            <a:pPr>
              <a:defRPr/>
            </a:pPr>
            <a:r>
              <a:rPr lang="en-GB" altLang="en-US" sz="2500" dirty="0"/>
              <a:t>Reading </a:t>
            </a:r>
            <a:r>
              <a:rPr lang="en-GB" altLang="en-US" sz="2500" b="1" dirty="0"/>
              <a:t>to </a:t>
            </a:r>
            <a:r>
              <a:rPr lang="en-GB" altLang="en-US" sz="2500" dirty="0"/>
              <a:t>your child helps them develop their own expression, comprehension and enjoyment. This is just as important as listening to children read independently.</a:t>
            </a:r>
          </a:p>
          <a:p>
            <a:pPr marL="0" indent="0">
              <a:buFontTx/>
              <a:buNone/>
              <a:defRPr/>
            </a:pPr>
            <a:endParaRPr lang="en-GB" altLang="en-US" sz="2800" dirty="0"/>
          </a:p>
          <a:p>
            <a:pPr>
              <a:defRPr/>
            </a:pPr>
            <a:endParaRPr lang="en-GB" altLang="en-US" dirty="0"/>
          </a:p>
          <a:p>
            <a:pPr marL="0" indent="0">
              <a:buNone/>
              <a:defRPr/>
            </a:pPr>
            <a:endParaRPr lang="en-GB" altLang="en-US" dirty="0"/>
          </a:p>
        </p:txBody>
      </p:sp>
      <p:pic>
        <p:nvPicPr>
          <p:cNvPr id="50180" name="Picture 1">
            <a:extLst>
              <a:ext uri="{FF2B5EF4-FFF2-40B4-BE49-F238E27FC236}">
                <a16:creationId xmlns:a16="http://schemas.microsoft.com/office/drawing/2014/main" id="{FCC5CE24-D9D2-4716-9D87-8CDC9D1A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4763"/>
          <a:stretch>
            <a:fillRect/>
          </a:stretch>
        </p:blipFill>
        <p:spPr bwMode="auto">
          <a:xfrm>
            <a:off x="7710488" y="5081588"/>
            <a:ext cx="10668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5EFCC104-23DF-4498-AA02-A9ECA6574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45" y="764704"/>
            <a:ext cx="881251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800" dirty="0"/>
              <a:t> </a:t>
            </a:r>
            <a:r>
              <a:rPr lang="en-GB" altLang="en-US" sz="2400" dirty="0"/>
              <a:t>1-1 with teacher or LSA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Guided reading group sessions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Reading for pleasure and enjoyment endorsed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Book corners in every classroom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Author focus each term and author visits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Visits to the local library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Junior Librarians in each class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Buddy reading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Daily quiet reading sessions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Range of texts, e.g. comics, fiction, non-fiction, newspaper papers, magazines, recipes, signs etc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en-US" sz="2400" dirty="0"/>
              <a:t> Weekly Reading Competition –points given each time a child reads at home/school. Each term, the class with </a:t>
            </a:r>
            <a:r>
              <a:rPr lang="en-GB" altLang="en-US" sz="2400" dirty="0">
                <a:solidFill>
                  <a:schemeClr val="accent4"/>
                </a:solidFill>
              </a:rPr>
              <a:t>the most points wins a case of special books for their class!</a:t>
            </a:r>
            <a:endParaRPr lang="en-GB" altLang="en-US" sz="2400" b="1" dirty="0">
              <a:solidFill>
                <a:schemeClr val="accent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39A5DE-4D61-4F54-854B-8AAAE1666C24}"/>
              </a:ext>
            </a:extLst>
          </p:cNvPr>
          <p:cNvSpPr/>
          <p:nvPr/>
        </p:nvSpPr>
        <p:spPr>
          <a:xfrm>
            <a:off x="539552" y="0"/>
            <a:ext cx="73279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u="sng" kern="0" dirty="0" err="1">
                <a:solidFill>
                  <a:srgbClr val="002E8A"/>
                </a:solidFill>
              </a:rPr>
              <a:t>Perryfields</a:t>
            </a:r>
            <a:r>
              <a:rPr lang="en-GB" altLang="en-US" sz="3600" u="sng" kern="0" dirty="0">
                <a:solidFill>
                  <a:srgbClr val="002E8A"/>
                </a:solidFill>
              </a:rPr>
              <a:t>’ Approach to Reading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id="{124B0A45-3037-4625-B9A2-D05F41F53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765175"/>
            <a:ext cx="81724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200" dirty="0"/>
              <a:t>Once children can confidently blend phonemes in words they begin to read with greater fluency and their </a:t>
            </a:r>
            <a:r>
              <a:rPr lang="en-GB" altLang="en-US" sz="2200" dirty="0">
                <a:solidFill>
                  <a:srgbClr val="FF0000"/>
                </a:solidFill>
              </a:rPr>
              <a:t>comprehension</a:t>
            </a:r>
            <a:r>
              <a:rPr lang="en-GB" altLang="en-US" sz="2200" dirty="0"/>
              <a:t> skills develop.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000" dirty="0"/>
          </a:p>
          <a:p>
            <a:pPr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FF0000"/>
                </a:solidFill>
              </a:rPr>
              <a:t>Fluency</a:t>
            </a:r>
            <a:r>
              <a:rPr lang="en-GB" altLang="en-US" sz="2200" dirty="0"/>
              <a:t> is when children can read words accurately without unnecessary sounding out and are effortless or automatic in recognising the words they encounter.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000" dirty="0"/>
          </a:p>
          <a:p>
            <a:pPr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dirty="0"/>
              <a:t>We aim for our children to read smoothly with </a:t>
            </a:r>
            <a:r>
              <a:rPr lang="en-GB" altLang="en-US" sz="2200" dirty="0">
                <a:solidFill>
                  <a:srgbClr val="FF0000"/>
                </a:solidFill>
              </a:rPr>
              <a:t>expression,</a:t>
            </a:r>
            <a:r>
              <a:rPr lang="en-GB" altLang="en-US" sz="2200" dirty="0"/>
              <a:t> reading at a consistent </a:t>
            </a:r>
            <a:r>
              <a:rPr lang="en-GB" altLang="en-US" sz="2200" dirty="0">
                <a:solidFill>
                  <a:srgbClr val="FF0000"/>
                </a:solidFill>
              </a:rPr>
              <a:t>pace</a:t>
            </a:r>
            <a:r>
              <a:rPr lang="en-GB" altLang="en-US" sz="2200" dirty="0"/>
              <a:t> and with an awareness of volume.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000" dirty="0"/>
          </a:p>
          <a:p>
            <a:pPr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dirty="0"/>
              <a:t>This is important as children can then start to work on comprehending the text they are reading.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8A1BF2E-8749-4453-97EC-CB1F00D07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-69850"/>
            <a:ext cx="6678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u="sng">
                <a:solidFill>
                  <a:srgbClr val="002060"/>
                </a:solidFill>
              </a:rPr>
              <a:t>Reading Fluency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72B260C6-2BA0-43A7-A0FB-AE6D79DB9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" y="1124744"/>
            <a:ext cx="8548687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Year 2 tests in Reading, Writing and Maths take place during the summer term.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Reading tests place a high emphasis on </a:t>
            </a:r>
            <a:r>
              <a:rPr lang="en-GB" altLang="en-US" sz="2400" dirty="0">
                <a:solidFill>
                  <a:srgbClr val="FF0000"/>
                </a:solidFill>
              </a:rPr>
              <a:t>comprehension</a:t>
            </a:r>
            <a:r>
              <a:rPr lang="en-GB" altLang="en-US" sz="2400" dirty="0"/>
              <a:t> and </a:t>
            </a:r>
            <a:r>
              <a:rPr lang="en-GB" altLang="en-US" sz="2400" dirty="0">
                <a:solidFill>
                  <a:srgbClr val="FF0000"/>
                </a:solidFill>
              </a:rPr>
              <a:t>text inference </a:t>
            </a:r>
            <a:r>
              <a:rPr lang="en-GB" altLang="en-US" sz="2400" dirty="0"/>
              <a:t>(reading between the lines and looking for clues in the story).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 Teacher Assessments report children as working below, towards, at or above age- related expectations</a:t>
            </a:r>
            <a:r>
              <a:rPr lang="en-GB" altLang="en-US" sz="280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102281D-5B27-4CF7-9A8E-683973AC614E}"/>
              </a:ext>
            </a:extLst>
          </p:cNvPr>
          <p:cNvSpPr txBox="1">
            <a:spLocks/>
          </p:cNvSpPr>
          <p:nvPr/>
        </p:nvSpPr>
        <p:spPr>
          <a:xfrm>
            <a:off x="977900" y="103188"/>
            <a:ext cx="6870700" cy="844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u="sng" kern="0" dirty="0">
                <a:solidFill>
                  <a:srgbClr val="002060"/>
                </a:solidFill>
              </a:rPr>
              <a:t>Year 2 Assessments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72B260C6-2BA0-43A7-A0FB-AE6D79DB9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125538"/>
            <a:ext cx="8548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102281D-5B27-4CF7-9A8E-683973AC614E}"/>
              </a:ext>
            </a:extLst>
          </p:cNvPr>
          <p:cNvSpPr txBox="1">
            <a:spLocks/>
          </p:cNvSpPr>
          <p:nvPr/>
        </p:nvSpPr>
        <p:spPr>
          <a:xfrm>
            <a:off x="977900" y="85184"/>
            <a:ext cx="6870700" cy="844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u="sng" kern="0" dirty="0">
                <a:solidFill>
                  <a:srgbClr val="002060"/>
                </a:solidFill>
              </a:rPr>
              <a:t>Year 2 Assessments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3B11E-D81A-4ADE-BFCC-9CE856F00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25" t="21374" r="24013" b="5216"/>
          <a:stretch/>
        </p:blipFill>
        <p:spPr>
          <a:xfrm>
            <a:off x="2051720" y="929734"/>
            <a:ext cx="4846544" cy="59102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5877EB-EA52-41C1-BFE8-3141ED572CC9}"/>
              </a:ext>
            </a:extLst>
          </p:cNvPr>
          <p:cNvSpPr/>
          <p:nvPr/>
        </p:nvSpPr>
        <p:spPr>
          <a:xfrm rot="21138687">
            <a:off x="7026478" y="5317346"/>
            <a:ext cx="1802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dirty="0"/>
              <a:t>Fiction </a:t>
            </a:r>
            <a:endParaRPr lang="en-GB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8AE0A-ED66-4B83-AA4C-B53AF98744CB}"/>
              </a:ext>
            </a:extLst>
          </p:cNvPr>
          <p:cNvSpPr/>
          <p:nvPr/>
        </p:nvSpPr>
        <p:spPr>
          <a:xfrm rot="20617041">
            <a:off x="-66815" y="1293753"/>
            <a:ext cx="2863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dirty="0"/>
              <a:t>Non-Fiction</a:t>
            </a:r>
            <a:r>
              <a:rPr lang="en-GB" altLang="en-US" sz="4000" dirty="0"/>
              <a:t> </a:t>
            </a:r>
            <a:endParaRPr lang="en-GB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C2668-5C5D-4054-839B-9588CAE8574B}"/>
              </a:ext>
            </a:extLst>
          </p:cNvPr>
          <p:cNvSpPr/>
          <p:nvPr/>
        </p:nvSpPr>
        <p:spPr>
          <a:xfrm rot="414138">
            <a:off x="7082355" y="2197788"/>
            <a:ext cx="1737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dirty="0"/>
              <a:t>Poetry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55450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D892906F-9CB4-4E0F-8732-802DDB5BD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81075"/>
            <a:ext cx="81375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 sz="2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CB332E-CA26-49F1-A131-B5A72F11A69F}"/>
              </a:ext>
            </a:extLst>
          </p:cNvPr>
          <p:cNvSpPr/>
          <p:nvPr/>
        </p:nvSpPr>
        <p:spPr>
          <a:xfrm>
            <a:off x="534988" y="828675"/>
            <a:ext cx="8351837" cy="4832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Read words containing common </a:t>
            </a:r>
            <a:r>
              <a:rPr lang="en-GB" sz="2800" dirty="0">
                <a:solidFill>
                  <a:srgbClr val="FF0000"/>
                </a:solidFill>
              </a:rPr>
              <a:t>suffixes</a:t>
            </a:r>
            <a:endParaRPr lang="en-GB" sz="28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Read </a:t>
            </a:r>
            <a:r>
              <a:rPr lang="en-GB" sz="2800" dirty="0">
                <a:solidFill>
                  <a:srgbClr val="FF0000"/>
                </a:solidFill>
              </a:rPr>
              <a:t>common exception words</a:t>
            </a:r>
            <a:endParaRPr lang="en-GB" sz="28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Read fluently with </a:t>
            </a:r>
            <a:r>
              <a:rPr lang="en-GB" sz="2800" dirty="0">
                <a:solidFill>
                  <a:srgbClr val="FF0000"/>
                </a:solidFill>
              </a:rPr>
              <a:t>expression</a:t>
            </a:r>
            <a:endParaRPr lang="en-GB" sz="2800" dirty="0"/>
          </a:p>
          <a:p>
            <a:pPr eaLnBrk="1" hangingPunct="1">
              <a:defRPr/>
            </a:pPr>
            <a:r>
              <a:rPr lang="en-GB" sz="2800" dirty="0"/>
              <a:t>•   Sound out most </a:t>
            </a:r>
            <a:r>
              <a:rPr lang="en-GB" sz="2800" dirty="0">
                <a:solidFill>
                  <a:srgbClr val="FF0000"/>
                </a:solidFill>
              </a:rPr>
              <a:t>unfamiliar</a:t>
            </a:r>
            <a:r>
              <a:rPr lang="en-GB" sz="2800" dirty="0"/>
              <a:t> words accurately</a:t>
            </a:r>
          </a:p>
          <a:p>
            <a:pPr eaLnBrk="1" hangingPunct="1">
              <a:defRPr/>
            </a:pPr>
            <a:r>
              <a:rPr lang="en-GB" sz="2800" dirty="0"/>
              <a:t>•   Check it makes sense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Answer </a:t>
            </a:r>
            <a:r>
              <a:rPr lang="en-GB" sz="2800" dirty="0">
                <a:solidFill>
                  <a:srgbClr val="FF0000"/>
                </a:solidFill>
              </a:rPr>
              <a:t>questions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Make </a:t>
            </a:r>
            <a:r>
              <a:rPr lang="en-GB" sz="2800" dirty="0">
                <a:solidFill>
                  <a:srgbClr val="FF0000"/>
                </a:solidFill>
              </a:rPr>
              <a:t>inferences</a:t>
            </a:r>
            <a:r>
              <a:rPr lang="en-GB" sz="2800" dirty="0"/>
              <a:t> on the basis of what is said and done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FF0000"/>
                </a:solidFill>
              </a:rPr>
              <a:t>Predict</a:t>
            </a:r>
            <a:r>
              <a:rPr lang="en-GB" sz="2800" dirty="0"/>
              <a:t> what might happen next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FF0000"/>
                </a:solidFill>
              </a:rPr>
              <a:t>Make links </a:t>
            </a:r>
            <a:r>
              <a:rPr lang="en-GB" sz="2800" dirty="0"/>
              <a:t>between the book they are reading and other books they have read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4759046-B883-4A89-B8FB-1FB767F5B768}"/>
              </a:ext>
            </a:extLst>
          </p:cNvPr>
          <p:cNvSpPr txBox="1">
            <a:spLocks/>
          </p:cNvSpPr>
          <p:nvPr/>
        </p:nvSpPr>
        <p:spPr>
          <a:xfrm>
            <a:off x="1042988" y="0"/>
            <a:ext cx="6870700" cy="844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>
              <a:defRPr/>
            </a:pPr>
            <a:r>
              <a:rPr lang="en-GB" u="sng" kern="0" dirty="0">
                <a:solidFill>
                  <a:srgbClr val="002060"/>
                </a:solidFill>
              </a:rPr>
              <a:t>Skills Assessed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>
            <a:extLst>
              <a:ext uri="{FF2B5EF4-FFF2-40B4-BE49-F238E27FC236}">
                <a16:creationId xmlns:a16="http://schemas.microsoft.com/office/drawing/2014/main" id="{29960619-A8D1-4224-B620-09635601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00" y="692696"/>
            <a:ext cx="80645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+mn-lt"/>
              </a:rPr>
              <a:t>Phonics is a way of teaching children to </a:t>
            </a: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read</a:t>
            </a:r>
            <a:r>
              <a:rPr lang="en-GB" altLang="en-US" sz="2400" dirty="0">
                <a:latin typeface="+mn-lt"/>
              </a:rPr>
              <a:t>, </a:t>
            </a: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write</a:t>
            </a:r>
            <a:r>
              <a:rPr lang="en-GB" altLang="en-US" sz="2400" dirty="0">
                <a:latin typeface="+mn-lt"/>
              </a:rPr>
              <a:t> and </a:t>
            </a: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spell</a:t>
            </a:r>
            <a:r>
              <a:rPr lang="en-GB" altLang="en-US" sz="2400" dirty="0">
                <a:latin typeface="+mn-lt"/>
              </a:rPr>
              <a:t>. The sounds the children learn are taught in a </a:t>
            </a: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systematic order </a:t>
            </a:r>
            <a:r>
              <a:rPr lang="en-GB" altLang="en-US" sz="2400" dirty="0">
                <a:latin typeface="+mn-lt"/>
              </a:rPr>
              <a:t>– not alphabetically so that children can begin to build words from these sounds as early as possible.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6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6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6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+mn-lt"/>
              </a:rPr>
              <a:t>Phonics  supports children to hear, identify and link the sounds that letters make </a:t>
            </a: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(phonemes) </a:t>
            </a:r>
            <a:r>
              <a:rPr lang="en-GB" altLang="en-US" sz="2400" dirty="0">
                <a:latin typeface="+mn-lt"/>
              </a:rPr>
              <a:t>to what letters look like when written down </a:t>
            </a: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(graphemes). </a:t>
            </a:r>
            <a:r>
              <a:rPr lang="en-GB" altLang="en-US" sz="2400" dirty="0">
                <a:latin typeface="+mn-lt"/>
              </a:rPr>
              <a:t>This helps children to recognise and read words using knowledge of the sounds to read new words. </a:t>
            </a:r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204" y="1222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What is phonics?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EC37C-593E-4840-92D6-281DF50A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7" t="30400" r="26375" b="9401"/>
          <a:stretch/>
        </p:blipFill>
        <p:spPr>
          <a:xfrm>
            <a:off x="1763688" y="2276872"/>
            <a:ext cx="1944216" cy="13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71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0CE72A-7317-44C7-A81F-93BB10645EB9}"/>
              </a:ext>
            </a:extLst>
          </p:cNvPr>
          <p:cNvSpPr/>
          <p:nvPr/>
        </p:nvSpPr>
        <p:spPr>
          <a:xfrm>
            <a:off x="1143000" y="33338"/>
            <a:ext cx="66833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u="sng" kern="0" dirty="0">
                <a:solidFill>
                  <a:srgbClr val="002E8A"/>
                </a:solidFill>
              </a:rPr>
              <a:t>Reception High Frequency Words </a:t>
            </a:r>
          </a:p>
        </p:txBody>
      </p:sp>
      <p:pic>
        <p:nvPicPr>
          <p:cNvPr id="60420" name="Picture 9" descr="Spelling Star stamper | School Merit Stickers">
            <a:extLst>
              <a:ext uri="{FF2B5EF4-FFF2-40B4-BE49-F238E27FC236}">
                <a16:creationId xmlns:a16="http://schemas.microsoft.com/office/drawing/2014/main" id="{6AAD82D8-682D-4832-B179-1E3336D1C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922">
            <a:off x="390381" y="1475417"/>
            <a:ext cx="1584548" cy="14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0">
            <a:extLst>
              <a:ext uri="{FF2B5EF4-FFF2-40B4-BE49-F238E27FC236}">
                <a16:creationId xmlns:a16="http://schemas.microsoft.com/office/drawing/2014/main" id="{A52422D2-820B-42EA-AB07-9E38F1FD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t="21092" r="22231" b="8322"/>
          <a:stretch>
            <a:fillRect/>
          </a:stretch>
        </p:blipFill>
        <p:spPr bwMode="auto">
          <a:xfrm rot="509602">
            <a:off x="5984846" y="1430297"/>
            <a:ext cx="2317560" cy="17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>
            <a:extLst>
              <a:ext uri="{FF2B5EF4-FFF2-40B4-BE49-F238E27FC236}">
                <a16:creationId xmlns:a16="http://schemas.microsoft.com/office/drawing/2014/main" id="{3B71A2D6-20FC-4B37-AF48-79950972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01600"/>
            <a:ext cx="612775" cy="696913"/>
          </a:xfrm>
          <a:prstGeom prst="rect">
            <a:avLst/>
          </a:prstGeom>
          <a:solidFill>
            <a:srgbClr val="66FFC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7B9C7-D55F-405B-AFD3-C2084CF3BC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96" t="17801" r="61812" b="9400"/>
          <a:stretch/>
        </p:blipFill>
        <p:spPr>
          <a:xfrm>
            <a:off x="2747204" y="766215"/>
            <a:ext cx="2904916" cy="6010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6767B-BEB3-4E94-9E24-609E5C1D574B}"/>
              </a:ext>
            </a:extLst>
          </p:cNvPr>
          <p:cNvSpPr txBox="1"/>
          <p:nvPr/>
        </p:nvSpPr>
        <p:spPr>
          <a:xfrm>
            <a:off x="154916" y="350100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 these words by heart, really aid fluency.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9CC84-92CA-4A87-9F40-FC0642CF4A01}"/>
              </a:ext>
            </a:extLst>
          </p:cNvPr>
          <p:cNvSpPr txBox="1"/>
          <p:nvPr/>
        </p:nvSpPr>
        <p:spPr>
          <a:xfrm>
            <a:off x="5796137" y="3861048"/>
            <a:ext cx="3192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Read, spell and apply!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>
            <a:extLst>
              <a:ext uri="{FF2B5EF4-FFF2-40B4-BE49-F238E27FC236}">
                <a16:creationId xmlns:a16="http://schemas.microsoft.com/office/drawing/2014/main" id="{F94AEA0B-3ADE-4B1A-A20D-75DD91F10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4584" r="3583" b="4463"/>
          <a:stretch>
            <a:fillRect/>
          </a:stretch>
        </p:blipFill>
        <p:spPr bwMode="auto">
          <a:xfrm>
            <a:off x="0" y="1298575"/>
            <a:ext cx="7885113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1">
            <a:extLst>
              <a:ext uri="{FF2B5EF4-FFF2-40B4-BE49-F238E27FC236}">
                <a16:creationId xmlns:a16="http://schemas.microsoft.com/office/drawing/2014/main" id="{1EE027F2-55BE-4DBB-9522-B8214C446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546725"/>
            <a:ext cx="1692275" cy="831850"/>
          </a:xfrm>
          <a:prstGeom prst="rect">
            <a:avLst/>
          </a:prstGeom>
          <a:solidFill>
            <a:srgbClr val="00FFFF"/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/>
              <a:t>Super Spelling Challenge now introduced! 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6F985676-BB78-4DAA-9B78-D1289B929407}"/>
              </a:ext>
            </a:extLst>
          </p:cNvPr>
          <p:cNvSpPr/>
          <p:nvPr/>
        </p:nvSpPr>
        <p:spPr>
          <a:xfrm>
            <a:off x="6948488" y="6021388"/>
            <a:ext cx="936625" cy="708025"/>
          </a:xfrm>
          <a:prstGeom prst="star5">
            <a:avLst>
              <a:gd name="adj" fmla="val 17696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0CE72A-7317-44C7-A81F-93BB10645EB9}"/>
              </a:ext>
            </a:extLst>
          </p:cNvPr>
          <p:cNvSpPr/>
          <p:nvPr/>
        </p:nvSpPr>
        <p:spPr>
          <a:xfrm>
            <a:off x="2001838" y="25400"/>
            <a:ext cx="51403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u="sng" kern="0" dirty="0">
                <a:solidFill>
                  <a:srgbClr val="002E8A"/>
                </a:solidFill>
              </a:rPr>
              <a:t>Common Exception Words</a:t>
            </a:r>
          </a:p>
        </p:txBody>
      </p:sp>
      <p:pic>
        <p:nvPicPr>
          <p:cNvPr id="62472" name="Picture 3" descr="Image result for yellow spelling star badge">
            <a:extLst>
              <a:ext uri="{FF2B5EF4-FFF2-40B4-BE49-F238E27FC236}">
                <a16:creationId xmlns:a16="http://schemas.microsoft.com/office/drawing/2014/main" id="{B6139F0B-EB5B-4E66-80CD-AC6C9B8F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20956" r="28375" b="21413"/>
          <a:stretch>
            <a:fillRect/>
          </a:stretch>
        </p:blipFill>
        <p:spPr bwMode="auto">
          <a:xfrm>
            <a:off x="6927783" y="1330897"/>
            <a:ext cx="952391" cy="97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2" descr="Image result for blue spelling star badge">
            <a:extLst>
              <a:ext uri="{FF2B5EF4-FFF2-40B4-BE49-F238E27FC236}">
                <a16:creationId xmlns:a16="http://schemas.microsoft.com/office/drawing/2014/main" id="{F5E86B10-72AC-4A9E-85F1-AA4A6FF1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10504" r="10602" b="11290"/>
          <a:stretch>
            <a:fillRect/>
          </a:stretch>
        </p:blipFill>
        <p:spPr bwMode="auto">
          <a:xfrm>
            <a:off x="0" y="1330897"/>
            <a:ext cx="972195" cy="97219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01D3F-ADDB-4C09-B67F-1FFE056C62CF}"/>
              </a:ext>
            </a:extLst>
          </p:cNvPr>
          <p:cNvSpPr txBox="1"/>
          <p:nvPr/>
        </p:nvSpPr>
        <p:spPr>
          <a:xfrm>
            <a:off x="2501596" y="692696"/>
            <a:ext cx="387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Read, spell and apply!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872C0089-6068-4FF7-BB84-CC16BCD2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12" y="5866692"/>
            <a:ext cx="135015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Rectangle 6">
            <a:extLst>
              <a:ext uri="{FF2B5EF4-FFF2-40B4-BE49-F238E27FC236}">
                <a16:creationId xmlns:a16="http://schemas.microsoft.com/office/drawing/2014/main" id="{DC3C1267-5154-4A52-8C18-1F2706271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928813"/>
            <a:ext cx="8072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94595F1-1B1E-4199-982B-2A4A64208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067297"/>
            <a:ext cx="8143875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800" dirty="0"/>
              <a:t> </a:t>
            </a:r>
            <a:r>
              <a:rPr lang="en-GB" altLang="en-US" sz="2400" dirty="0"/>
              <a:t>Make it fun!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Variety of books and reading materials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</a:t>
            </a:r>
            <a:r>
              <a:rPr lang="en-GB" altLang="en-US" sz="2400" b="1" dirty="0"/>
              <a:t>Any reading is reading!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Rocket phonics –reading books to support at home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Hearing your child read daily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Paired and shared reading – my turn/your turn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Visiting local library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Reading when out and about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2400" dirty="0"/>
              <a:t> Being a role model- encourage children to see you  reading and enjoying it!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FFFFCC"/>
              </a:solidFill>
            </a:endParaRPr>
          </a:p>
        </p:txBody>
      </p:sp>
      <p:pic>
        <p:nvPicPr>
          <p:cNvPr id="66564" name="Picture 6" descr="http://images.clipartpanda.com/home-clipart-House-Clip-art-06.jpeg">
            <a:extLst>
              <a:ext uri="{FF2B5EF4-FFF2-40B4-BE49-F238E27FC236}">
                <a16:creationId xmlns:a16="http://schemas.microsoft.com/office/drawing/2014/main" id="{A08BB064-7EC9-409C-A951-4820F77E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92067"/>
            <a:ext cx="1855075" cy="181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114E9B-3C5F-403D-BC29-DD0AB7612C2E}"/>
              </a:ext>
            </a:extLst>
          </p:cNvPr>
          <p:cNvSpPr/>
          <p:nvPr/>
        </p:nvSpPr>
        <p:spPr>
          <a:xfrm>
            <a:off x="668338" y="279400"/>
            <a:ext cx="78073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en-US" sz="4000" u="sng" dirty="0">
                <a:solidFill>
                  <a:srgbClr val="002E8A"/>
                </a:solidFill>
              </a:rPr>
              <a:t>Supporting Reading at Home</a:t>
            </a:r>
            <a:endParaRPr lang="en-GB" altLang="en-US" sz="4000" u="sng" kern="0" dirty="0">
              <a:solidFill>
                <a:srgbClr val="002E8A"/>
              </a:solidFill>
            </a:endParaRPr>
          </a:p>
        </p:txBody>
      </p:sp>
      <p:pic>
        <p:nvPicPr>
          <p:cNvPr id="6" name="Picture 5" descr="https://www.primaryteaching.co.uk/prodimg/reading-record-book-pedagogs-a5-48-pages-_pdrr1_1_zoom.jpg">
            <a:extLst>
              <a:ext uri="{FF2B5EF4-FFF2-40B4-BE49-F238E27FC236}">
                <a16:creationId xmlns:a16="http://schemas.microsoft.com/office/drawing/2014/main" id="{4853D6F1-8748-4428-8663-986D2033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302" r="18500" b="3389"/>
          <a:stretch>
            <a:fillRect/>
          </a:stretch>
        </p:blipFill>
        <p:spPr bwMode="auto">
          <a:xfrm rot="20834836">
            <a:off x="6948661" y="4571236"/>
            <a:ext cx="1394791" cy="21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">
            <a:extLst>
              <a:ext uri="{FF2B5EF4-FFF2-40B4-BE49-F238E27FC236}">
                <a16:creationId xmlns:a16="http://schemas.microsoft.com/office/drawing/2014/main" id="{22053D46-5A67-4C4F-83FF-BC11D62582D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03" y="5955105"/>
            <a:ext cx="1333565" cy="5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09626E8E-B24B-4694-97D9-2F171822C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928813"/>
            <a:ext cx="8072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1840A006-1526-482B-B54D-D80BEA89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036638"/>
            <a:ext cx="80645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Some of the things you can do with your child 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/>
          </a:p>
          <a:p>
            <a:pPr eaLnBrk="1" hangingPunct="1">
              <a:spcBef>
                <a:spcPct val="0"/>
              </a:spcBef>
            </a:pPr>
            <a:r>
              <a:rPr lang="en-GB" altLang="en-US" sz="2100"/>
              <a:t>Look through the story first, talking about the pictures so they are not going into the book ‘cold’, make </a:t>
            </a:r>
            <a:r>
              <a:rPr lang="en-GB" altLang="en-US" sz="2100" b="1"/>
              <a:t>predictions</a:t>
            </a:r>
            <a:r>
              <a:rPr lang="en-GB" altLang="en-US" sz="2100"/>
              <a:t> what the story might be about. 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100"/>
              <a:t>Encourage them to </a:t>
            </a:r>
            <a:r>
              <a:rPr lang="en-GB" altLang="en-US" sz="2100" b="1"/>
              <a:t>infer </a:t>
            </a:r>
            <a:r>
              <a:rPr lang="en-GB" altLang="en-US" sz="2100"/>
              <a:t>information from the text and pictures.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100"/>
              <a:t>Suggest they </a:t>
            </a:r>
            <a:r>
              <a:rPr lang="en-GB" altLang="en-US" sz="2100" b="1"/>
              <a:t>retell </a:t>
            </a:r>
            <a:r>
              <a:rPr lang="en-GB" altLang="en-US" sz="2100"/>
              <a:t>the story in sequence.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100"/>
              <a:t>Ask them to </a:t>
            </a:r>
            <a:r>
              <a:rPr lang="en-GB" altLang="en-US" sz="2100" b="1"/>
              <a:t>predict</a:t>
            </a:r>
            <a:r>
              <a:rPr lang="en-GB" altLang="en-US" sz="2100"/>
              <a:t> what might happen next.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100"/>
              <a:t>Ask them if they </a:t>
            </a:r>
            <a:r>
              <a:rPr lang="en-GB" altLang="en-US" sz="2100" b="1"/>
              <a:t>liked</a:t>
            </a:r>
            <a:r>
              <a:rPr lang="en-GB" altLang="en-US" sz="2100"/>
              <a:t> the story and to explain why.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100"/>
              <a:t>Talk about the </a:t>
            </a:r>
            <a:r>
              <a:rPr lang="en-GB" altLang="en-US" sz="2100" b="1"/>
              <a:t>characters</a:t>
            </a:r>
            <a:r>
              <a:rPr lang="en-GB" altLang="en-US" sz="2100"/>
              <a:t> and their feelings and behaviour, encouraging them to justify why they think this, using the text to help them.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66"/>
                </a:solidFill>
              </a:rPr>
              <a:t>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F6B6E5-1C2E-42FF-92A8-4B96A0B42281}"/>
              </a:ext>
            </a:extLst>
          </p:cNvPr>
          <p:cNvSpPr/>
          <p:nvPr/>
        </p:nvSpPr>
        <p:spPr>
          <a:xfrm>
            <a:off x="1647031" y="33851"/>
            <a:ext cx="53498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u="sng" kern="0" dirty="0">
                <a:solidFill>
                  <a:srgbClr val="002E8A"/>
                </a:solidFill>
              </a:rPr>
              <a:t>Reading with your Child </a:t>
            </a:r>
          </a:p>
        </p:txBody>
      </p:sp>
      <p:pic>
        <p:nvPicPr>
          <p:cNvPr id="6" name="Picture 6" descr="C:\Users\DOREEN\Desktop\reading.jpg">
            <a:extLst>
              <a:ext uri="{FF2B5EF4-FFF2-40B4-BE49-F238E27FC236}">
                <a16:creationId xmlns:a16="http://schemas.microsoft.com/office/drawing/2014/main" id="{2DD039C8-B0BD-448C-90F0-46110B64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5794">
            <a:off x="39497" y="5272971"/>
            <a:ext cx="2290922" cy="15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DOREEN\Desktop\reading 2.jpg">
            <a:extLst>
              <a:ext uri="{FF2B5EF4-FFF2-40B4-BE49-F238E27FC236}">
                <a16:creationId xmlns:a16="http://schemas.microsoft.com/office/drawing/2014/main" id="{79C25BFF-4BED-4492-B9C1-E42FC3B0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91">
            <a:off x="6087998" y="4966143"/>
            <a:ext cx="2051747" cy="171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8D56F40A-1A16-4EA8-BC25-70BD23C11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928813"/>
            <a:ext cx="8072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78DFD42-44F7-4744-904E-5115A0C30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628775"/>
            <a:ext cx="7358063" cy="12954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3A1A"/>
            </a:solidFill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u="sng" kern="0" dirty="0">
                <a:solidFill>
                  <a:srgbClr val="002060"/>
                </a:solidFill>
              </a:rPr>
              <a:t>Any questions?</a:t>
            </a:r>
          </a:p>
        </p:txBody>
      </p:sp>
      <p:pic>
        <p:nvPicPr>
          <p:cNvPr id="80900" name="Picture 2">
            <a:extLst>
              <a:ext uri="{FF2B5EF4-FFF2-40B4-BE49-F238E27FC236}">
                <a16:creationId xmlns:a16="http://schemas.microsoft.com/office/drawing/2014/main" id="{FDBF74DB-8812-456E-85B1-EF4E77FCA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139825" cy="1295400"/>
          </a:xfrm>
          <a:prstGeom prst="rect">
            <a:avLst/>
          </a:prstGeom>
          <a:solidFill>
            <a:srgbClr val="66FFC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1">
            <a:extLst>
              <a:ext uri="{FF2B5EF4-FFF2-40B4-BE49-F238E27FC236}">
                <a16:creationId xmlns:a16="http://schemas.microsoft.com/office/drawing/2014/main" id="{073489C4-FEE2-4A89-899D-E63C7F5C1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3645024"/>
            <a:ext cx="712876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800" dirty="0"/>
              <a:t>Have you signed in? 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School Ping – Parent guide and video  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PowerPoint on school website </a:t>
            </a:r>
          </a:p>
          <a:p>
            <a:pPr>
              <a:spcBef>
                <a:spcPct val="0"/>
              </a:spcBef>
            </a:pPr>
            <a:r>
              <a:rPr lang="en-GB" altLang="en-US" sz="2800" dirty="0"/>
              <a:t>Please complete feedback form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54484" y="8878"/>
            <a:ext cx="8598892" cy="708025"/>
          </a:xfrm>
        </p:spPr>
        <p:txBody>
          <a:bodyPr/>
          <a:lstStyle/>
          <a:p>
            <a:r>
              <a:rPr lang="en-GB" altLang="en-US" sz="3800" dirty="0">
                <a:solidFill>
                  <a:srgbClr val="002060"/>
                </a:solidFill>
              </a:rPr>
              <a:t>The order the sounds are taught…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4244A-C1FF-49D5-953E-8068EC5CD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7" t="30400" r="26375" b="9401"/>
          <a:stretch/>
        </p:blipFill>
        <p:spPr>
          <a:xfrm>
            <a:off x="0" y="692695"/>
            <a:ext cx="9144000" cy="62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7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129D1316-4DE7-4F78-83A1-E7050281B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3518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b="1" dirty="0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29960619-A8D1-4224-B620-09635601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69623"/>
            <a:ext cx="9937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+mn-lt"/>
              </a:rPr>
              <a:t>At </a:t>
            </a:r>
            <a:r>
              <a:rPr lang="en-GB" altLang="en-US" sz="2400" dirty="0" err="1">
                <a:latin typeface="+mn-lt"/>
              </a:rPr>
              <a:t>Perryfields</a:t>
            </a:r>
            <a:r>
              <a:rPr lang="en-GB" altLang="en-US" sz="2400" dirty="0">
                <a:latin typeface="+mn-lt"/>
              </a:rPr>
              <a:t>, we follow the Rocket Phonics validated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latin typeface="+mn-lt"/>
              </a:rPr>
              <a:t>scheme. </a:t>
            </a:r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1917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Phonics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91D05-E6DA-4B5A-A425-1DD8D68CC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4" t="23395" r="15175" b="9018"/>
          <a:stretch/>
        </p:blipFill>
        <p:spPr>
          <a:xfrm>
            <a:off x="0" y="1913207"/>
            <a:ext cx="6732240" cy="4945750"/>
          </a:xfrm>
          <a:prstGeom prst="rect">
            <a:avLst/>
          </a:prstGeom>
        </p:spPr>
      </p:pic>
      <p:pic>
        <p:nvPicPr>
          <p:cNvPr id="6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7FC1ABF3-DB27-4809-8A74-71DFDCB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851">
            <a:off x="6803926" y="2138143"/>
            <a:ext cx="2016224" cy="129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>
            <a:extLst>
              <a:ext uri="{FF2B5EF4-FFF2-40B4-BE49-F238E27FC236}">
                <a16:creationId xmlns:a16="http://schemas.microsoft.com/office/drawing/2014/main" id="{29960619-A8D1-4224-B620-09635601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52513"/>
            <a:ext cx="80645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600" y="62595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Blending and Segmenting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B5E9F8-B6B9-4CB7-ABCE-4E3EF3FF5D2E}"/>
              </a:ext>
            </a:extLst>
          </p:cNvPr>
          <p:cNvSpPr/>
          <p:nvPr/>
        </p:nvSpPr>
        <p:spPr>
          <a:xfrm>
            <a:off x="636761" y="797510"/>
            <a:ext cx="754037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n-lt"/>
              </a:rPr>
              <a:t>The main skills taught in a phonics session are…</a:t>
            </a:r>
          </a:p>
          <a:p>
            <a:endParaRPr lang="en-GB" sz="2200" dirty="0">
              <a:solidFill>
                <a:srgbClr val="FF0000"/>
              </a:solidFill>
              <a:latin typeface="+mn-lt"/>
            </a:endParaRPr>
          </a:p>
          <a:p>
            <a:r>
              <a:rPr lang="en-GB" sz="2200" dirty="0">
                <a:solidFill>
                  <a:srgbClr val="FF0000"/>
                </a:solidFill>
                <a:latin typeface="+mn-lt"/>
              </a:rPr>
              <a:t>Blending </a:t>
            </a:r>
            <a:r>
              <a:rPr lang="en-GB" sz="2200" dirty="0">
                <a:solidFill>
                  <a:srgbClr val="002938"/>
                </a:solidFill>
                <a:latin typeface="+mn-lt"/>
              </a:rPr>
              <a:t>(sounding out) is the fluent joining together of the individual letter-sound correspondence in a word. </a:t>
            </a:r>
          </a:p>
          <a:p>
            <a:endParaRPr lang="en-GB" sz="2200" dirty="0">
              <a:solidFill>
                <a:srgbClr val="002938"/>
              </a:solidFill>
              <a:latin typeface="+mn-lt"/>
            </a:endParaRPr>
          </a:p>
          <a:p>
            <a:r>
              <a:rPr lang="en-GB" sz="2200" dirty="0">
                <a:solidFill>
                  <a:srgbClr val="002938"/>
                </a:solidFill>
                <a:latin typeface="+mn-lt"/>
              </a:rPr>
              <a:t>With a word like </a:t>
            </a:r>
            <a:r>
              <a:rPr lang="en-GB" sz="2200" i="1" dirty="0">
                <a:solidFill>
                  <a:srgbClr val="002938"/>
                </a:solidFill>
                <a:latin typeface="+mn-lt"/>
              </a:rPr>
              <a:t>jam</a:t>
            </a:r>
            <a:r>
              <a:rPr lang="en-GB" sz="2200" dirty="0">
                <a:solidFill>
                  <a:srgbClr val="002938"/>
                </a:solidFill>
                <a:latin typeface="+mn-lt"/>
              </a:rPr>
              <a:t>, children start by sounding out each individual j-a-m. Then, they slowly blend those sounds together to read the word jam. </a:t>
            </a:r>
          </a:p>
          <a:p>
            <a:endParaRPr lang="en-GB" sz="2200" dirty="0">
              <a:solidFill>
                <a:srgbClr val="002938"/>
              </a:solidFill>
              <a:latin typeface="+mn-lt"/>
            </a:endParaRPr>
          </a:p>
          <a:p>
            <a:r>
              <a:rPr lang="en-GB" sz="2200" dirty="0">
                <a:solidFill>
                  <a:srgbClr val="FF0000"/>
                </a:solidFill>
                <a:latin typeface="+mn-lt"/>
              </a:rPr>
              <a:t>Segmenting</a:t>
            </a:r>
            <a:r>
              <a:rPr lang="en-GB" sz="2200" dirty="0">
                <a:solidFill>
                  <a:srgbClr val="002938"/>
                </a:solidFill>
                <a:latin typeface="+mn-lt"/>
              </a:rPr>
              <a:t> words involves breaking up words into their separate sounds. </a:t>
            </a:r>
          </a:p>
          <a:p>
            <a:endParaRPr lang="en-GB" sz="2200" dirty="0">
              <a:solidFill>
                <a:srgbClr val="002938"/>
              </a:solidFill>
              <a:latin typeface="+mn-lt"/>
            </a:endParaRPr>
          </a:p>
          <a:p>
            <a:r>
              <a:rPr lang="en-GB" sz="2200" dirty="0">
                <a:solidFill>
                  <a:srgbClr val="002938"/>
                </a:solidFill>
                <a:latin typeface="+mn-lt"/>
              </a:rPr>
              <a:t>For example in the word fish, we would segment it into its three sounds, also known as phonemes  - f-</a:t>
            </a:r>
            <a:r>
              <a:rPr lang="en-GB" sz="2200" dirty="0" err="1">
                <a:solidFill>
                  <a:srgbClr val="002938"/>
                </a:solidFill>
                <a:latin typeface="+mn-lt"/>
              </a:rPr>
              <a:t>i</a:t>
            </a:r>
            <a:r>
              <a:rPr lang="en-GB" sz="2200" dirty="0">
                <a:solidFill>
                  <a:srgbClr val="002938"/>
                </a:solidFill>
                <a:latin typeface="+mn-lt"/>
              </a:rPr>
              <a:t>-sh. </a:t>
            </a:r>
            <a:endParaRPr lang="en-GB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748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>
            <a:extLst>
              <a:ext uri="{FF2B5EF4-FFF2-40B4-BE49-F238E27FC236}">
                <a16:creationId xmlns:a16="http://schemas.microsoft.com/office/drawing/2014/main" id="{29960619-A8D1-4224-B620-09635601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776"/>
            <a:ext cx="8497068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2400" dirty="0"/>
              <a:t>We split up these two vital skills; 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2400" dirty="0"/>
              <a:t>Daily phonics sessions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2400" dirty="0"/>
              <a:t>2 sounds a week – Keep up, not catch up!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2400" dirty="0"/>
              <a:t>There are also consolidation weeks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E8A"/>
                </a:solidFill>
              </a:rPr>
              <a:t>Monday</a:t>
            </a:r>
            <a:r>
              <a:rPr lang="en-GB" altLang="en-US" sz="2400" dirty="0"/>
              <a:t> –Introduce new sound - </a:t>
            </a:r>
            <a:r>
              <a:rPr lang="en-GB" altLang="en-US" sz="2400" dirty="0">
                <a:solidFill>
                  <a:srgbClr val="FF0000"/>
                </a:solidFill>
              </a:rPr>
              <a:t>Blending </a:t>
            </a:r>
            <a:r>
              <a:rPr lang="en-GB" altLang="en-US" sz="2400" dirty="0"/>
              <a:t>for reading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E8A"/>
                </a:solidFill>
              </a:rPr>
              <a:t>Tuesday</a:t>
            </a:r>
            <a:r>
              <a:rPr lang="en-GB" altLang="en-US" sz="2400" dirty="0"/>
              <a:t> – </a:t>
            </a:r>
            <a:r>
              <a:rPr lang="en-GB" altLang="en-US" sz="2400" dirty="0">
                <a:solidFill>
                  <a:srgbClr val="FF0000"/>
                </a:solidFill>
              </a:rPr>
              <a:t>Segmenting </a:t>
            </a:r>
            <a:r>
              <a:rPr lang="en-GB" altLang="en-US" sz="2400" dirty="0"/>
              <a:t>for spelling and letter formation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E8A"/>
                </a:solidFill>
              </a:rPr>
              <a:t>Wednesday</a:t>
            </a:r>
            <a:r>
              <a:rPr lang="en-GB" altLang="en-US" sz="2400" dirty="0"/>
              <a:t> – Introduce new sound - </a:t>
            </a:r>
            <a:r>
              <a:rPr lang="en-GB" altLang="en-US" sz="2400" dirty="0">
                <a:solidFill>
                  <a:srgbClr val="FF0000"/>
                </a:solidFill>
              </a:rPr>
              <a:t>Blending</a:t>
            </a:r>
            <a:r>
              <a:rPr lang="en-GB" altLang="en-US" sz="2400" dirty="0"/>
              <a:t> for reading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E8A"/>
                </a:solidFill>
              </a:rPr>
              <a:t>Thursday</a:t>
            </a:r>
            <a:r>
              <a:rPr lang="en-GB" altLang="en-US" sz="2400" dirty="0"/>
              <a:t> – </a:t>
            </a:r>
            <a:r>
              <a:rPr lang="en-GB" altLang="en-US" sz="2400" dirty="0">
                <a:solidFill>
                  <a:srgbClr val="FF0000"/>
                </a:solidFill>
              </a:rPr>
              <a:t>Segmenting</a:t>
            </a:r>
            <a:r>
              <a:rPr lang="en-GB" altLang="en-US" sz="2400" dirty="0"/>
              <a:t> for spellings and letter formation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E8A"/>
                </a:solidFill>
              </a:rPr>
              <a:t>Friday</a:t>
            </a:r>
            <a:r>
              <a:rPr lang="en-GB" altLang="en-US" sz="2400" dirty="0"/>
              <a:t> – Consolidation and common exception words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+mn-lt"/>
            </a:endParaRPr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5213" y="242888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The teaching week…. </a:t>
            </a:r>
          </a:p>
        </p:txBody>
      </p:sp>
      <p:pic>
        <p:nvPicPr>
          <p:cNvPr id="4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68B4741B-84EF-4859-8A14-2DDB7EDC8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229"/>
            <a:ext cx="1416418" cy="8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77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129D1316-4DE7-4F78-83A1-E7050281B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60575"/>
            <a:ext cx="83518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b="1" dirty="0"/>
          </a:p>
        </p:txBody>
      </p:sp>
      <p:sp>
        <p:nvSpPr>
          <p:cNvPr id="11268" name="Title 2">
            <a:extLst>
              <a:ext uri="{FF2B5EF4-FFF2-40B4-BE49-F238E27FC236}">
                <a16:creationId xmlns:a16="http://schemas.microsoft.com/office/drawing/2014/main" id="{57923CA9-8D67-4120-BBBE-8A17ABF5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215971"/>
            <a:ext cx="6870700" cy="708025"/>
          </a:xfrm>
        </p:spPr>
        <p:txBody>
          <a:bodyPr/>
          <a:lstStyle/>
          <a:p>
            <a:r>
              <a:rPr lang="en-GB" altLang="en-US" u="sng" dirty="0">
                <a:solidFill>
                  <a:srgbClr val="002060"/>
                </a:solidFill>
              </a:rPr>
              <a:t>Flashcards </a:t>
            </a:r>
          </a:p>
        </p:txBody>
      </p:sp>
      <p:pic>
        <p:nvPicPr>
          <p:cNvPr id="6" name="Picture 9" descr="Blog - The NEW Rocket Phonics Teaching &amp; Learning Programme">
            <a:extLst>
              <a:ext uri="{FF2B5EF4-FFF2-40B4-BE49-F238E27FC236}">
                <a16:creationId xmlns:a16="http://schemas.microsoft.com/office/drawing/2014/main" id="{7FC1ABF3-DB27-4809-8A74-71DFDCB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51690"/>
            <a:ext cx="1616573" cy="10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A6807F-22AA-43FC-870E-7AB6E630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5" y="2095481"/>
            <a:ext cx="4154005" cy="2917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C42F4-4772-4140-85E4-635D6B892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542" y="2095481"/>
            <a:ext cx="4121035" cy="29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90874"/>
      </p:ext>
    </p:extLst>
  </p:cSld>
  <p:clrMapOvr>
    <a:masterClrMapping/>
  </p:clrMapOvr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16906</TotalTime>
  <Words>1642</Words>
  <Application>Microsoft Office PowerPoint</Application>
  <PresentationFormat>On-screen Show (4:3)</PresentationFormat>
  <Paragraphs>304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Comic Sans MS</vt:lpstr>
      <vt:lpstr>SassoonPrimaryInfant</vt:lpstr>
      <vt:lpstr>Crayons</vt:lpstr>
      <vt:lpstr>Perryfields Infants  Phonics and Reading Session  15th October 2024  Mrs Fairbanks </vt:lpstr>
      <vt:lpstr>PowerPoint Presentation</vt:lpstr>
      <vt:lpstr>PowerPoint Presentation</vt:lpstr>
      <vt:lpstr>What is phonics?</vt:lpstr>
      <vt:lpstr>The order the sounds are taught…</vt:lpstr>
      <vt:lpstr>Phonics </vt:lpstr>
      <vt:lpstr>Blending and Segmenting</vt:lpstr>
      <vt:lpstr>The teaching week…. </vt:lpstr>
      <vt:lpstr>Flashcards </vt:lpstr>
      <vt:lpstr>Big book interactive story… </vt:lpstr>
      <vt:lpstr>Practise booklets </vt:lpstr>
      <vt:lpstr>Practise booklets </vt:lpstr>
      <vt:lpstr>Practise booklets </vt:lpstr>
      <vt:lpstr>PowerPoint Presentation</vt:lpstr>
      <vt:lpstr>How can you help?</vt:lpstr>
      <vt:lpstr>PowerPoint Presentation</vt:lpstr>
      <vt:lpstr>PowerPoint Presentation</vt:lpstr>
      <vt:lpstr>Pronouncing Phonemes</vt:lpstr>
      <vt:lpstr>Digraphs, trigraphs and split digraphs!</vt:lpstr>
      <vt:lpstr>PowerPoint Presentation</vt:lpstr>
      <vt:lpstr>Some ideas for learning sounds at home…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Decodable Books</vt:lpstr>
      <vt:lpstr>Decodable Books</vt:lpstr>
      <vt:lpstr>Shared Books – Foundation Stage</vt:lpstr>
      <vt:lpstr>Shared Books – Book Bands</vt:lpstr>
      <vt:lpstr>Shared Books in the Library</vt:lpstr>
      <vt:lpstr>PowerPoint Presentation</vt:lpstr>
      <vt:lpstr>Reading Expectations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Research Machines plc.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Teacher</dc:creator>
  <cp:lastModifiedBy>SFAIRBANKS@PER.LOCAL</cp:lastModifiedBy>
  <cp:revision>270</cp:revision>
  <cp:lastPrinted>2024-10-10T09:30:45Z</cp:lastPrinted>
  <dcterms:created xsi:type="dcterms:W3CDTF">2011-09-13T19:39:54Z</dcterms:created>
  <dcterms:modified xsi:type="dcterms:W3CDTF">2024-10-13T19:11:00Z</dcterms:modified>
</cp:coreProperties>
</file>