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82" r:id="rId6"/>
    <p:sldId id="274" r:id="rId7"/>
    <p:sldId id="287" r:id="rId8"/>
    <p:sldId id="278" r:id="rId9"/>
    <p:sldId id="277" r:id="rId10"/>
    <p:sldId id="284" r:id="rId11"/>
    <p:sldId id="289" r:id="rId12"/>
    <p:sldId id="285" r:id="rId13"/>
    <p:sldId id="28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thy Champion" userId="e44f3c3a-3c00-4aa5-ac03-bda8216f71db" providerId="ADAL" clId="{16B90ACB-AC51-4C43-B930-32D0019DDEB9}"/>
    <pc:docChg chg="addSld delSld modSld">
      <pc:chgData name="Cathy Champion" userId="e44f3c3a-3c00-4aa5-ac03-bda8216f71db" providerId="ADAL" clId="{16B90ACB-AC51-4C43-B930-32D0019DDEB9}" dt="2022-02-05T16:57:27.199" v="5" actId="2696"/>
      <pc:docMkLst>
        <pc:docMk/>
      </pc:docMkLst>
      <pc:sldChg chg="add del">
        <pc:chgData name="Cathy Champion" userId="e44f3c3a-3c00-4aa5-ac03-bda8216f71db" providerId="ADAL" clId="{16B90ACB-AC51-4C43-B930-32D0019DDEB9}" dt="2022-02-05T16:56:55.210" v="3"/>
        <pc:sldMkLst>
          <pc:docMk/>
          <pc:sldMk cId="3889949574" sldId="257"/>
        </pc:sldMkLst>
      </pc:sldChg>
      <pc:sldChg chg="del">
        <pc:chgData name="Cathy Champion" userId="e44f3c3a-3c00-4aa5-ac03-bda8216f71db" providerId="ADAL" clId="{16B90ACB-AC51-4C43-B930-32D0019DDEB9}" dt="2022-02-05T16:52:05.915" v="1" actId="2696"/>
        <pc:sldMkLst>
          <pc:docMk/>
          <pc:sldMk cId="1324075870" sldId="273"/>
        </pc:sldMkLst>
      </pc:sldChg>
      <pc:sldChg chg="add">
        <pc:chgData name="Cathy Champion" userId="e44f3c3a-3c00-4aa5-ac03-bda8216f71db" providerId="ADAL" clId="{16B90ACB-AC51-4C43-B930-32D0019DDEB9}" dt="2022-02-05T16:56:55.210" v="3"/>
        <pc:sldMkLst>
          <pc:docMk/>
          <pc:sldMk cId="2765489448" sldId="274"/>
        </pc:sldMkLst>
      </pc:sldChg>
      <pc:sldChg chg="del">
        <pc:chgData name="Cathy Champion" userId="e44f3c3a-3c00-4aa5-ac03-bda8216f71db" providerId="ADAL" clId="{16B90ACB-AC51-4C43-B930-32D0019DDEB9}" dt="2022-02-05T16:57:27.199" v="5" actId="2696"/>
        <pc:sldMkLst>
          <pc:docMk/>
          <pc:sldMk cId="483091961" sldId="276"/>
        </pc:sldMkLst>
      </pc:sldChg>
      <pc:sldChg chg="add">
        <pc:chgData name="Cathy Champion" userId="e44f3c3a-3c00-4aa5-ac03-bda8216f71db" providerId="ADAL" clId="{16B90ACB-AC51-4C43-B930-32D0019DDEB9}" dt="2022-02-05T16:56:55.210" v="3"/>
        <pc:sldMkLst>
          <pc:docMk/>
          <pc:sldMk cId="3156145996" sldId="282"/>
        </pc:sldMkLst>
      </pc:sldChg>
      <pc:sldChg chg="del">
        <pc:chgData name="Cathy Champion" userId="e44f3c3a-3c00-4aa5-ac03-bda8216f71db" providerId="ADAL" clId="{16B90ACB-AC51-4C43-B930-32D0019DDEB9}" dt="2022-02-05T16:52:05.915" v="0" actId="2696"/>
        <pc:sldMkLst>
          <pc:docMk/>
          <pc:sldMk cId="3765843284" sldId="282"/>
        </pc:sldMkLst>
      </pc:sldChg>
      <pc:sldChg chg="del">
        <pc:chgData name="Cathy Champion" userId="e44f3c3a-3c00-4aa5-ac03-bda8216f71db" providerId="ADAL" clId="{16B90ACB-AC51-4C43-B930-32D0019DDEB9}" dt="2022-02-05T16:57:27.199" v="4" actId="2696"/>
        <pc:sldMkLst>
          <pc:docMk/>
          <pc:sldMk cId="569866252" sldId="28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FBBFB-ED9C-4E0A-B1F1-5C1919EEDD81}" type="datetimeFigureOut">
              <a:rPr lang="en-GB" smtClean="0"/>
              <a:t>05/02/2022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8BB6-A235-4940-BB20-2E7CBD89D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79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FBBFB-ED9C-4E0A-B1F1-5C1919EEDD81}" type="datetimeFigureOut">
              <a:rPr lang="en-GB" smtClean="0"/>
              <a:t>05/02/2022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8BB6-A235-4940-BB20-2E7CBD89D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428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FBBFB-ED9C-4E0A-B1F1-5C1919EEDD81}" type="datetimeFigureOut">
              <a:rPr lang="en-GB" smtClean="0"/>
              <a:t>05/02/2022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8BB6-A235-4940-BB20-2E7CBD89D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48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FBBFB-ED9C-4E0A-B1F1-5C1919EEDD81}" type="datetimeFigureOut">
              <a:rPr lang="en-GB" smtClean="0"/>
              <a:t>05/02/2022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8BB6-A235-4940-BB20-2E7CBD89D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3152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FBBFB-ED9C-4E0A-B1F1-5C1919EEDD81}" type="datetimeFigureOut">
              <a:rPr lang="en-GB" smtClean="0"/>
              <a:t>05/02/2022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8BB6-A235-4940-BB20-2E7CBD89D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345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FBBFB-ED9C-4E0A-B1F1-5C1919EEDD81}" type="datetimeFigureOut">
              <a:rPr lang="en-GB" smtClean="0"/>
              <a:t>05/02/2022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8BB6-A235-4940-BB20-2E7CBD89D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380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FBBFB-ED9C-4E0A-B1F1-5C1919EEDD81}" type="datetimeFigureOut">
              <a:rPr lang="en-GB" smtClean="0"/>
              <a:t>05/02/2022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8BB6-A235-4940-BB20-2E7CBD89D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7843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FBBFB-ED9C-4E0A-B1F1-5C1919EEDD81}" type="datetimeFigureOut">
              <a:rPr lang="en-GB" smtClean="0"/>
              <a:t>05/02/2022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8BB6-A235-4940-BB20-2E7CBD89D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4310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FBBFB-ED9C-4E0A-B1F1-5C1919EEDD81}" type="datetimeFigureOut">
              <a:rPr lang="en-GB" smtClean="0"/>
              <a:t>05/02/2022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8BB6-A235-4940-BB20-2E7CBD89D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7826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FBBFB-ED9C-4E0A-B1F1-5C1919EEDD81}" type="datetimeFigureOut">
              <a:rPr lang="en-GB" smtClean="0"/>
              <a:t>05/02/2022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8BB6-A235-4940-BB20-2E7CBD89D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7239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FBBFB-ED9C-4E0A-B1F1-5C1919EEDD81}" type="datetimeFigureOut">
              <a:rPr lang="en-GB" smtClean="0"/>
              <a:t>05/02/2022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8BB6-A235-4940-BB20-2E7CBD89D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9692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FBBFB-ED9C-4E0A-B1F1-5C1919EEDD81}" type="datetimeFigureOut">
              <a:rPr lang="en-GB" smtClean="0"/>
              <a:t>05/02/2022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B8BB6-A235-4940-BB20-2E7CBD89D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3917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hyperlink" Target="http://pngimg.com/download/60707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Let’s read some digraphs!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6000" dirty="0" err="1">
                <a:solidFill>
                  <a:srgbClr val="FF0000"/>
                </a:solidFill>
                <a:latin typeface="SassoonPrimaryInfant"/>
              </a:rPr>
              <a:t>th</a:t>
            </a:r>
            <a:r>
              <a:rPr lang="en-GB" sz="6000" dirty="0">
                <a:solidFill>
                  <a:srgbClr val="FF0000"/>
                </a:solidFill>
                <a:latin typeface="SassoonPrimaryInfant"/>
              </a:rPr>
              <a:t>  </a:t>
            </a:r>
            <a:r>
              <a:rPr lang="en-GB" sz="6000" dirty="0" err="1">
                <a:solidFill>
                  <a:srgbClr val="FF0000"/>
                </a:solidFill>
                <a:latin typeface="SassoonPrimaryInfant"/>
              </a:rPr>
              <a:t>sh</a:t>
            </a:r>
            <a:r>
              <a:rPr lang="en-GB" sz="6000" dirty="0">
                <a:solidFill>
                  <a:srgbClr val="FF0000"/>
                </a:solidFill>
                <a:latin typeface="SassoonPrimaryInfant"/>
              </a:rPr>
              <a:t>  </a:t>
            </a:r>
            <a:r>
              <a:rPr lang="en-GB" sz="6000" dirty="0" err="1">
                <a:solidFill>
                  <a:srgbClr val="FF0000"/>
                </a:solidFill>
                <a:latin typeface="SassoonPrimaryInfant"/>
              </a:rPr>
              <a:t>ai</a:t>
            </a:r>
            <a:r>
              <a:rPr lang="en-GB" sz="6000" dirty="0">
                <a:solidFill>
                  <a:srgbClr val="FF0000"/>
                </a:solidFill>
                <a:latin typeface="SassoonPrimaryInfant"/>
              </a:rPr>
              <a:t>  </a:t>
            </a:r>
            <a:r>
              <a:rPr lang="en-GB" sz="6000" dirty="0" err="1">
                <a:solidFill>
                  <a:srgbClr val="FF0000"/>
                </a:solidFill>
                <a:latin typeface="SassoonPrimaryInfant"/>
              </a:rPr>
              <a:t>ee</a:t>
            </a:r>
            <a:r>
              <a:rPr lang="en-GB" sz="6000" dirty="0">
                <a:solidFill>
                  <a:srgbClr val="FF0000"/>
                </a:solidFill>
                <a:latin typeface="SassoonPrimaryInfant"/>
              </a:rPr>
              <a:t>  </a:t>
            </a:r>
            <a:r>
              <a:rPr lang="en-GB" sz="6000" dirty="0" err="1">
                <a:solidFill>
                  <a:srgbClr val="FF0000"/>
                </a:solidFill>
                <a:latin typeface="SassoonPrimaryInfant"/>
              </a:rPr>
              <a:t>ch</a:t>
            </a:r>
            <a:r>
              <a:rPr lang="en-GB" sz="6000" dirty="0">
                <a:solidFill>
                  <a:srgbClr val="FF0000"/>
                </a:solidFill>
                <a:latin typeface="SassoonPrimaryInfant"/>
              </a:rPr>
              <a:t>  </a:t>
            </a:r>
            <a:r>
              <a:rPr lang="en-GB" sz="6000" dirty="0" err="1">
                <a:solidFill>
                  <a:srgbClr val="FF0000"/>
                </a:solidFill>
                <a:latin typeface="SassoonPrimaryInfant"/>
              </a:rPr>
              <a:t>oa</a:t>
            </a:r>
            <a:r>
              <a:rPr lang="en-GB" sz="6000" dirty="0">
                <a:solidFill>
                  <a:srgbClr val="FF0000"/>
                </a:solidFill>
                <a:latin typeface="SassoonPrimaryInfant"/>
              </a:rPr>
              <a:t>  </a:t>
            </a:r>
            <a:r>
              <a:rPr lang="en-GB" sz="6000" dirty="0" err="1">
                <a:solidFill>
                  <a:srgbClr val="FF0000"/>
                </a:solidFill>
                <a:latin typeface="SassoonPrimaryInfant"/>
              </a:rPr>
              <a:t>i</a:t>
            </a:r>
            <a:r>
              <a:rPr lang="en-GB" sz="6000" dirty="0">
                <a:solidFill>
                  <a:srgbClr val="FF0000"/>
                </a:solidFill>
                <a:latin typeface="SassoonPrimaryInfant"/>
              </a:rPr>
              <a:t>-e  </a:t>
            </a:r>
          </a:p>
          <a:p>
            <a:pPr marL="0" indent="0" algn="ctr">
              <a:buNone/>
            </a:pPr>
            <a:r>
              <a:rPr lang="en-GB" sz="6000" dirty="0" err="1">
                <a:solidFill>
                  <a:srgbClr val="0000FF"/>
                </a:solidFill>
                <a:latin typeface="SassoonPrimaryInfant"/>
              </a:rPr>
              <a:t>ur</a:t>
            </a:r>
            <a:r>
              <a:rPr lang="en-GB" sz="6000" dirty="0">
                <a:solidFill>
                  <a:srgbClr val="0000FF"/>
                </a:solidFill>
                <a:latin typeface="SassoonPrimaryInfant"/>
              </a:rPr>
              <a:t>  ow  oi  </a:t>
            </a:r>
            <a:r>
              <a:rPr lang="en-GB" sz="6000" dirty="0" err="1">
                <a:solidFill>
                  <a:srgbClr val="0000FF"/>
                </a:solidFill>
                <a:latin typeface="SassoonPrimaryInfant"/>
              </a:rPr>
              <a:t>ar</a:t>
            </a:r>
            <a:r>
              <a:rPr lang="en-GB" sz="6000" dirty="0">
                <a:solidFill>
                  <a:srgbClr val="0000FF"/>
                </a:solidFill>
                <a:latin typeface="SassoonPrimaryInfant"/>
              </a:rPr>
              <a:t>  </a:t>
            </a:r>
            <a:r>
              <a:rPr lang="pt-BR" sz="6000" dirty="0">
                <a:solidFill>
                  <a:srgbClr val="0000FF"/>
                </a:solidFill>
                <a:latin typeface="SassoonPrimaryInfant"/>
              </a:rPr>
              <a:t>ay  au   </a:t>
            </a:r>
          </a:p>
          <a:p>
            <a:pPr marL="0" indent="0" algn="ctr">
              <a:buNone/>
            </a:pPr>
            <a:r>
              <a:rPr lang="pt-BR" sz="6000" dirty="0">
                <a:solidFill>
                  <a:srgbClr val="00B050"/>
                </a:solidFill>
                <a:latin typeface="SassoonPrimaryInfant"/>
              </a:rPr>
              <a:t>ea  ir  ie   or  ue  oo  o-e</a:t>
            </a:r>
          </a:p>
          <a:p>
            <a:pPr marL="0" indent="0" algn="ctr">
              <a:buNone/>
            </a:pPr>
            <a:r>
              <a:rPr lang="pt-BR" sz="6000" dirty="0">
                <a:solidFill>
                  <a:srgbClr val="7030A0"/>
                </a:solidFill>
                <a:latin typeface="SassoonPrimaryInfant"/>
              </a:rPr>
              <a:t>aw  ou  er  oy  ng  ey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99495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SassoonPrimaryInfant" pitchFamily="2" charset="0"/>
              </a:rPr>
              <a:t>Last 3 </a:t>
            </a:r>
            <a:r>
              <a:rPr lang="en-GB">
                <a:latin typeface="SassoonPrimaryInfant" pitchFamily="2" charset="0"/>
              </a:rPr>
              <a:t>right answers</a:t>
            </a:r>
            <a:endParaRPr lang="en-GB" dirty="0">
              <a:latin typeface="SassoonPrimaryInfa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>
                <a:latin typeface="SassoonPrimaryInfant" pitchFamily="2" charset="0"/>
              </a:rPr>
              <a:t>Things you can find in or on a house:</a:t>
            </a:r>
          </a:p>
          <a:p>
            <a:endParaRPr lang="en-GB" dirty="0">
              <a:latin typeface="SassoonPrimaryInfant" pitchFamily="2" charset="0"/>
            </a:endParaRPr>
          </a:p>
          <a:p>
            <a:r>
              <a:rPr lang="en-GB" dirty="0">
                <a:latin typeface="SassoonPrimaryInfant" pitchFamily="2" charset="0"/>
              </a:rPr>
              <a:t>chimney</a:t>
            </a:r>
          </a:p>
          <a:p>
            <a:endParaRPr lang="en-GB" dirty="0">
              <a:latin typeface="SassoonPrimaryInfant" pitchFamily="2" charset="0"/>
            </a:endParaRPr>
          </a:p>
          <a:p>
            <a:r>
              <a:rPr lang="en-GB" dirty="0">
                <a:latin typeface="SassoonPrimaryInfant" pitchFamily="2" charset="0"/>
              </a:rPr>
              <a:t>sheep</a:t>
            </a:r>
          </a:p>
          <a:p>
            <a:endParaRPr lang="en-GB" dirty="0">
              <a:latin typeface="SassoonPrimaryInfant" pitchFamily="2" charset="0"/>
            </a:endParaRPr>
          </a:p>
          <a:p>
            <a:r>
              <a:rPr lang="en-GB" dirty="0">
                <a:latin typeface="SassoonPrimaryInfant" pitchFamily="2" charset="0"/>
              </a:rPr>
              <a:t>door</a:t>
            </a:r>
          </a:p>
          <a:p>
            <a:endParaRPr lang="en-GB" dirty="0">
              <a:latin typeface="SassoonPrimaryInfant" pitchFamily="2" charset="0"/>
            </a:endParaRPr>
          </a:p>
          <a:p>
            <a:r>
              <a:rPr lang="en-GB">
                <a:latin typeface="SassoonPrimaryInfant" pitchFamily="2" charset="0"/>
              </a:rPr>
              <a:t>seat</a:t>
            </a:r>
            <a:endParaRPr lang="en-GB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500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7122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SassoonPrimaryInfant" pitchFamily="2" charset="0"/>
              </a:rPr>
              <a:t>We are going to think about a sound that can be made with different digraphs…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>
              <a:latin typeface="SassoonPrimaryInfant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285"/>
          <a:stretch/>
        </p:blipFill>
        <p:spPr>
          <a:xfrm>
            <a:off x="688205" y="2393732"/>
            <a:ext cx="2731667" cy="161414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1472" y="2112854"/>
            <a:ext cx="2101114" cy="157583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207379"/>
            <a:ext cx="1417799" cy="213002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51" r="-1" b="30855"/>
          <a:stretch/>
        </p:blipFill>
        <p:spPr>
          <a:xfrm>
            <a:off x="5817065" y="4201344"/>
            <a:ext cx="2712719" cy="223124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541035" y="2647072"/>
            <a:ext cx="201622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SassoonPrimaryInfant" pitchFamily="2" charset="0"/>
              </a:rPr>
              <a:t>What is the sound that is in all these words?</a:t>
            </a:r>
          </a:p>
          <a:p>
            <a:pPr algn="ctr"/>
            <a:r>
              <a:rPr lang="en-GB" sz="2800" dirty="0">
                <a:latin typeface="SassoonPrimaryInfant" pitchFamily="2" charset="0"/>
              </a:rPr>
              <a:t>How can it be spelled?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2273561" y="4489849"/>
            <a:ext cx="1267473" cy="1781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145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SassoonPrimaryInfant" pitchFamily="2" charset="0"/>
              </a:rPr>
              <a:t>The sound is </a:t>
            </a:r>
            <a:r>
              <a:rPr lang="en-GB" dirty="0" err="1">
                <a:latin typeface="SassoonPrimaryInfant" pitchFamily="2" charset="0"/>
              </a:rPr>
              <a:t>ee</a:t>
            </a:r>
            <a:r>
              <a:rPr lang="en-GB" dirty="0">
                <a:latin typeface="SassoonPrimaryInfant" pitchFamily="2" charset="0"/>
              </a:rPr>
              <a:t>/</a:t>
            </a:r>
            <a:r>
              <a:rPr lang="en-GB" dirty="0" err="1">
                <a:latin typeface="SassoonPrimaryInfant" pitchFamily="2" charset="0"/>
              </a:rPr>
              <a:t>ea</a:t>
            </a:r>
            <a:r>
              <a:rPr lang="en-GB" dirty="0">
                <a:latin typeface="SassoonPrimaryInfant" pitchFamily="2" charset="0"/>
              </a:rPr>
              <a:t>/</a:t>
            </a:r>
            <a:r>
              <a:rPr lang="en-GB" dirty="0" err="1">
                <a:latin typeface="SassoonPrimaryInfant" pitchFamily="2" charset="0"/>
              </a:rPr>
              <a:t>ey</a:t>
            </a:r>
            <a:r>
              <a:rPr lang="en-GB" dirty="0">
                <a:latin typeface="SassoonPrimaryInfant" pitchFamily="2" charset="0"/>
              </a:rPr>
              <a:t>/e-e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>
              <a:solidFill>
                <a:srgbClr val="000000"/>
              </a:solidFill>
            </a:endParaRPr>
          </a:p>
          <a:p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539552" y="1196752"/>
            <a:ext cx="8424936" cy="5576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5400" dirty="0">
                <a:solidFill>
                  <a:prstClr val="black"/>
                </a:solidFill>
                <a:latin typeface="SassoonPrimaryInfant" pitchFamily="2" charset="0"/>
              </a:rPr>
              <a:t>feet 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5400" dirty="0">
                <a:solidFill>
                  <a:prstClr val="black"/>
                </a:solidFill>
                <a:latin typeface="SassoonPrimaryInfant" pitchFamily="2" charset="0"/>
              </a:rPr>
              <a:t>sea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5400" dirty="0">
                <a:solidFill>
                  <a:prstClr val="black"/>
                </a:solidFill>
                <a:latin typeface="SassoonPrimaryInfant" pitchFamily="2" charset="0"/>
              </a:rPr>
              <a:t>donkey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5400" dirty="0">
                <a:solidFill>
                  <a:prstClr val="black"/>
                </a:solidFill>
                <a:latin typeface="SassoonPrimaryInfant" pitchFamily="2" charset="0"/>
              </a:rPr>
              <a:t>concrete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5400" dirty="0">
                <a:solidFill>
                  <a:prstClr val="black"/>
                </a:solidFill>
                <a:latin typeface="SassoonPrimaryInfant" pitchFamily="2" charset="0"/>
              </a:rPr>
              <a:t>fairy</a:t>
            </a:r>
          </a:p>
          <a:p>
            <a:pPr lvl="0" algn="ctr">
              <a:spcBef>
                <a:spcPct val="20000"/>
              </a:spcBef>
            </a:pPr>
            <a:r>
              <a:rPr lang="en-US" sz="3600" dirty="0">
                <a:solidFill>
                  <a:prstClr val="black"/>
                </a:solidFill>
                <a:latin typeface="SassoonPrimaryInfant" pitchFamily="2" charset="0"/>
              </a:rPr>
              <a:t>Can you add the sound buttons to these?</a:t>
            </a:r>
            <a:endParaRPr lang="en-GB" sz="3600" dirty="0">
              <a:solidFill>
                <a:prstClr val="black"/>
              </a:solidFill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489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latin typeface="SassoonPrimaryInfant" pitchFamily="2" charset="0"/>
              </a:rPr>
              <a:t>Not all words with </a:t>
            </a:r>
            <a:r>
              <a:rPr lang="en-GB" dirty="0" err="1">
                <a:latin typeface="SassoonPrimaryInfant" pitchFamily="2" charset="0"/>
              </a:rPr>
              <a:t>ee</a:t>
            </a:r>
            <a:r>
              <a:rPr lang="en-GB" dirty="0">
                <a:latin typeface="SassoonPrimaryInfant" pitchFamily="2" charset="0"/>
              </a:rPr>
              <a:t>/</a:t>
            </a:r>
            <a:r>
              <a:rPr lang="en-GB" dirty="0" err="1">
                <a:latin typeface="SassoonPrimaryInfant" pitchFamily="2" charset="0"/>
              </a:rPr>
              <a:t>ea</a:t>
            </a:r>
            <a:r>
              <a:rPr lang="en-GB" dirty="0">
                <a:latin typeface="SassoonPrimaryInfant" pitchFamily="2" charset="0"/>
              </a:rPr>
              <a:t>/e-e/</a:t>
            </a:r>
            <a:r>
              <a:rPr lang="en-GB" dirty="0" err="1">
                <a:latin typeface="SassoonPrimaryInfant" pitchFamily="2" charset="0"/>
              </a:rPr>
              <a:t>ey</a:t>
            </a:r>
            <a:r>
              <a:rPr lang="en-GB" dirty="0">
                <a:latin typeface="SassoonPrimaryInfant" pitchFamily="2" charset="0"/>
              </a:rPr>
              <a:t>/y are real words!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>
                <a:latin typeface="SassoonPrimaryInfant" pitchFamily="2" charset="0"/>
              </a:rPr>
              <a:t>If you see an alien next to a word…</a:t>
            </a:r>
          </a:p>
          <a:p>
            <a:endParaRPr lang="en-GB" sz="4000" dirty="0">
              <a:latin typeface="SassoonPrimaryInfant" pitchFamily="2" charset="0"/>
            </a:endParaRPr>
          </a:p>
          <a:p>
            <a:r>
              <a:rPr lang="en-GB" sz="4000" dirty="0">
                <a:latin typeface="SassoonPrimaryInfant" pitchFamily="2" charset="0"/>
              </a:rPr>
              <a:t>…it is trying to trick you by pretending to be a word you know.</a:t>
            </a:r>
          </a:p>
          <a:p>
            <a:r>
              <a:rPr lang="en-GB" sz="4000" dirty="0">
                <a:latin typeface="SassoonPrimaryInfant" pitchFamily="2" charset="0"/>
              </a:rPr>
              <a:t>So when you see an alien…</a:t>
            </a:r>
          </a:p>
          <a:p>
            <a:r>
              <a:rPr lang="en-GB" sz="4000" dirty="0">
                <a:latin typeface="SassoonPrimaryInfant" pitchFamily="2" charset="0"/>
              </a:rPr>
              <a:t>You MUST sound it out!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204864"/>
            <a:ext cx="6572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181051"/>
            <a:ext cx="800100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2204864"/>
            <a:ext cx="857250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242964"/>
            <a:ext cx="809625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4672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44016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000000"/>
                </a:solidFill>
                <a:latin typeface="SassoonPrimaryInfant" pitchFamily="2" charset="0"/>
              </a:rPr>
              <a:t>See if you can read these words.</a:t>
            </a:r>
            <a:br>
              <a:rPr lang="en-GB" dirty="0">
                <a:solidFill>
                  <a:srgbClr val="000000"/>
                </a:solidFill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44824"/>
            <a:ext cx="8712968" cy="48245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600" dirty="0">
                <a:solidFill>
                  <a:srgbClr val="FF0000"/>
                </a:solidFill>
                <a:latin typeface="SassoonPrimaryInfant" pitchFamily="2" charset="0"/>
              </a:rPr>
              <a:t>seed             </a:t>
            </a:r>
            <a:r>
              <a:rPr lang="en-GB" sz="3600" dirty="0" err="1">
                <a:solidFill>
                  <a:srgbClr val="FF0000"/>
                </a:solidFill>
                <a:latin typeface="SassoonPrimaryInfant" pitchFamily="2" charset="0"/>
              </a:rPr>
              <a:t>dreav</a:t>
            </a:r>
            <a:r>
              <a:rPr lang="en-GB" sz="3600" dirty="0">
                <a:solidFill>
                  <a:srgbClr val="FF0000"/>
                </a:solidFill>
                <a:latin typeface="SassoonPrimaryInfant" pitchFamily="2" charset="0"/>
              </a:rPr>
              <a:t>      theme        </a:t>
            </a:r>
          </a:p>
          <a:p>
            <a:pPr marL="0" indent="0">
              <a:buNone/>
            </a:pPr>
            <a:endParaRPr lang="en-GB" sz="3600" dirty="0">
              <a:solidFill>
                <a:srgbClr val="0000FF"/>
              </a:solidFill>
              <a:latin typeface="SassoonPrimaryInfant" pitchFamily="2" charset="0"/>
            </a:endParaRPr>
          </a:p>
          <a:p>
            <a:pPr marL="0" indent="0">
              <a:buNone/>
            </a:pPr>
            <a:r>
              <a:rPr lang="en-GB" sz="3600" dirty="0">
                <a:latin typeface="SassoonPrimaryInfant" pitchFamily="2" charset="0"/>
              </a:rPr>
              <a:t>      </a:t>
            </a:r>
            <a:r>
              <a:rPr lang="en-GB" sz="3600" dirty="0" err="1">
                <a:latin typeface="SassoonPrimaryInfant" pitchFamily="2" charset="0"/>
              </a:rPr>
              <a:t>wefe</a:t>
            </a:r>
            <a:r>
              <a:rPr lang="en-GB" sz="3600" dirty="0">
                <a:latin typeface="SassoonPrimaryInfant" pitchFamily="2" charset="0"/>
              </a:rPr>
              <a:t>         turkey               </a:t>
            </a:r>
            <a:r>
              <a:rPr lang="en-GB" sz="3600" dirty="0" err="1">
                <a:latin typeface="SassoonPrimaryInfant" pitchFamily="2" charset="0"/>
              </a:rPr>
              <a:t>frenby</a:t>
            </a:r>
            <a:r>
              <a:rPr lang="en-GB" sz="3600" dirty="0">
                <a:latin typeface="SassoonPrimaryInfant" pitchFamily="2" charset="0"/>
              </a:rPr>
              <a:t> </a:t>
            </a:r>
          </a:p>
          <a:p>
            <a:pPr marL="0" indent="0">
              <a:buNone/>
            </a:pPr>
            <a:endParaRPr lang="en-GB" sz="3600" dirty="0">
              <a:latin typeface="SassoonPrimaryInfant" pitchFamily="2" charset="0"/>
            </a:endParaRPr>
          </a:p>
          <a:p>
            <a:pPr marL="0" indent="0">
              <a:buNone/>
            </a:pPr>
            <a:r>
              <a:rPr lang="en-GB" sz="3600" dirty="0">
                <a:latin typeface="SassoonPrimaryInfant" pitchFamily="2" charset="0"/>
              </a:rPr>
              <a:t>           </a:t>
            </a:r>
            <a:r>
              <a:rPr lang="en-GB" sz="3600" dirty="0">
                <a:solidFill>
                  <a:srgbClr val="0070C0"/>
                </a:solidFill>
                <a:latin typeface="SassoonPrimaryInfant" pitchFamily="2" charset="0"/>
              </a:rPr>
              <a:t>sweet        </a:t>
            </a:r>
            <a:r>
              <a:rPr lang="en-GB" sz="3600" dirty="0" err="1">
                <a:solidFill>
                  <a:srgbClr val="0070C0"/>
                </a:solidFill>
                <a:latin typeface="SassoonPrimaryInfant" pitchFamily="2" charset="0"/>
              </a:rPr>
              <a:t>fleve</a:t>
            </a:r>
            <a:r>
              <a:rPr lang="en-GB" sz="3600" dirty="0">
                <a:solidFill>
                  <a:srgbClr val="0070C0"/>
                </a:solidFill>
                <a:latin typeface="SassoonPrimaryInfant" pitchFamily="2" charset="0"/>
              </a:rPr>
              <a:t>    meat        </a:t>
            </a:r>
            <a:r>
              <a:rPr lang="en-GB" sz="3600" dirty="0" err="1">
                <a:solidFill>
                  <a:srgbClr val="0070C0"/>
                </a:solidFill>
                <a:latin typeface="SassoonPrimaryInfant" pitchFamily="2" charset="0"/>
              </a:rPr>
              <a:t>roovey</a:t>
            </a:r>
            <a:r>
              <a:rPr lang="en-GB" sz="3600" dirty="0">
                <a:solidFill>
                  <a:srgbClr val="0070C0"/>
                </a:solidFill>
                <a:latin typeface="SassoonPrimaryInfant" pitchFamily="2" charset="0"/>
              </a:rPr>
              <a:t>    </a:t>
            </a:r>
          </a:p>
          <a:p>
            <a:pPr marL="0" indent="0">
              <a:buNone/>
            </a:pPr>
            <a:endParaRPr lang="en-GB" sz="3600" dirty="0">
              <a:latin typeface="SassoonPrimaryInfant" pitchFamily="2" charset="0"/>
            </a:endParaRPr>
          </a:p>
          <a:p>
            <a:pPr marL="0" indent="0">
              <a:buNone/>
            </a:pPr>
            <a:r>
              <a:rPr lang="en-GB" sz="3600" dirty="0">
                <a:latin typeface="SassoonPrimaryInfant" pitchFamily="2" charset="0"/>
              </a:rPr>
              <a:t>       beach        tweep      extreme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780928"/>
            <a:ext cx="800100" cy="1178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628800"/>
            <a:ext cx="6572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951402"/>
            <a:ext cx="857250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2554" y="4241975"/>
            <a:ext cx="809625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5595108"/>
            <a:ext cx="828675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257092"/>
            <a:ext cx="704850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5531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  <a:latin typeface="SassoonPrimaryInfant" pitchFamily="2" charset="0"/>
              </a:rPr>
              <a:t>Let’s play Best Guess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400" dirty="0" err="1">
                <a:solidFill>
                  <a:srgbClr val="000000"/>
                </a:solidFill>
                <a:latin typeface="SassoonPrimaryInfant" pitchFamily="2" charset="0"/>
              </a:rPr>
              <a:t>steem</a:t>
            </a:r>
            <a:r>
              <a:rPr lang="en-GB" sz="4400" dirty="0">
                <a:solidFill>
                  <a:srgbClr val="000000"/>
                </a:solidFill>
                <a:latin typeface="SassoonPrimaryInfant" pitchFamily="2" charset="0"/>
              </a:rPr>
              <a:t>    steam    </a:t>
            </a:r>
            <a:r>
              <a:rPr lang="en-GB" sz="4400" dirty="0" err="1">
                <a:solidFill>
                  <a:srgbClr val="000000"/>
                </a:solidFill>
                <a:latin typeface="SassoonPrimaryInfant" pitchFamily="2" charset="0"/>
              </a:rPr>
              <a:t>steme</a:t>
            </a:r>
            <a:r>
              <a:rPr lang="en-GB" sz="4400" dirty="0">
                <a:solidFill>
                  <a:srgbClr val="000000"/>
                </a:solidFill>
                <a:latin typeface="SassoonPrimaryInfant" pitchFamily="2" charset="0"/>
              </a:rPr>
              <a:t>    </a:t>
            </a:r>
            <a:r>
              <a:rPr lang="en-GB" sz="4400" dirty="0" err="1">
                <a:solidFill>
                  <a:srgbClr val="000000"/>
                </a:solidFill>
                <a:latin typeface="SassoonPrimaryInfant" pitchFamily="2" charset="0"/>
              </a:rPr>
              <a:t>steym</a:t>
            </a:r>
            <a:endParaRPr lang="en-GB" sz="4400" dirty="0">
              <a:solidFill>
                <a:srgbClr val="000000"/>
              </a:solidFill>
              <a:latin typeface="SassoonPrimaryInfant" pitchFamily="2" charset="0"/>
            </a:endParaRPr>
          </a:p>
          <a:p>
            <a:r>
              <a:rPr lang="en-GB" sz="4400" dirty="0" err="1">
                <a:solidFill>
                  <a:srgbClr val="000000"/>
                </a:solidFill>
                <a:latin typeface="SassoonPrimaryInfant" pitchFamily="2" charset="0"/>
              </a:rPr>
              <a:t>vallee</a:t>
            </a:r>
            <a:r>
              <a:rPr lang="en-GB" sz="4400" dirty="0">
                <a:solidFill>
                  <a:srgbClr val="000000"/>
                </a:solidFill>
                <a:latin typeface="SassoonPrimaryInfant" pitchFamily="2" charset="0"/>
              </a:rPr>
              <a:t>    </a:t>
            </a:r>
            <a:r>
              <a:rPr lang="en-GB" sz="4400" dirty="0" err="1">
                <a:solidFill>
                  <a:srgbClr val="000000"/>
                </a:solidFill>
                <a:latin typeface="SassoonPrimaryInfant" pitchFamily="2" charset="0"/>
              </a:rPr>
              <a:t>vallea</a:t>
            </a:r>
            <a:r>
              <a:rPr lang="en-GB" sz="4400" dirty="0">
                <a:solidFill>
                  <a:srgbClr val="000000"/>
                </a:solidFill>
                <a:latin typeface="SassoonPrimaryInfant" pitchFamily="2" charset="0"/>
              </a:rPr>
              <a:t>    valley   </a:t>
            </a:r>
            <a:r>
              <a:rPr lang="en-GB" sz="4400" dirty="0" err="1">
                <a:solidFill>
                  <a:srgbClr val="000000"/>
                </a:solidFill>
                <a:latin typeface="SassoonPrimaryInfant" pitchFamily="2" charset="0"/>
              </a:rPr>
              <a:t>vally</a:t>
            </a:r>
            <a:endParaRPr lang="en-GB" sz="4400" dirty="0">
              <a:solidFill>
                <a:srgbClr val="000000"/>
              </a:solidFill>
              <a:latin typeface="SassoonPrimaryInfant" pitchFamily="2" charset="0"/>
            </a:endParaRPr>
          </a:p>
          <a:p>
            <a:r>
              <a:rPr lang="en-GB" sz="4400" dirty="0">
                <a:solidFill>
                  <a:srgbClr val="000000"/>
                </a:solidFill>
                <a:latin typeface="SassoonPrimaryInfant" pitchFamily="2" charset="0"/>
              </a:rPr>
              <a:t>seeks    </a:t>
            </a:r>
            <a:r>
              <a:rPr lang="en-GB" sz="4400" dirty="0" err="1">
                <a:solidFill>
                  <a:srgbClr val="000000"/>
                </a:solidFill>
                <a:latin typeface="SassoonPrimaryInfant" pitchFamily="2" charset="0"/>
              </a:rPr>
              <a:t>seaks</a:t>
            </a:r>
            <a:r>
              <a:rPr lang="en-GB" sz="4400" dirty="0">
                <a:solidFill>
                  <a:srgbClr val="000000"/>
                </a:solidFill>
                <a:latin typeface="SassoonPrimaryInfant" pitchFamily="2" charset="0"/>
              </a:rPr>
              <a:t>    </a:t>
            </a:r>
            <a:r>
              <a:rPr lang="en-GB" sz="4400" dirty="0" err="1">
                <a:solidFill>
                  <a:srgbClr val="000000"/>
                </a:solidFill>
                <a:latin typeface="SassoonPrimaryInfant" pitchFamily="2" charset="0"/>
              </a:rPr>
              <a:t>sekes</a:t>
            </a:r>
            <a:r>
              <a:rPr lang="en-GB" sz="4400" dirty="0">
                <a:solidFill>
                  <a:srgbClr val="000000"/>
                </a:solidFill>
                <a:latin typeface="SassoonPrimaryInfant" pitchFamily="2" charset="0"/>
              </a:rPr>
              <a:t>    </a:t>
            </a:r>
            <a:r>
              <a:rPr lang="en-GB" sz="4400" dirty="0" err="1">
                <a:solidFill>
                  <a:srgbClr val="000000"/>
                </a:solidFill>
                <a:latin typeface="SassoonPrimaryInfant" pitchFamily="2" charset="0"/>
              </a:rPr>
              <a:t>seyks</a:t>
            </a:r>
            <a:endParaRPr lang="en-GB" sz="4400" dirty="0">
              <a:solidFill>
                <a:srgbClr val="000000"/>
              </a:solidFill>
              <a:latin typeface="SassoonPrimaryInfant" pitchFamily="2" charset="0"/>
            </a:endParaRPr>
          </a:p>
          <a:p>
            <a:r>
              <a:rPr lang="en-GB" sz="4400" dirty="0" err="1">
                <a:solidFill>
                  <a:srgbClr val="000000"/>
                </a:solidFill>
                <a:latin typeface="SassoonPrimaryInfant" pitchFamily="2" charset="0"/>
              </a:rPr>
              <a:t>pottee</a:t>
            </a:r>
            <a:r>
              <a:rPr lang="en-GB" sz="4400" dirty="0">
                <a:solidFill>
                  <a:srgbClr val="000000"/>
                </a:solidFill>
                <a:latin typeface="SassoonPrimaryInfant" pitchFamily="2" charset="0"/>
              </a:rPr>
              <a:t>   </a:t>
            </a:r>
            <a:r>
              <a:rPr lang="en-GB" sz="4400" dirty="0" err="1">
                <a:solidFill>
                  <a:srgbClr val="000000"/>
                </a:solidFill>
                <a:latin typeface="SassoonPrimaryInfant" pitchFamily="2" charset="0"/>
              </a:rPr>
              <a:t>pottea</a:t>
            </a:r>
            <a:r>
              <a:rPr lang="en-GB" sz="4400" dirty="0">
                <a:solidFill>
                  <a:srgbClr val="000000"/>
                </a:solidFill>
                <a:latin typeface="SassoonPrimaryInfant" pitchFamily="2" charset="0"/>
              </a:rPr>
              <a:t>   </a:t>
            </a:r>
            <a:r>
              <a:rPr lang="en-GB" sz="4400" dirty="0" err="1">
                <a:solidFill>
                  <a:srgbClr val="000000"/>
                </a:solidFill>
                <a:latin typeface="SassoonPrimaryInfant" pitchFamily="2" charset="0"/>
              </a:rPr>
              <a:t>pottey</a:t>
            </a:r>
            <a:r>
              <a:rPr lang="en-GB" sz="4400" dirty="0">
                <a:solidFill>
                  <a:srgbClr val="000000"/>
                </a:solidFill>
                <a:latin typeface="SassoonPrimaryInfant" pitchFamily="2" charset="0"/>
              </a:rPr>
              <a:t>   potty</a:t>
            </a:r>
          </a:p>
          <a:p>
            <a:endParaRPr lang="en-GB" sz="4400" dirty="0">
              <a:solidFill>
                <a:srgbClr val="000000"/>
              </a:solidFill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581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  <a:latin typeface="SassoonPrimaryInfant" pitchFamily="2" charset="0"/>
              </a:rPr>
              <a:t>Let’s play Yes/No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400" dirty="0">
                <a:solidFill>
                  <a:srgbClr val="000000"/>
                </a:solidFill>
                <a:latin typeface="SassoonPrimaryInfant" pitchFamily="2" charset="0"/>
              </a:rPr>
              <a:t>Are you feeling happy today?</a:t>
            </a:r>
          </a:p>
          <a:p>
            <a:r>
              <a:rPr lang="en-GB" sz="4400" dirty="0">
                <a:solidFill>
                  <a:srgbClr val="000000"/>
                </a:solidFill>
                <a:latin typeface="SassoonPrimaryInfant" pitchFamily="2" charset="0"/>
              </a:rPr>
              <a:t>Have you got a pet monkey?</a:t>
            </a:r>
          </a:p>
          <a:p>
            <a:r>
              <a:rPr lang="en-GB" sz="4400" dirty="0">
                <a:solidFill>
                  <a:srgbClr val="000000"/>
                </a:solidFill>
                <a:latin typeface="SassoonPrimaryInfant" pitchFamily="2" charset="0"/>
              </a:rPr>
              <a:t>Do you like going to the beach?</a:t>
            </a:r>
          </a:p>
          <a:p>
            <a:r>
              <a:rPr lang="en-GB" sz="4400" dirty="0">
                <a:solidFill>
                  <a:srgbClr val="000000"/>
                </a:solidFill>
                <a:latin typeface="SassoonPrimaryInfant" pitchFamily="2" charset="0"/>
              </a:rPr>
              <a:t>Is your best </a:t>
            </a:r>
            <a:r>
              <a:rPr lang="en-GB" sz="4400">
                <a:solidFill>
                  <a:srgbClr val="000000"/>
                </a:solidFill>
                <a:latin typeface="SassoonPrimaryInfant" pitchFamily="2" charset="0"/>
              </a:rPr>
              <a:t>friend called Steve?</a:t>
            </a:r>
            <a:endParaRPr lang="en-GB" sz="4400" dirty="0">
              <a:solidFill>
                <a:srgbClr val="000000"/>
              </a:solidFill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877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SassoonPrimaryInfant" pitchFamily="2" charset="0"/>
              </a:rPr>
              <a:t>What are the three right answers?</a:t>
            </a:r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idx="1"/>
          </p:nvPr>
        </p:nvSpPr>
        <p:spPr/>
        <p:txBody>
          <a:bodyPr>
            <a:normAutofit fontScale="90000" lnSpcReduction="20000"/>
          </a:bodyPr>
          <a:lstStyle/>
          <a:p>
            <a:pPr marL="0" indent="0">
              <a:buNone/>
            </a:pPr>
            <a:r>
              <a:rPr lang="en-GB" sz="3600" dirty="0">
                <a:latin typeface="SassoonPrimaryInfant" pitchFamily="2" charset="0"/>
              </a:rPr>
              <a:t>Things you do at home:</a:t>
            </a:r>
            <a:br>
              <a:rPr lang="en-GB" sz="3600" dirty="0">
                <a:latin typeface="SassoonPrimaryInfant" pitchFamily="2" charset="0"/>
              </a:rPr>
            </a:br>
            <a:endParaRPr lang="en-GB" sz="3600" dirty="0">
              <a:latin typeface="SassoonPrimaryInfant" pitchFamily="2" charset="0"/>
            </a:endParaRPr>
          </a:p>
          <a:p>
            <a:r>
              <a:rPr lang="en-GB" sz="3600" dirty="0">
                <a:latin typeface="SassoonPrimaryInfant" pitchFamily="2" charset="0"/>
              </a:rPr>
              <a:t>eat</a:t>
            </a:r>
            <a:br>
              <a:rPr lang="en-GB" sz="3600" dirty="0">
                <a:latin typeface="SassoonPrimaryInfant" pitchFamily="2" charset="0"/>
              </a:rPr>
            </a:br>
            <a:endParaRPr lang="en-GB" sz="3600" dirty="0">
              <a:latin typeface="SassoonPrimaryInfant" pitchFamily="2" charset="0"/>
            </a:endParaRPr>
          </a:p>
          <a:p>
            <a:r>
              <a:rPr lang="en-GB" sz="3600" dirty="0">
                <a:latin typeface="SassoonPrimaryInfant" pitchFamily="2" charset="0"/>
              </a:rPr>
              <a:t>sleep</a:t>
            </a:r>
            <a:br>
              <a:rPr lang="en-GB" sz="3600" dirty="0">
                <a:latin typeface="SassoonPrimaryInfant" pitchFamily="2" charset="0"/>
              </a:rPr>
            </a:br>
            <a:endParaRPr lang="en-GB" sz="3600" dirty="0">
              <a:latin typeface="SassoonPrimaryInfant" pitchFamily="2" charset="0"/>
            </a:endParaRPr>
          </a:p>
          <a:p>
            <a:r>
              <a:rPr lang="en-GB" sz="3600" dirty="0">
                <a:latin typeface="SassoonPrimaryInfant" pitchFamily="2" charset="0"/>
              </a:rPr>
              <a:t>play</a:t>
            </a:r>
            <a:br>
              <a:rPr lang="en-GB" sz="3600" dirty="0">
                <a:latin typeface="SassoonPrimaryInfant" pitchFamily="2" charset="0"/>
              </a:rPr>
            </a:br>
            <a:endParaRPr lang="en-GB" sz="3600" dirty="0">
              <a:latin typeface="SassoonPrimaryInfant" pitchFamily="2" charset="0"/>
            </a:endParaRPr>
          </a:p>
          <a:p>
            <a:r>
              <a:rPr lang="en-GB" sz="3600" dirty="0">
                <a:latin typeface="SassoonPrimaryInfant" pitchFamily="2" charset="0"/>
              </a:rPr>
              <a:t>concrete</a:t>
            </a:r>
            <a:br>
              <a:rPr lang="en-GB" dirty="0">
                <a:latin typeface="SassoonPrimaryInfant" pitchFamily="2" charset="0"/>
              </a:rPr>
            </a:br>
            <a:endParaRPr lang="en-GB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851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SassoonPrimaryInfant" pitchFamily="2" charset="0"/>
              </a:rPr>
              <a:t>Find another three right answers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>
              <a:latin typeface="SassoonPrimaryInfant" pitchFamily="2" charset="0"/>
            </a:endParaRPr>
          </a:p>
          <a:p>
            <a:endParaRPr lang="en-GB" dirty="0">
              <a:latin typeface="SassoonPrimaryInfant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1324024"/>
            <a:ext cx="727280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SassoonPrimaryInfant" pitchFamily="2" charset="0"/>
              </a:rPr>
              <a:t>Things people can eat:</a:t>
            </a:r>
          </a:p>
          <a:p>
            <a:endParaRPr lang="en-GB" sz="3600" dirty="0">
              <a:latin typeface="SassoonPrimaryInfant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>
                <a:latin typeface="SassoonPrimaryInfant" pitchFamily="2" charset="0"/>
              </a:rPr>
              <a:t>honey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3600" dirty="0">
              <a:latin typeface="SassoonPrimaryInfant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>
                <a:latin typeface="SassoonPrimaryInfant" pitchFamily="2" charset="0"/>
              </a:rPr>
              <a:t>cream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3600" dirty="0">
              <a:latin typeface="SassoonPrimaryInfant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>
                <a:latin typeface="SassoonPrimaryInfant" pitchFamily="2" charset="0"/>
              </a:rPr>
              <a:t>money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3600" dirty="0">
              <a:latin typeface="SassoonPrimaryInfant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>
                <a:latin typeface="SassoonPrimaryInfant" pitchFamily="2" charset="0"/>
              </a:rPr>
              <a:t>beef </a:t>
            </a:r>
          </a:p>
        </p:txBody>
      </p:sp>
    </p:spTree>
    <p:extLst>
      <p:ext uri="{BB962C8B-B14F-4D97-AF65-F5344CB8AC3E}">
        <p14:creationId xmlns:p14="http://schemas.microsoft.com/office/powerpoint/2010/main" val="2489353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98F52F10B13946A15F05B7A6E68C44" ma:contentTypeVersion="11" ma:contentTypeDescription="Create a new document." ma:contentTypeScope="" ma:versionID="813fa270551dd8e8698c601e6205579b">
  <xsd:schema xmlns:xsd="http://www.w3.org/2001/XMLSchema" xmlns:xs="http://www.w3.org/2001/XMLSchema" xmlns:p="http://schemas.microsoft.com/office/2006/metadata/properties" xmlns:ns3="adbe2ee3-5819-4fc6-9e4c-b648fc4ffbc3" targetNamespace="http://schemas.microsoft.com/office/2006/metadata/properties" ma:root="true" ma:fieldsID="12ba31f8ab73aeab9e4a9f7985e7a828" ns3:_="">
    <xsd:import namespace="adbe2ee3-5819-4fc6-9e4c-b648fc4ffbc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LengthInSecond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be2ee3-5819-4fc6-9e4c-b648fc4ffb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DA4D15D-CE7B-4FCA-B9B3-E7FAA6AA90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be2ee3-5819-4fc6-9e4c-b648fc4ffbc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A55B843-DE7E-47FB-BF5E-E495395D81B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F450798-657D-40E2-BB3D-7AD090B29099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www.w3.org/XML/1998/namespace"/>
    <ds:schemaRef ds:uri="http://purl.org/dc/terms/"/>
    <ds:schemaRef ds:uri="http://schemas.microsoft.com/office/2006/metadata/properties"/>
    <ds:schemaRef ds:uri="http://schemas.microsoft.com/office/infopath/2007/PartnerControls"/>
    <ds:schemaRef ds:uri="adbe2ee3-5819-4fc6-9e4c-b648fc4ffbc3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276</Words>
  <Application>Microsoft Office PowerPoint</Application>
  <PresentationFormat>On-screen Show (4:3)</PresentationFormat>
  <Paragraphs>65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SassoonPrimaryInfant</vt:lpstr>
      <vt:lpstr>Office Theme</vt:lpstr>
      <vt:lpstr>Let’s read some digraphs!</vt:lpstr>
      <vt:lpstr>We are going to think about a sound that can be made with different digraphs…</vt:lpstr>
      <vt:lpstr>The sound is ee/ea/ey/e-e</vt:lpstr>
      <vt:lpstr>Not all words with ee/ea/e-e/ey/y are real words!</vt:lpstr>
      <vt:lpstr>See if you can read these words. </vt:lpstr>
      <vt:lpstr>Let’s play Best Guess</vt:lpstr>
      <vt:lpstr>Let’s play Yes/No</vt:lpstr>
      <vt:lpstr>What are the three right answers?</vt:lpstr>
      <vt:lpstr>Find another three right answers</vt:lpstr>
      <vt:lpstr>Last 3 right answers</vt:lpstr>
    </vt:vector>
  </TitlesOfParts>
  <Company>Perryfields Infant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read some digraphs!</dc:title>
  <dc:creator>Teacher</dc:creator>
  <cp:lastModifiedBy>Cathy Champion</cp:lastModifiedBy>
  <cp:revision>31</cp:revision>
  <dcterms:created xsi:type="dcterms:W3CDTF">2017-01-04T13:34:45Z</dcterms:created>
  <dcterms:modified xsi:type="dcterms:W3CDTF">2022-02-05T16:58:55Z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0x0101009D98F52F10B13946A15F05B7A6E68C44</vt:lpwstr>
  </property>
</Properties>
</file>