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58" r:id="rId3"/>
    <p:sldId id="257" r:id="rId4"/>
    <p:sldId id="259" r:id="rId5"/>
    <p:sldId id="260" r:id="rId6"/>
    <p:sldId id="261" r:id="rId7"/>
    <p:sldId id="262" r:id="rId8"/>
    <p:sldId id="263" r:id="rId9"/>
    <p:sldId id="264" r:id="rId10"/>
    <p:sldId id="265" r:id="rId11"/>
    <p:sldId id="270" r:id="rId12"/>
    <p:sldId id="266" r:id="rId13"/>
    <p:sldId id="267" r:id="rId14"/>
    <p:sldId id="272" r:id="rId15"/>
    <p:sldId id="268" r:id="rId16"/>
    <p:sldId id="271" r:id="rId17"/>
    <p:sldId id="269"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2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CA6AF37-7553-4A8B-9C7B-522579BC8B5E}" type="datetimeFigureOut">
              <a:rPr lang="en-GB" smtClean="0"/>
              <a:t>26/09/2022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0296704-9601-471A-8DED-CEE14F40719A}" type="slidenum">
              <a:rPr lang="en-GB" smtClean="0"/>
              <a:t>‹#›</a:t>
            </a:fld>
            <a:endParaRPr lang="en-GB"/>
          </a:p>
        </p:txBody>
      </p:sp>
    </p:spTree>
    <p:extLst>
      <p:ext uri="{BB962C8B-B14F-4D97-AF65-F5344CB8AC3E}">
        <p14:creationId xmlns:p14="http://schemas.microsoft.com/office/powerpoint/2010/main" val="18296093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AD32BCD-5914-4201-93D7-7DCC26327BD4}"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354881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D32BCD-5914-4201-93D7-7DCC26327BD4}"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824931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D32BCD-5914-4201-93D7-7DCC26327BD4}"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227309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D32BCD-5914-4201-93D7-7DCC26327BD4}"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1362416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D32BCD-5914-4201-93D7-7DCC26327BD4}"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388234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AD32BCD-5914-4201-93D7-7DCC26327BD4}"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160472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D32BCD-5914-4201-93D7-7DCC26327BD4}" type="datetimeFigureOut">
              <a:rPr lang="en-GB" smtClean="0"/>
              <a:t>26/09/2022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264484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AD32BCD-5914-4201-93D7-7DCC26327BD4}" type="datetimeFigureOut">
              <a:rPr lang="en-GB" smtClean="0"/>
              <a:t>26/09/2022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97986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32BCD-5914-4201-93D7-7DCC26327BD4}" type="datetimeFigureOut">
              <a:rPr lang="en-GB" smtClean="0"/>
              <a:t>26/09/2022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1814600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D32BCD-5914-4201-93D7-7DCC26327BD4}"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1904577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D32BCD-5914-4201-93D7-7DCC26327BD4}"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005E03-7C8E-4828-B332-9176D8811997}" type="slidenum">
              <a:rPr lang="en-GB" smtClean="0"/>
              <a:t>‹#›</a:t>
            </a:fld>
            <a:endParaRPr lang="en-GB"/>
          </a:p>
        </p:txBody>
      </p:sp>
    </p:spTree>
    <p:extLst>
      <p:ext uri="{BB962C8B-B14F-4D97-AF65-F5344CB8AC3E}">
        <p14:creationId xmlns:p14="http://schemas.microsoft.com/office/powerpoint/2010/main" val="27984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32BCD-5914-4201-93D7-7DCC26327BD4}" type="datetimeFigureOut">
              <a:rPr lang="en-GB" smtClean="0"/>
              <a:t>26/09/2022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05E03-7C8E-4828-B332-9176D8811997}" type="slidenum">
              <a:rPr lang="en-GB" smtClean="0"/>
              <a:t>‹#›</a:t>
            </a:fld>
            <a:endParaRPr lang="en-GB"/>
          </a:p>
        </p:txBody>
      </p:sp>
    </p:spTree>
    <p:extLst>
      <p:ext uri="{BB962C8B-B14F-4D97-AF65-F5344CB8AC3E}">
        <p14:creationId xmlns:p14="http://schemas.microsoft.com/office/powerpoint/2010/main" val="2418294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963605"/>
          </a:xfrm>
        </p:spPr>
        <p:txBody>
          <a:bodyPr>
            <a:noAutofit/>
          </a:bodyPr>
          <a:lstStyle/>
          <a:p>
            <a:r>
              <a:rPr lang="en-GB" sz="8800" dirty="0" smtClean="0"/>
              <a:t>Welcome to Year 2 </a:t>
            </a:r>
            <a:endParaRPr lang="en-GB" sz="8800" dirty="0"/>
          </a:p>
        </p:txBody>
      </p:sp>
      <p:sp>
        <p:nvSpPr>
          <p:cNvPr id="3" name="Subtitle 2"/>
          <p:cNvSpPr>
            <a:spLocks noGrp="1"/>
          </p:cNvSpPr>
          <p:nvPr>
            <p:ph type="subTitle" idx="1"/>
          </p:nvPr>
        </p:nvSpPr>
        <p:spPr>
          <a:xfrm>
            <a:off x="1178011" y="4176584"/>
            <a:ext cx="9144000" cy="1081216"/>
          </a:xfrm>
        </p:spPr>
        <p:txBody>
          <a:bodyPr>
            <a:normAutofit lnSpcReduction="10000"/>
          </a:bodyPr>
          <a:lstStyle/>
          <a:p>
            <a:endParaRPr lang="en-GB" dirty="0" smtClean="0"/>
          </a:p>
          <a:p>
            <a:r>
              <a:rPr lang="en-GB" sz="4400" b="1" dirty="0" smtClean="0"/>
              <a:t>Diamond and Pearl Class</a:t>
            </a:r>
            <a:endParaRPr lang="en-GB" sz="4400" b="1" dirty="0"/>
          </a:p>
        </p:txBody>
      </p:sp>
      <p:pic>
        <p:nvPicPr>
          <p:cNvPr id="4" name="Picture 3" descr="&lt;strong&gt;Diamond&lt;/strong&gt; Transparent PNG by AbsurdWordPreferred on Deviant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9" y="79676"/>
            <a:ext cx="4129281" cy="2753438"/>
          </a:xfrm>
          <a:prstGeom prst="rect">
            <a:avLst/>
          </a:prstGeom>
        </p:spPr>
      </p:pic>
      <p:pic>
        <p:nvPicPr>
          <p:cNvPr id="5" name="Picture 4" descr="Left to their own devices, pearls grow naturally only oncein every 20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707" y="526127"/>
            <a:ext cx="3117057" cy="2078038"/>
          </a:xfrm>
          <a:prstGeom prst="rect">
            <a:avLst/>
          </a:prstGeom>
        </p:spPr>
      </p:pic>
    </p:spTree>
    <p:extLst>
      <p:ext uri="{BB962C8B-B14F-4D97-AF65-F5344CB8AC3E}">
        <p14:creationId xmlns:p14="http://schemas.microsoft.com/office/powerpoint/2010/main" val="3908104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information </a:t>
            </a:r>
            <a:endParaRPr lang="en-GB" dirty="0"/>
          </a:p>
        </p:txBody>
      </p:sp>
      <p:sp>
        <p:nvSpPr>
          <p:cNvPr id="3" name="Content Placeholder 2"/>
          <p:cNvSpPr>
            <a:spLocks noGrp="1"/>
          </p:cNvSpPr>
          <p:nvPr>
            <p:ph idx="1"/>
          </p:nvPr>
        </p:nvSpPr>
        <p:spPr/>
        <p:txBody>
          <a:bodyPr>
            <a:normAutofit lnSpcReduction="10000"/>
          </a:bodyPr>
          <a:lstStyle/>
          <a:p>
            <a:r>
              <a:rPr lang="en-GB" dirty="0"/>
              <a:t>If you have any worries or </a:t>
            </a:r>
            <a:r>
              <a:rPr lang="en-GB" dirty="0" smtClean="0"/>
              <a:t>concerns </a:t>
            </a:r>
            <a:r>
              <a:rPr lang="en-GB" dirty="0"/>
              <a:t>please speak to us </a:t>
            </a:r>
            <a:r>
              <a:rPr lang="en-GB" u="sng" dirty="0"/>
              <a:t>after school</a:t>
            </a:r>
            <a:r>
              <a:rPr lang="en-GB" dirty="0"/>
              <a:t>. </a:t>
            </a:r>
            <a:r>
              <a:rPr lang="en-GB" dirty="0" smtClean="0"/>
              <a:t>You </a:t>
            </a:r>
            <a:r>
              <a:rPr lang="en-GB" dirty="0"/>
              <a:t>can also make an appointment. Please inform us of any different </a:t>
            </a:r>
            <a:r>
              <a:rPr lang="en-GB" dirty="0" smtClean="0"/>
              <a:t>after </a:t>
            </a:r>
            <a:r>
              <a:rPr lang="en-GB" dirty="0"/>
              <a:t>school arrangements in </a:t>
            </a:r>
            <a:r>
              <a:rPr lang="en-GB" u="sng" dirty="0" smtClean="0"/>
              <a:t>writing</a:t>
            </a:r>
            <a:r>
              <a:rPr lang="en-GB" dirty="0" smtClean="0"/>
              <a:t> too – we will have forgotten oral messages before we get back to the classroom!</a:t>
            </a:r>
          </a:p>
          <a:p>
            <a:endParaRPr lang="en-GB" dirty="0"/>
          </a:p>
          <a:p>
            <a:r>
              <a:rPr lang="en-GB" dirty="0" smtClean="0"/>
              <a:t>School </a:t>
            </a:r>
            <a:r>
              <a:rPr lang="en-GB" dirty="0"/>
              <a:t>website which has </a:t>
            </a:r>
            <a:r>
              <a:rPr lang="en-GB" dirty="0" smtClean="0"/>
              <a:t>calendar </a:t>
            </a:r>
            <a:r>
              <a:rPr lang="en-GB" dirty="0"/>
              <a:t>dates, information in relation to </a:t>
            </a:r>
            <a:r>
              <a:rPr lang="en-GB" dirty="0" smtClean="0"/>
              <a:t>sickness</a:t>
            </a:r>
            <a:r>
              <a:rPr lang="en-GB" dirty="0"/>
              <a:t>, policies, children's work and is regularly updated with </a:t>
            </a:r>
            <a:r>
              <a:rPr lang="en-GB" dirty="0" smtClean="0"/>
              <a:t>photographs </a:t>
            </a:r>
            <a:r>
              <a:rPr lang="en-GB" dirty="0"/>
              <a:t>of your children in their classes. </a:t>
            </a:r>
            <a:endParaRPr lang="en-GB" dirty="0" smtClean="0"/>
          </a:p>
          <a:p>
            <a:endParaRPr lang="en-GB" dirty="0" smtClean="0"/>
          </a:p>
          <a:p>
            <a:r>
              <a:rPr lang="en-GB" dirty="0" smtClean="0"/>
              <a:t>Now also Twitter.</a:t>
            </a:r>
            <a:endParaRPr lang="en-GB" dirty="0"/>
          </a:p>
          <a:p>
            <a:endParaRPr lang="en-GB" dirty="0"/>
          </a:p>
        </p:txBody>
      </p:sp>
      <p:pic>
        <p:nvPicPr>
          <p:cNvPr id="4" name="Picture 3"/>
          <p:cNvPicPr/>
          <p:nvPr/>
        </p:nvPicPr>
        <p:blipFill rotWithShape="1">
          <a:blip r:embed="rId2"/>
          <a:srcRect l="8309" t="7685" r="9428" b="6305"/>
          <a:stretch/>
        </p:blipFill>
        <p:spPr bwMode="auto">
          <a:xfrm>
            <a:off x="9110217" y="4973138"/>
            <a:ext cx="2627403" cy="15768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651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ocial networking </a:t>
            </a:r>
            <a:endParaRPr lang="en-GB" dirty="0"/>
          </a:p>
        </p:txBody>
      </p:sp>
      <p:sp>
        <p:nvSpPr>
          <p:cNvPr id="3" name="Content Placeholder 2"/>
          <p:cNvSpPr>
            <a:spLocks noGrp="1"/>
          </p:cNvSpPr>
          <p:nvPr>
            <p:ph idx="1"/>
          </p:nvPr>
        </p:nvSpPr>
        <p:spPr/>
        <p:txBody>
          <a:bodyPr/>
          <a:lstStyle/>
          <a:p>
            <a:pPr marL="0" indent="0">
              <a:buNone/>
            </a:pPr>
            <a:endParaRPr lang="en-GB" dirty="0" smtClean="0"/>
          </a:p>
          <a:p>
            <a:r>
              <a:rPr lang="en-GB" sz="4000" dirty="0" smtClean="0"/>
              <a:t>Social networking policy is on the website. Please check it – some children do not have permission to be photographed or named. </a:t>
            </a:r>
            <a:endParaRPr lang="en-GB"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2107" y="5064941"/>
            <a:ext cx="1615110" cy="1615110"/>
          </a:xfrm>
          <a:prstGeom prst="rect">
            <a:avLst/>
          </a:prstGeom>
        </p:spPr>
      </p:pic>
    </p:spTree>
    <p:extLst>
      <p:ext uri="{BB962C8B-B14F-4D97-AF65-F5344CB8AC3E}">
        <p14:creationId xmlns:p14="http://schemas.microsoft.com/office/powerpoint/2010/main" val="256247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information continued </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PLEASE label school uniform</a:t>
            </a:r>
          </a:p>
          <a:p>
            <a:r>
              <a:rPr lang="en-GB" dirty="0" smtClean="0"/>
              <a:t>Bring in a water bottle every day - but do NOT put it in book bags – the school has lost so many new books through water damage that we will now charge for damage.</a:t>
            </a:r>
          </a:p>
          <a:p>
            <a:r>
              <a:rPr lang="en-GB" dirty="0" smtClean="0"/>
              <a:t>Jewellery, nail polish and large hair accessories are not part of school uniform.</a:t>
            </a:r>
          </a:p>
          <a:p>
            <a:r>
              <a:rPr lang="en-GB" dirty="0" smtClean="0"/>
              <a:t>Ensure money and letters are handed in in a named envelope.</a:t>
            </a:r>
          </a:p>
          <a:p>
            <a:r>
              <a:rPr lang="en-GB" dirty="0" smtClean="0"/>
              <a:t>Attendance and timekeeping is important – try to arrive on time.</a:t>
            </a:r>
          </a:p>
          <a:p>
            <a:r>
              <a:rPr lang="en-GB" dirty="0" smtClean="0"/>
              <a:t>Keep off for 48 hours if child has had sickness/ diarrhoea, even if symptoms have finished.</a:t>
            </a:r>
          </a:p>
          <a:p>
            <a:r>
              <a:rPr lang="en-GB" dirty="0" smtClean="0"/>
              <a:t>For COVID symptoms please follow the current COVID guidelines. </a:t>
            </a:r>
          </a:p>
          <a:p>
            <a:endParaRPr lang="en-GB" dirty="0"/>
          </a:p>
        </p:txBody>
      </p:sp>
      <p:pic>
        <p:nvPicPr>
          <p:cNvPr id="4" name="Picture 3" descr="bobble-sport-&lt;strong&gt;water-bottle&lt;/strong&gt;-moch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9943" y="114072"/>
            <a:ext cx="2685336" cy="1937917"/>
          </a:xfrm>
          <a:prstGeom prst="rect">
            <a:avLst/>
          </a:prstGeom>
        </p:spPr>
      </p:pic>
    </p:spTree>
    <p:extLst>
      <p:ext uri="{BB962C8B-B14F-4D97-AF65-F5344CB8AC3E}">
        <p14:creationId xmlns:p14="http://schemas.microsoft.com/office/powerpoint/2010/main" val="177759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information continued </a:t>
            </a:r>
            <a:endParaRPr lang="en-GB" dirty="0"/>
          </a:p>
        </p:txBody>
      </p:sp>
      <p:sp>
        <p:nvSpPr>
          <p:cNvPr id="3" name="Content Placeholder 2"/>
          <p:cNvSpPr>
            <a:spLocks noGrp="1"/>
          </p:cNvSpPr>
          <p:nvPr>
            <p:ph idx="1"/>
          </p:nvPr>
        </p:nvSpPr>
        <p:spPr/>
        <p:txBody>
          <a:bodyPr/>
          <a:lstStyle/>
          <a:p>
            <a:r>
              <a:rPr lang="en-GB" dirty="0" smtClean="0"/>
              <a:t>Birthday books</a:t>
            </a:r>
          </a:p>
          <a:p>
            <a:r>
              <a:rPr lang="en-GB" dirty="0" smtClean="0"/>
              <a:t>Pupil Premium Grant</a:t>
            </a:r>
          </a:p>
          <a:p>
            <a:r>
              <a:rPr lang="en-GB" dirty="0" smtClean="0"/>
              <a:t>Climbing frame</a:t>
            </a:r>
          </a:p>
          <a:p>
            <a:r>
              <a:rPr lang="en-GB" dirty="0" smtClean="0"/>
              <a:t>Reading points</a:t>
            </a:r>
          </a:p>
          <a:p>
            <a:r>
              <a:rPr lang="en-GB" dirty="0" smtClean="0"/>
              <a:t>Oxford Owl</a:t>
            </a:r>
          </a:p>
          <a:p>
            <a:r>
              <a:rPr lang="en-GB" dirty="0" smtClean="0"/>
              <a:t>Pearl Penguin and </a:t>
            </a:r>
          </a:p>
          <a:p>
            <a:pPr marL="0" indent="0">
              <a:buNone/>
            </a:pPr>
            <a:r>
              <a:rPr lang="en-GB" dirty="0" smtClean="0"/>
              <a:t>   Sidney Squirrel.</a:t>
            </a:r>
          </a:p>
          <a:p>
            <a:endParaRPr lang="en-GB" dirty="0" smtClean="0"/>
          </a:p>
        </p:txBody>
      </p:sp>
      <p:pic>
        <p:nvPicPr>
          <p:cNvPr id="4" name="Picture 3" descr="Children's &lt;strong&gt;Cakes&lt;/strong&gt; » Specialty &lt;strong&gt;Cakes&lt;/strong&gt; for Boys &amp; Girls p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6385" y="2243636"/>
            <a:ext cx="2979230" cy="41667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042" y="1622199"/>
            <a:ext cx="3640183" cy="2730137"/>
          </a:xfrm>
          <a:prstGeom prst="rect">
            <a:avLst/>
          </a:prstGeom>
        </p:spPr>
      </p:pic>
    </p:spTree>
    <p:extLst>
      <p:ext uri="{BB962C8B-B14F-4D97-AF65-F5344CB8AC3E}">
        <p14:creationId xmlns:p14="http://schemas.microsoft.com/office/powerpoint/2010/main" val="1183364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Some Important Dates </a:t>
            </a:r>
            <a:endParaRPr lang="en-GB" b="1" u="sng" dirty="0"/>
          </a:p>
        </p:txBody>
      </p:sp>
      <p:sp>
        <p:nvSpPr>
          <p:cNvPr id="3" name="Content Placeholder 2"/>
          <p:cNvSpPr>
            <a:spLocks noGrp="1"/>
          </p:cNvSpPr>
          <p:nvPr>
            <p:ph idx="1"/>
          </p:nvPr>
        </p:nvSpPr>
        <p:spPr/>
        <p:txBody>
          <a:bodyPr>
            <a:noAutofit/>
          </a:bodyPr>
          <a:lstStyle/>
          <a:p>
            <a:r>
              <a:rPr lang="en-GB" sz="4400" dirty="0" smtClean="0"/>
              <a:t>Author Visit – Monday 3</a:t>
            </a:r>
            <a:r>
              <a:rPr lang="en-GB" sz="4400" baseline="30000" dirty="0" smtClean="0"/>
              <a:t>rd</a:t>
            </a:r>
            <a:r>
              <a:rPr lang="en-GB" sz="4400" dirty="0" smtClean="0"/>
              <a:t> </a:t>
            </a:r>
            <a:r>
              <a:rPr lang="en-GB" sz="4400" smtClean="0"/>
              <a:t>October  (</a:t>
            </a:r>
            <a:endParaRPr lang="en-GB" sz="4400" dirty="0" smtClean="0"/>
          </a:p>
          <a:p>
            <a:r>
              <a:rPr lang="en-GB" sz="4400" dirty="0" smtClean="0"/>
              <a:t>Harvest Assembly – 10</a:t>
            </a:r>
            <a:r>
              <a:rPr lang="en-GB" sz="4400" baseline="30000" dirty="0" smtClean="0"/>
              <a:t>th</a:t>
            </a:r>
            <a:r>
              <a:rPr lang="en-GB" sz="4400" dirty="0" smtClean="0"/>
              <a:t> October </a:t>
            </a:r>
          </a:p>
          <a:p>
            <a:r>
              <a:rPr lang="en-GB" sz="4400" dirty="0" smtClean="0"/>
              <a:t>Writing and Phonics Workshop – 17</a:t>
            </a:r>
            <a:r>
              <a:rPr lang="en-GB" sz="4400" baseline="30000" dirty="0" smtClean="0"/>
              <a:t>th</a:t>
            </a:r>
            <a:r>
              <a:rPr lang="en-GB" sz="4400" dirty="0" smtClean="0"/>
              <a:t> October 9.15am</a:t>
            </a:r>
          </a:p>
          <a:p>
            <a:r>
              <a:rPr lang="en-GB" sz="4400" dirty="0" smtClean="0"/>
              <a:t>Numeracy Workshop – 4</a:t>
            </a:r>
            <a:r>
              <a:rPr lang="en-GB" sz="4400" baseline="30000" dirty="0" smtClean="0"/>
              <a:t>th</a:t>
            </a:r>
            <a:r>
              <a:rPr lang="en-GB" sz="4400" dirty="0" smtClean="0"/>
              <a:t> October 9.15am</a:t>
            </a:r>
          </a:p>
        </p:txBody>
      </p:sp>
    </p:spTree>
    <p:extLst>
      <p:ext uri="{BB962C8B-B14F-4D97-AF65-F5344CB8AC3E}">
        <p14:creationId xmlns:p14="http://schemas.microsoft.com/office/powerpoint/2010/main" val="3568518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KS1 assessments </a:t>
            </a:r>
            <a:endParaRPr lang="en-GB" dirty="0"/>
          </a:p>
        </p:txBody>
      </p:sp>
      <p:sp>
        <p:nvSpPr>
          <p:cNvPr id="3" name="Content Placeholder 2"/>
          <p:cNvSpPr>
            <a:spLocks noGrp="1"/>
          </p:cNvSpPr>
          <p:nvPr>
            <p:ph idx="1"/>
          </p:nvPr>
        </p:nvSpPr>
        <p:spPr/>
        <p:txBody>
          <a:bodyPr>
            <a:normAutofit fontScale="85000" lnSpcReduction="20000"/>
          </a:bodyPr>
          <a:lstStyle/>
          <a:p>
            <a:r>
              <a:rPr lang="en-GB" dirty="0"/>
              <a:t>The end of key stage 1 </a:t>
            </a:r>
            <a:r>
              <a:rPr lang="en-GB" dirty="0" smtClean="0"/>
              <a:t>tests </a:t>
            </a:r>
            <a:r>
              <a:rPr lang="en-GB" dirty="0"/>
              <a:t>continue to be </a:t>
            </a:r>
            <a:r>
              <a:rPr lang="en-GB" dirty="0" smtClean="0"/>
              <a:t>compulsory and are currently taking place in June.</a:t>
            </a:r>
            <a:r>
              <a:rPr lang="en-GB" dirty="0"/>
              <a:t/>
            </a:r>
            <a:br>
              <a:rPr lang="en-GB" dirty="0"/>
            </a:br>
            <a:r>
              <a:rPr lang="en-GB" dirty="0"/>
              <a:t/>
            </a:r>
            <a:br>
              <a:rPr lang="en-GB" dirty="0"/>
            </a:br>
            <a:r>
              <a:rPr lang="en-GB" dirty="0"/>
              <a:t>These will take place </a:t>
            </a:r>
            <a:r>
              <a:rPr lang="en-GB" dirty="0" smtClean="0"/>
              <a:t>in the middle of </a:t>
            </a:r>
            <a:r>
              <a:rPr lang="en-GB" dirty="0"/>
              <a:t>the </a:t>
            </a:r>
            <a:r>
              <a:rPr lang="en-GB" dirty="0" smtClean="0"/>
              <a:t>Summer </a:t>
            </a:r>
            <a:r>
              <a:rPr lang="en-GB" dirty="0"/>
              <a:t>term. The </a:t>
            </a:r>
            <a:br>
              <a:rPr lang="en-GB" dirty="0"/>
            </a:br>
            <a:r>
              <a:rPr lang="en-GB" dirty="0"/>
              <a:t>children will be required to </a:t>
            </a:r>
            <a:r>
              <a:rPr lang="en-GB" dirty="0" smtClean="0"/>
              <a:t>sit </a:t>
            </a:r>
            <a:r>
              <a:rPr lang="en-GB" dirty="0"/>
              <a:t>2 reading papers, 2 maths </a:t>
            </a:r>
            <a:r>
              <a:rPr lang="en-GB" dirty="0" smtClean="0"/>
              <a:t>papers, a grammar test and a spelling test. </a:t>
            </a:r>
          </a:p>
          <a:p>
            <a:endParaRPr lang="en-GB" dirty="0"/>
          </a:p>
          <a:p>
            <a:r>
              <a:rPr lang="en-GB" dirty="0" smtClean="0"/>
              <a:t>We </a:t>
            </a:r>
            <a:r>
              <a:rPr lang="en-GB" dirty="0"/>
              <a:t>approach these in </a:t>
            </a:r>
            <a:r>
              <a:rPr lang="en-GB" dirty="0" smtClean="0"/>
              <a:t>an </a:t>
            </a:r>
            <a:r>
              <a:rPr lang="en-GB" dirty="0"/>
              <a:t>informal and non-threatening way and the </a:t>
            </a:r>
            <a:br>
              <a:rPr lang="en-GB" dirty="0"/>
            </a:br>
            <a:r>
              <a:rPr lang="en-GB" dirty="0"/>
              <a:t>children tend to enjoy them! Please note that the continual teacher </a:t>
            </a:r>
            <a:br>
              <a:rPr lang="en-GB" dirty="0"/>
            </a:br>
            <a:r>
              <a:rPr lang="en-GB" dirty="0"/>
              <a:t>assessment of the children's work throughout the year determines </a:t>
            </a:r>
            <a:br>
              <a:rPr lang="en-GB" dirty="0"/>
            </a:br>
            <a:r>
              <a:rPr lang="en-GB" dirty="0"/>
              <a:t>which band your child is </a:t>
            </a:r>
            <a:r>
              <a:rPr lang="en-GB" dirty="0" smtClean="0"/>
              <a:t>reported for your child </a:t>
            </a:r>
            <a:r>
              <a:rPr lang="en-GB" dirty="0"/>
              <a:t>at the end of the year. </a:t>
            </a:r>
          </a:p>
          <a:p>
            <a:endParaRPr lang="en-GB" dirty="0"/>
          </a:p>
          <a:p>
            <a:r>
              <a:rPr lang="en-GB" dirty="0"/>
              <a:t>Those children who did not </a:t>
            </a:r>
            <a:r>
              <a:rPr lang="en-GB" dirty="0" smtClean="0"/>
              <a:t>meet </a:t>
            </a:r>
            <a:r>
              <a:rPr lang="en-GB" dirty="0"/>
              <a:t>the expected levels for phonics </a:t>
            </a:r>
            <a:r>
              <a:rPr lang="en-GB" dirty="0" smtClean="0"/>
              <a:t>at the start of year 2 </a:t>
            </a:r>
            <a:r>
              <a:rPr lang="en-GB" dirty="0"/>
              <a:t>will retake the screening in the </a:t>
            </a:r>
            <a:r>
              <a:rPr lang="en-GB" dirty="0" smtClean="0"/>
              <a:t>Summer </a:t>
            </a:r>
            <a:r>
              <a:rPr lang="en-GB" dirty="0"/>
              <a:t>term. </a:t>
            </a:r>
          </a:p>
          <a:p>
            <a:endParaRPr lang="en-GB" dirty="0"/>
          </a:p>
        </p:txBody>
      </p:sp>
      <p:pic>
        <p:nvPicPr>
          <p:cNvPr id="4" name="Picture 3" descr="The Rockgarden: September 200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7271" y="301154"/>
            <a:ext cx="1382621" cy="1389534"/>
          </a:xfrm>
          <a:prstGeom prst="rect">
            <a:avLst/>
          </a:prstGeom>
        </p:spPr>
      </p:pic>
    </p:spTree>
    <p:extLst>
      <p:ext uri="{BB962C8B-B14F-4D97-AF65-F5344CB8AC3E}">
        <p14:creationId xmlns:p14="http://schemas.microsoft.com/office/powerpoint/2010/main" val="1087722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Parent helpers </a:t>
            </a:r>
            <a:endParaRPr lang="en-GB" dirty="0"/>
          </a:p>
        </p:txBody>
      </p:sp>
      <p:sp>
        <p:nvSpPr>
          <p:cNvPr id="3" name="Content Placeholder 2"/>
          <p:cNvSpPr>
            <a:spLocks noGrp="1"/>
          </p:cNvSpPr>
          <p:nvPr>
            <p:ph idx="1"/>
          </p:nvPr>
        </p:nvSpPr>
        <p:spPr>
          <a:xfrm>
            <a:off x="838200" y="1358900"/>
            <a:ext cx="10515600" cy="4818063"/>
          </a:xfrm>
        </p:spPr>
        <p:txBody>
          <a:bodyPr>
            <a:normAutofit lnSpcReduction="10000"/>
          </a:bodyPr>
          <a:lstStyle/>
          <a:p>
            <a:r>
              <a:rPr lang="en-GB" sz="4000" dirty="0" smtClean="0"/>
              <a:t>Can you volunteer as a parent helper?</a:t>
            </a:r>
          </a:p>
          <a:p>
            <a:r>
              <a:rPr lang="en-GB" sz="4000" dirty="0"/>
              <a:t>I</a:t>
            </a:r>
            <a:r>
              <a:rPr lang="en-GB" sz="4000" dirty="0" smtClean="0"/>
              <a:t>f you have already offered to help, please start as soon as you can!</a:t>
            </a:r>
          </a:p>
          <a:p>
            <a:r>
              <a:rPr lang="en-GB" sz="4000" dirty="0" smtClean="0"/>
              <a:t>We need your help to maintain our wonderful standards.</a:t>
            </a:r>
          </a:p>
          <a:p>
            <a:r>
              <a:rPr lang="en-GB" sz="4000" dirty="0" smtClean="0"/>
              <a:t>We would love some extra parent helpers to support our children’s reading in class.</a:t>
            </a:r>
          </a:p>
          <a:p>
            <a:pPr marL="0" indent="0" algn="ctr">
              <a:buNone/>
            </a:pPr>
            <a:r>
              <a:rPr lang="en-GB" sz="4000" dirty="0" smtClean="0"/>
              <a:t>Thank you </a:t>
            </a:r>
            <a:r>
              <a:rPr lang="en-GB" sz="4000" dirty="0" smtClean="0">
                <a:sym typeface="Wingdings" panose="05000000000000000000" pitchFamily="2" charset="2"/>
              </a:rPr>
              <a:t> </a:t>
            </a:r>
            <a:endParaRPr lang="en-GB" sz="4000" dirty="0"/>
          </a:p>
        </p:txBody>
      </p:sp>
    </p:spTree>
    <p:extLst>
      <p:ext uri="{BB962C8B-B14F-4D97-AF65-F5344CB8AC3E}">
        <p14:creationId xmlns:p14="http://schemas.microsoft.com/office/powerpoint/2010/main" val="2191106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200" b="1" dirty="0" smtClean="0"/>
              <a:t>Any questions?</a:t>
            </a:r>
            <a:endParaRPr lang="en-GB" sz="7200" b="1" dirty="0"/>
          </a:p>
        </p:txBody>
      </p:sp>
    </p:spTree>
    <p:extLst>
      <p:ext uri="{BB962C8B-B14F-4D97-AF65-F5344CB8AC3E}">
        <p14:creationId xmlns:p14="http://schemas.microsoft.com/office/powerpoint/2010/main" val="364933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Housekeeping </a:t>
            </a:r>
            <a:endParaRPr lang="en-GB" b="1" u="sng" dirty="0"/>
          </a:p>
        </p:txBody>
      </p:sp>
      <p:sp>
        <p:nvSpPr>
          <p:cNvPr id="3" name="Content Placeholder 2"/>
          <p:cNvSpPr>
            <a:spLocks noGrp="1"/>
          </p:cNvSpPr>
          <p:nvPr>
            <p:ph sz="half" idx="1"/>
          </p:nvPr>
        </p:nvSpPr>
        <p:spPr/>
        <p:txBody>
          <a:bodyPr>
            <a:normAutofit/>
          </a:bodyPr>
          <a:lstStyle/>
          <a:p>
            <a:r>
              <a:rPr lang="en-GB" sz="3200" dirty="0" smtClean="0"/>
              <a:t>Have you signed the register?</a:t>
            </a:r>
          </a:p>
          <a:p>
            <a:endParaRPr lang="en-GB" sz="3200" dirty="0" smtClean="0"/>
          </a:p>
          <a:p>
            <a:r>
              <a:rPr lang="en-GB" sz="3200" dirty="0" smtClean="0"/>
              <a:t>Please check the school website as you will be able to find the knowledge organiser for this term and some photographs of your child’s learning.</a:t>
            </a:r>
          </a:p>
        </p:txBody>
      </p:sp>
      <p:pic>
        <p:nvPicPr>
          <p:cNvPr id="5" name="Picture 4"/>
          <p:cNvPicPr/>
          <p:nvPr/>
        </p:nvPicPr>
        <p:blipFill rotWithShape="1">
          <a:blip r:embed="rId2"/>
          <a:srcRect l="38115" t="22164" r="32942" b="4725"/>
          <a:stretch/>
        </p:blipFill>
        <p:spPr bwMode="auto">
          <a:xfrm>
            <a:off x="6312585" y="258032"/>
            <a:ext cx="5203912" cy="63981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89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 the team…</a:t>
            </a:r>
            <a:endParaRPr lang="en-GB" dirty="0"/>
          </a:p>
        </p:txBody>
      </p:sp>
      <p:sp>
        <p:nvSpPr>
          <p:cNvPr id="3" name="Content Placeholder 2"/>
          <p:cNvSpPr>
            <a:spLocks noGrp="1"/>
          </p:cNvSpPr>
          <p:nvPr>
            <p:ph idx="1"/>
          </p:nvPr>
        </p:nvSpPr>
        <p:spPr>
          <a:xfrm>
            <a:off x="838200" y="1441622"/>
            <a:ext cx="10515600" cy="5238577"/>
          </a:xfrm>
        </p:spPr>
        <p:txBody>
          <a:bodyPr>
            <a:normAutofit/>
          </a:bodyPr>
          <a:lstStyle/>
          <a:p>
            <a:r>
              <a:rPr lang="en-GB" dirty="0" smtClean="0"/>
              <a:t>Diamond Class:</a:t>
            </a:r>
          </a:p>
          <a:p>
            <a:r>
              <a:rPr lang="en-GB" dirty="0" smtClean="0"/>
              <a:t>Mrs Etheridge (Monday, Tuesday, Wednesday)</a:t>
            </a:r>
          </a:p>
          <a:p>
            <a:r>
              <a:rPr lang="en-GB" dirty="0" smtClean="0"/>
              <a:t>Mrs </a:t>
            </a:r>
            <a:r>
              <a:rPr lang="en-GB" dirty="0" err="1" smtClean="0"/>
              <a:t>Shaikhly</a:t>
            </a:r>
            <a:r>
              <a:rPr lang="en-GB" dirty="0" smtClean="0"/>
              <a:t> (Thursday and Friday)</a:t>
            </a:r>
          </a:p>
          <a:p>
            <a:r>
              <a:rPr lang="en-GB" dirty="0" smtClean="0"/>
              <a:t>LSA Mrs </a:t>
            </a:r>
            <a:r>
              <a:rPr lang="en-GB" dirty="0"/>
              <a:t>Alston-</a:t>
            </a:r>
            <a:r>
              <a:rPr lang="en-GB" dirty="0" err="1"/>
              <a:t>Baskett</a:t>
            </a:r>
            <a:r>
              <a:rPr lang="en-GB" dirty="0"/>
              <a:t> </a:t>
            </a:r>
            <a:r>
              <a:rPr lang="en-GB" dirty="0" smtClean="0"/>
              <a:t>(Shared with Pearl Class)</a:t>
            </a:r>
          </a:p>
          <a:p>
            <a:r>
              <a:rPr lang="en-GB" dirty="0" smtClean="0"/>
              <a:t>LSA Mrs Mani (mornings)</a:t>
            </a:r>
          </a:p>
          <a:p>
            <a:endParaRPr lang="en-GB" dirty="0"/>
          </a:p>
          <a:p>
            <a:r>
              <a:rPr lang="en-GB" dirty="0" smtClean="0"/>
              <a:t>Pearl Class:</a:t>
            </a:r>
          </a:p>
          <a:p>
            <a:r>
              <a:rPr lang="en-GB" dirty="0" smtClean="0"/>
              <a:t>Mrs Newland </a:t>
            </a:r>
          </a:p>
          <a:p>
            <a:r>
              <a:rPr lang="en-GB" dirty="0" smtClean="0"/>
              <a:t>LSA Mrs Alston-</a:t>
            </a:r>
            <a:r>
              <a:rPr lang="en-GB" dirty="0" err="1" smtClean="0"/>
              <a:t>Baskett</a:t>
            </a:r>
            <a:r>
              <a:rPr lang="en-GB" dirty="0" smtClean="0"/>
              <a:t> (Shared with Diamond Class)</a:t>
            </a:r>
          </a:p>
          <a:p>
            <a:endParaRPr lang="en-GB" dirty="0" smtClean="0"/>
          </a:p>
          <a:p>
            <a:endParaRPr lang="en-GB" dirty="0" smtClean="0"/>
          </a:p>
        </p:txBody>
      </p:sp>
    </p:spTree>
    <p:extLst>
      <p:ext uri="{BB962C8B-B14F-4D97-AF65-F5344CB8AC3E}">
        <p14:creationId xmlns:p14="http://schemas.microsoft.com/office/powerpoint/2010/main" val="1066419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Curriculum </a:t>
            </a:r>
            <a:endParaRPr lang="en-GB" dirty="0"/>
          </a:p>
        </p:txBody>
      </p:sp>
      <p:sp>
        <p:nvSpPr>
          <p:cNvPr id="3" name="Content Placeholder 2"/>
          <p:cNvSpPr>
            <a:spLocks noGrp="1"/>
          </p:cNvSpPr>
          <p:nvPr>
            <p:ph idx="1"/>
          </p:nvPr>
        </p:nvSpPr>
        <p:spPr/>
        <p:txBody>
          <a:bodyPr>
            <a:normAutofit lnSpcReduction="10000"/>
          </a:bodyPr>
          <a:lstStyle/>
          <a:p>
            <a:r>
              <a:rPr lang="en-GB" sz="3600" dirty="0" smtClean="0"/>
              <a:t>Our curriculum is cross curricular and topic based.</a:t>
            </a:r>
          </a:p>
          <a:p>
            <a:r>
              <a:rPr lang="en-GB" sz="3600" dirty="0" smtClean="0"/>
              <a:t>Literacy and numeracy every day in some form.</a:t>
            </a:r>
          </a:p>
          <a:p>
            <a:r>
              <a:rPr lang="en-GB" sz="3600" dirty="0" smtClean="0"/>
              <a:t>ICT suite every week and access to I-pads </a:t>
            </a:r>
            <a:r>
              <a:rPr lang="en-GB" sz="3600" dirty="0"/>
              <a:t>i</a:t>
            </a:r>
            <a:r>
              <a:rPr lang="en-GB" sz="3600" dirty="0" smtClean="0"/>
              <a:t>n the classrooms.</a:t>
            </a:r>
          </a:p>
          <a:p>
            <a:r>
              <a:rPr lang="en-GB" sz="3600" dirty="0" smtClean="0"/>
              <a:t>PE twice a week – currently Monday and Wednesday, but Wednesday and Tuesday after half term. Please ensure children have socks, take out earrings and tie up hair when they come to school in their PE kits.</a:t>
            </a:r>
          </a:p>
          <a:p>
            <a:pPr marL="0" indent="0">
              <a:buNone/>
            </a:pPr>
            <a:endParaRPr lang="en-GB" dirty="0"/>
          </a:p>
        </p:txBody>
      </p:sp>
    </p:spTree>
    <p:extLst>
      <p:ext uri="{BB962C8B-B14F-4D97-AF65-F5344CB8AC3E}">
        <p14:creationId xmlns:p14="http://schemas.microsoft.com/office/powerpoint/2010/main" val="190348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2 expectations </a:t>
            </a:r>
            <a:endParaRPr lang="en-GB" dirty="0"/>
          </a:p>
        </p:txBody>
      </p:sp>
      <p:sp>
        <p:nvSpPr>
          <p:cNvPr id="3" name="Content Placeholder 2"/>
          <p:cNvSpPr>
            <a:spLocks noGrp="1"/>
          </p:cNvSpPr>
          <p:nvPr>
            <p:ph sz="half" idx="1"/>
          </p:nvPr>
        </p:nvSpPr>
        <p:spPr>
          <a:xfrm>
            <a:off x="838199" y="1825625"/>
            <a:ext cx="10777152" cy="4351338"/>
          </a:xfrm>
        </p:spPr>
        <p:txBody>
          <a:bodyPr>
            <a:normAutofit lnSpcReduction="10000"/>
          </a:bodyPr>
          <a:lstStyle/>
          <a:p>
            <a:r>
              <a:rPr lang="en-GB" sz="3200" dirty="0" smtClean="0"/>
              <a:t>Role models for the rest of the school, greater responsibility for themselves/ independence.</a:t>
            </a:r>
          </a:p>
          <a:p>
            <a:r>
              <a:rPr lang="en-GB" sz="3200" dirty="0" smtClean="0"/>
              <a:t>Morning – wait sensibly in playground, give in letters and homework themselves.</a:t>
            </a:r>
          </a:p>
          <a:p>
            <a:r>
              <a:rPr lang="en-GB" sz="3200" dirty="0" smtClean="0"/>
              <a:t>Bring in correct equipment (hat, water bottle, swimming bag) – dropping them off later is very disruptive to the office.</a:t>
            </a:r>
          </a:p>
          <a:p>
            <a:r>
              <a:rPr lang="en-GB" sz="3200" dirty="0" smtClean="0"/>
              <a:t>Changing books – they know to ask when it is quiet reading and get asked to change their books after their guided reading session by an adult.</a:t>
            </a:r>
            <a:endParaRPr lang="en-GB" sz="3200" dirty="0"/>
          </a:p>
        </p:txBody>
      </p:sp>
    </p:spTree>
    <p:extLst>
      <p:ext uri="{BB962C8B-B14F-4D97-AF65-F5344CB8AC3E}">
        <p14:creationId xmlns:p14="http://schemas.microsoft.com/office/powerpoint/2010/main" val="322129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  </a:t>
            </a:r>
            <a:endParaRPr lang="en-GB" dirty="0"/>
          </a:p>
        </p:txBody>
      </p:sp>
      <p:sp>
        <p:nvSpPr>
          <p:cNvPr id="3" name="Content Placeholder 2"/>
          <p:cNvSpPr>
            <a:spLocks noGrp="1"/>
          </p:cNvSpPr>
          <p:nvPr>
            <p:ph idx="1"/>
          </p:nvPr>
        </p:nvSpPr>
        <p:spPr/>
        <p:txBody>
          <a:bodyPr>
            <a:noAutofit/>
          </a:bodyPr>
          <a:lstStyle/>
          <a:p>
            <a:r>
              <a:rPr lang="en-GB" sz="3200" dirty="0" smtClean="0"/>
              <a:t>Set on Friday and due on following Wednesday</a:t>
            </a:r>
          </a:p>
          <a:p>
            <a:r>
              <a:rPr lang="en-GB" sz="3200" dirty="0" smtClean="0"/>
              <a:t>Reading 5 times a week</a:t>
            </a:r>
          </a:p>
          <a:p>
            <a:r>
              <a:rPr lang="en-GB" sz="3200" dirty="0" smtClean="0"/>
              <a:t>Literacy: spelling challenges/ patterns – Spellings are written on the homework sheet and can be accessed on Spelling Shed.</a:t>
            </a:r>
          </a:p>
          <a:p>
            <a:r>
              <a:rPr lang="en-GB" sz="3200" dirty="0" smtClean="0"/>
              <a:t>Numeracy to consolidate learning that week.</a:t>
            </a:r>
          </a:p>
          <a:p>
            <a:r>
              <a:rPr lang="en-GB" sz="3200" dirty="0" smtClean="0"/>
              <a:t>Sometimes research to spark interest for a new topic.</a:t>
            </a:r>
          </a:p>
          <a:p>
            <a:pPr marL="0" indent="0" algn="ctr">
              <a:buNone/>
            </a:pPr>
            <a:r>
              <a:rPr lang="en-GB" sz="3200" dirty="0" smtClean="0">
                <a:solidFill>
                  <a:srgbClr val="FF0000"/>
                </a:solidFill>
              </a:rPr>
              <a:t>We cannot emphasise strongly enough the importance of parental support for their child’s learning!</a:t>
            </a:r>
            <a:endParaRPr lang="en-GB" sz="3200" dirty="0">
              <a:solidFill>
                <a:srgbClr val="FF0000"/>
              </a:solidFill>
            </a:endParaRPr>
          </a:p>
        </p:txBody>
      </p:sp>
    </p:spTree>
    <p:extLst>
      <p:ext uri="{BB962C8B-B14F-4D97-AF65-F5344CB8AC3E}">
        <p14:creationId xmlns:p14="http://schemas.microsoft.com/office/powerpoint/2010/main" val="124540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a:t>
            </a:r>
            <a:endParaRPr lang="en-GB" dirty="0"/>
          </a:p>
        </p:txBody>
      </p:sp>
      <p:sp>
        <p:nvSpPr>
          <p:cNvPr id="3" name="Content Placeholder 2"/>
          <p:cNvSpPr>
            <a:spLocks noGrp="1"/>
          </p:cNvSpPr>
          <p:nvPr>
            <p:ph idx="1"/>
          </p:nvPr>
        </p:nvSpPr>
        <p:spPr/>
        <p:txBody>
          <a:bodyPr>
            <a:normAutofit/>
          </a:bodyPr>
          <a:lstStyle/>
          <a:p>
            <a:r>
              <a:rPr lang="en-GB" sz="3200" dirty="0" smtClean="0"/>
              <a:t>Please record a comment when you hear your child read. Useful things to mention are fluency, expression, understanding, self correction, and any errors or successes.</a:t>
            </a:r>
          </a:p>
          <a:p>
            <a:r>
              <a:rPr lang="en-GB" sz="3200" dirty="0" smtClean="0"/>
              <a:t>Strong emphasis on reading comprehension in Year 2. To assist this, often guided </a:t>
            </a:r>
            <a:r>
              <a:rPr lang="en-GB" sz="3200" dirty="0" smtClean="0"/>
              <a:t>reading </a:t>
            </a:r>
            <a:r>
              <a:rPr lang="en-GB" sz="3200" dirty="0" smtClean="0"/>
              <a:t>rather than 1:1.</a:t>
            </a:r>
            <a:endParaRPr lang="en-GB" sz="3200" dirty="0"/>
          </a:p>
          <a:p>
            <a:r>
              <a:rPr lang="en-GB" sz="3200" dirty="0" smtClean="0"/>
              <a:t>We will check your child’s reading colour band at least every half term to ensure the books </a:t>
            </a:r>
            <a:r>
              <a:rPr lang="en-GB" sz="3200" dirty="0" smtClean="0"/>
              <a:t>meet </a:t>
            </a:r>
            <a:r>
              <a:rPr lang="en-GB" sz="3200" dirty="0" smtClean="0"/>
              <a:t>their fluency and comprehension levels.</a:t>
            </a:r>
          </a:p>
        </p:txBody>
      </p:sp>
    </p:spTree>
    <p:extLst>
      <p:ext uri="{BB962C8B-B14F-4D97-AF65-F5344CB8AC3E}">
        <p14:creationId xmlns:p14="http://schemas.microsoft.com/office/powerpoint/2010/main" val="2534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Phonics and spelling </a:t>
            </a:r>
            <a:endParaRPr lang="en-GB" dirty="0"/>
          </a:p>
        </p:txBody>
      </p:sp>
      <p:sp>
        <p:nvSpPr>
          <p:cNvPr id="3" name="Content Placeholder 2"/>
          <p:cNvSpPr>
            <a:spLocks noGrp="1"/>
          </p:cNvSpPr>
          <p:nvPr>
            <p:ph idx="1"/>
          </p:nvPr>
        </p:nvSpPr>
        <p:spPr/>
        <p:txBody>
          <a:bodyPr>
            <a:noAutofit/>
          </a:bodyPr>
          <a:lstStyle/>
          <a:p>
            <a:r>
              <a:rPr lang="en-GB" sz="3600" dirty="0" smtClean="0"/>
              <a:t>Year 1 </a:t>
            </a:r>
            <a:r>
              <a:rPr lang="en-GB" sz="3600" u="sng" dirty="0" smtClean="0"/>
              <a:t>phonemes</a:t>
            </a:r>
            <a:r>
              <a:rPr lang="en-GB" sz="3600" dirty="0" smtClean="0"/>
              <a:t> will be revised and built on.</a:t>
            </a:r>
          </a:p>
          <a:p>
            <a:r>
              <a:rPr lang="en-GB" sz="3600" dirty="0" smtClean="0"/>
              <a:t>Key words will also be practised – Y1 and 2 Common Exception words. We will be putting in diaries any CEW we would like the children to practise at home.</a:t>
            </a:r>
          </a:p>
          <a:p>
            <a:r>
              <a:rPr lang="en-GB" sz="3600" dirty="0" smtClean="0"/>
              <a:t>Lots of work on spelling conventions </a:t>
            </a:r>
            <a:r>
              <a:rPr lang="en-GB" sz="3600" dirty="0" err="1" smtClean="0"/>
              <a:t>eg</a:t>
            </a:r>
            <a:r>
              <a:rPr lang="en-GB" sz="3600" dirty="0" smtClean="0"/>
              <a:t>. Adding suffixes (-</a:t>
            </a:r>
            <a:r>
              <a:rPr lang="en-GB" sz="3600" dirty="0" err="1" smtClean="0"/>
              <a:t>ing</a:t>
            </a:r>
            <a:r>
              <a:rPr lang="en-GB" sz="3600" dirty="0" smtClean="0"/>
              <a:t>, -</a:t>
            </a:r>
            <a:r>
              <a:rPr lang="en-GB" sz="3600" dirty="0" err="1" smtClean="0"/>
              <a:t>ed</a:t>
            </a:r>
            <a:r>
              <a:rPr lang="en-GB" sz="3600" dirty="0" smtClean="0"/>
              <a:t>, -</a:t>
            </a:r>
            <a:r>
              <a:rPr lang="en-GB" sz="3600" dirty="0" err="1" smtClean="0"/>
              <a:t>es</a:t>
            </a:r>
            <a:r>
              <a:rPr lang="en-GB" sz="3600" dirty="0" smtClean="0"/>
              <a:t>, -</a:t>
            </a:r>
            <a:r>
              <a:rPr lang="en-GB" sz="3600" dirty="0" err="1" smtClean="0"/>
              <a:t>ly</a:t>
            </a:r>
            <a:r>
              <a:rPr lang="en-GB" sz="3600" dirty="0" smtClean="0"/>
              <a:t>, -</a:t>
            </a:r>
            <a:r>
              <a:rPr lang="en-GB" sz="3600" dirty="0" err="1" smtClean="0"/>
              <a:t>ful</a:t>
            </a:r>
            <a:r>
              <a:rPr lang="en-GB" sz="3600" dirty="0" smtClean="0"/>
              <a:t> </a:t>
            </a:r>
            <a:r>
              <a:rPr lang="en-GB" sz="3600" dirty="0" err="1" smtClean="0"/>
              <a:t>etc</a:t>
            </a:r>
            <a:r>
              <a:rPr lang="en-GB" sz="3600" dirty="0" smtClean="0"/>
              <a:t>)</a:t>
            </a:r>
          </a:p>
          <a:p>
            <a:r>
              <a:rPr lang="en-GB" sz="3600" dirty="0" smtClean="0"/>
              <a:t>These are also picked up in handwriting sessions.</a:t>
            </a:r>
          </a:p>
          <a:p>
            <a:r>
              <a:rPr lang="en-GB" sz="3600" dirty="0" smtClean="0"/>
              <a:t>There will also be lots of grammar work.</a:t>
            </a:r>
            <a:endParaRPr lang="en-GB" sz="3600" dirty="0"/>
          </a:p>
        </p:txBody>
      </p:sp>
    </p:spTree>
    <p:extLst>
      <p:ext uri="{BB962C8B-B14F-4D97-AF65-F5344CB8AC3E}">
        <p14:creationId xmlns:p14="http://schemas.microsoft.com/office/powerpoint/2010/main" val="204575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a:t>
            </a:r>
            <a:endParaRPr lang="en-GB" dirty="0"/>
          </a:p>
        </p:txBody>
      </p:sp>
      <p:sp>
        <p:nvSpPr>
          <p:cNvPr id="3" name="Content Placeholder 2"/>
          <p:cNvSpPr>
            <a:spLocks noGrp="1"/>
          </p:cNvSpPr>
          <p:nvPr>
            <p:ph idx="1"/>
          </p:nvPr>
        </p:nvSpPr>
        <p:spPr/>
        <p:txBody>
          <a:bodyPr/>
          <a:lstStyle/>
          <a:p>
            <a:r>
              <a:rPr lang="en-GB" dirty="0" smtClean="0"/>
              <a:t>Each class has a set of golden rules, agreed by the children.</a:t>
            </a:r>
          </a:p>
          <a:p>
            <a:r>
              <a:rPr lang="en-GB" dirty="0" smtClean="0"/>
              <a:t>Positive strategies are used, such as star of the week, smiley rewards, magical rainbow, marble jar, stickers, good work wristbands, compliment boxes and golden time.</a:t>
            </a:r>
          </a:p>
          <a:p>
            <a:r>
              <a:rPr lang="en-GB" dirty="0" smtClean="0"/>
              <a:t>Golden time has to be earned!</a:t>
            </a:r>
            <a:endParaRPr lang="en-GB" dirty="0"/>
          </a:p>
        </p:txBody>
      </p:sp>
      <p:pic>
        <p:nvPicPr>
          <p:cNvPr id="4" name="Picture 3"/>
          <p:cNvPicPr>
            <a:picLocks noChangeAspect="1"/>
          </p:cNvPicPr>
          <p:nvPr/>
        </p:nvPicPr>
        <p:blipFill>
          <a:blip r:embed="rId2"/>
          <a:stretch>
            <a:fillRect/>
          </a:stretch>
        </p:blipFill>
        <p:spPr>
          <a:xfrm>
            <a:off x="7833373" y="3592341"/>
            <a:ext cx="2884053" cy="3105903"/>
          </a:xfrm>
          <a:prstGeom prst="rect">
            <a:avLst/>
          </a:prstGeom>
        </p:spPr>
      </p:pic>
    </p:spTree>
    <p:extLst>
      <p:ext uri="{BB962C8B-B14F-4D97-AF65-F5344CB8AC3E}">
        <p14:creationId xmlns:p14="http://schemas.microsoft.com/office/powerpoint/2010/main" val="4281583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1004</Words>
  <Application>Microsoft Office PowerPoint</Application>
  <PresentationFormat>Widescreen</PresentationFormat>
  <Paragraphs>91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Welcome to Year 2 </vt:lpstr>
      <vt:lpstr>Housekeeping </vt:lpstr>
      <vt:lpstr>Meet the team…</vt:lpstr>
      <vt:lpstr>The Curriculum </vt:lpstr>
      <vt:lpstr>Year 2 expectations </vt:lpstr>
      <vt:lpstr>Homework  </vt:lpstr>
      <vt:lpstr>Reading </vt:lpstr>
      <vt:lpstr>Phonics and spelling </vt:lpstr>
      <vt:lpstr>Behaviour </vt:lpstr>
      <vt:lpstr>General information </vt:lpstr>
      <vt:lpstr>Social networking </vt:lpstr>
      <vt:lpstr>General information continued </vt:lpstr>
      <vt:lpstr>General information continued </vt:lpstr>
      <vt:lpstr>Some Important Dates </vt:lpstr>
      <vt:lpstr>KS1 assessments </vt:lpstr>
      <vt:lpstr>Parent helpers </vt:lpstr>
      <vt:lpstr>Any questions?</vt:lpstr>
    </vt:vector>
  </TitlesOfParts>
  <Company>Perryfields Infant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dc:title>
  <dc:creator>cchampion</dc:creator>
  <cp:lastModifiedBy>Elizabeth Etheridge</cp:lastModifiedBy>
  <cp:revision>22</cp:revision>
  <cp:lastPrinted>2018-09-13T15:31:23Z</cp:lastPrinted>
  <dcterms:created xsi:type="dcterms:W3CDTF">2017-09-11T19:02:15Z</dcterms:created>
  <dcterms:modified xsi:type="dcterms:W3CDTF">2022-09-26T11:28:27Z</dcterms:modified>
</cp:coreProperties>
</file>