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60" r:id="rId4"/>
    <p:sldId id="265" r:id="rId5"/>
    <p:sldId id="258" r:id="rId6"/>
    <p:sldId id="259" r:id="rId7"/>
    <p:sldId id="263" r:id="rId8"/>
    <p:sldId id="264"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4DFC2C-E92E-4045-9F84-664756EF468A}" v="239" dt="2021-01-11T12:28:38.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81207"/>
  </p:normalViewPr>
  <p:slideViewPr>
    <p:cSldViewPr snapToGrid="0" snapToObjects="1">
      <p:cViewPr varScale="1">
        <p:scale>
          <a:sx n="59" d="100"/>
          <a:sy n="59" d="100"/>
        </p:scale>
        <p:origin x="9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F39505-A0D2-E14F-8D59-E3D13B397838}" type="datetimeFigureOut">
              <a:rPr lang="en-US" smtClean="0"/>
              <a:t>1/12/2021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65285-C1A7-5E40-BD41-73CEAC278426}" type="slidenum">
              <a:rPr lang="en-US" smtClean="0"/>
              <a:t>‹#›</a:t>
            </a:fld>
            <a:endParaRPr lang="en-US"/>
          </a:p>
        </p:txBody>
      </p:sp>
    </p:spTree>
    <p:extLst>
      <p:ext uri="{BB962C8B-B14F-4D97-AF65-F5344CB8AC3E}">
        <p14:creationId xmlns:p14="http://schemas.microsoft.com/office/powerpoint/2010/main" val="33826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 Answers; stone, mole, note, alone, home, bone, explode.</a:t>
            </a:r>
          </a:p>
        </p:txBody>
      </p:sp>
      <p:sp>
        <p:nvSpPr>
          <p:cNvPr id="4" name="Slide Number Placeholder 3"/>
          <p:cNvSpPr>
            <a:spLocks noGrp="1"/>
          </p:cNvSpPr>
          <p:nvPr>
            <p:ph type="sldNum" sz="quarter" idx="5"/>
          </p:nvPr>
        </p:nvSpPr>
        <p:spPr/>
        <p:txBody>
          <a:bodyPr/>
          <a:lstStyle/>
          <a:p>
            <a:fld id="{CCF65285-C1A7-5E40-BD41-73CEAC278426}" type="slidenum">
              <a:rPr lang="en-US" smtClean="0"/>
              <a:t>7</a:t>
            </a:fld>
            <a:endParaRPr lang="en-US"/>
          </a:p>
        </p:txBody>
      </p:sp>
    </p:spTree>
    <p:extLst>
      <p:ext uri="{BB962C8B-B14F-4D97-AF65-F5344CB8AC3E}">
        <p14:creationId xmlns:p14="http://schemas.microsoft.com/office/powerpoint/2010/main" val="364474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8E384-86D8-EB46-B17F-5F9044742BE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0E2EAFE-FC1D-FA4B-86E9-53F14C349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C577716-9F65-644C-9AC5-9AD69373203B}"/>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5" name="Footer Placeholder 4">
            <a:extLst>
              <a:ext uri="{FF2B5EF4-FFF2-40B4-BE49-F238E27FC236}">
                <a16:creationId xmlns:a16="http://schemas.microsoft.com/office/drawing/2014/main" id="{2515387D-0FEA-524E-9424-DD1D6AD406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4F7AEC-83D1-D04F-A329-54F99F1FEE1A}"/>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418267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008D1-CA1D-4041-9E75-B95A8687D96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5CADB7A-26A4-E644-9EB3-198942E67D5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74156C3-E25C-1E4C-83DD-93DB506C1A7A}"/>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5" name="Footer Placeholder 4">
            <a:extLst>
              <a:ext uri="{FF2B5EF4-FFF2-40B4-BE49-F238E27FC236}">
                <a16:creationId xmlns:a16="http://schemas.microsoft.com/office/drawing/2014/main" id="{DB78D945-B4C4-524B-A8F2-FA395D313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0830D1-559D-3943-BA14-872622131FDD}"/>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274409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30002B-F43A-464B-A3AD-DDC3C59BCC9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468231F-0E81-2445-BB0B-7AA0B780AA2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31DD4BA-BBB0-9447-983B-D3EB9BAEBA29}"/>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5" name="Footer Placeholder 4">
            <a:extLst>
              <a:ext uri="{FF2B5EF4-FFF2-40B4-BE49-F238E27FC236}">
                <a16:creationId xmlns:a16="http://schemas.microsoft.com/office/drawing/2014/main" id="{6223EFA6-E321-C149-B860-953274B230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2FE1F7-0EE6-C143-AC7C-59204B20CE4C}"/>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109956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D434B-053B-2344-8289-3D5C395416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16F8C9C-F184-E04C-813A-4F0BCA709BC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DBE37AA-00D8-3444-B185-D5CB06F4727A}"/>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5" name="Footer Placeholder 4">
            <a:extLst>
              <a:ext uri="{FF2B5EF4-FFF2-40B4-BE49-F238E27FC236}">
                <a16:creationId xmlns:a16="http://schemas.microsoft.com/office/drawing/2014/main" id="{43041358-A95C-FA4F-B130-B8D53211E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7F3708-3368-B64B-8E50-8BC25AF8520A}"/>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356822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A3DC5-5BDF-2448-AE15-0E91AABAF7C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4FCBC1B-E3CF-7B40-8EF8-0A6C6EE05E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72A7516-D813-834D-8A97-6E7A11434C0D}"/>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5" name="Footer Placeholder 4">
            <a:extLst>
              <a:ext uri="{FF2B5EF4-FFF2-40B4-BE49-F238E27FC236}">
                <a16:creationId xmlns:a16="http://schemas.microsoft.com/office/drawing/2014/main" id="{EDA55F17-F9BC-734F-8BE1-79801029E6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99939F-D963-B246-B499-5AB4B4261CB9}"/>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2325060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5CDD6-987E-2849-B9ED-DB653D885BE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3D47DD7-4B56-B342-A5A9-5A45EC0ADCE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0F277FB-4CEF-D24A-926B-95CA6E76689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AEAB7EC-D3DF-3840-B023-09634D7D98B3}"/>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6" name="Footer Placeholder 5">
            <a:extLst>
              <a:ext uri="{FF2B5EF4-FFF2-40B4-BE49-F238E27FC236}">
                <a16:creationId xmlns:a16="http://schemas.microsoft.com/office/drawing/2014/main" id="{A688B215-8843-BB4F-B13E-B5DE9EAADD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EFDC52-C5A8-D044-A90D-9534D67CA250}"/>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1489371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87D93-B71A-0342-AB4E-BE5F165B887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72852C7-5138-7847-A630-B04DC3D61F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8E604B4-61BE-574E-95BF-80F811EF00C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6CFFB93-8678-7245-B253-85D5FDA3F4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951A165-1677-D349-BAA8-2F92699D861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858C2AD-54A8-344F-BA65-5331BA3EE5FE}"/>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8" name="Footer Placeholder 7">
            <a:extLst>
              <a:ext uri="{FF2B5EF4-FFF2-40B4-BE49-F238E27FC236}">
                <a16:creationId xmlns:a16="http://schemas.microsoft.com/office/drawing/2014/main" id="{D9E4D638-DF4D-7E4B-85C5-AFE3373386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5956AD-71AD-FF46-A969-93D848839C68}"/>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37804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C58D2-42C3-D94C-9CF8-E976AF3B59E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0C549C3-BD0D-3D44-96E1-931BF021F003}"/>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4" name="Footer Placeholder 3">
            <a:extLst>
              <a:ext uri="{FF2B5EF4-FFF2-40B4-BE49-F238E27FC236}">
                <a16:creationId xmlns:a16="http://schemas.microsoft.com/office/drawing/2014/main" id="{15590AE0-9C36-1D45-8B03-5E3DB4E1AC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E77A7F-C650-CC4B-9C75-BA1F9DDD64F5}"/>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420380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DAFB2-E73D-7547-84B0-BF8F4A9347EA}"/>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3" name="Footer Placeholder 2">
            <a:extLst>
              <a:ext uri="{FF2B5EF4-FFF2-40B4-BE49-F238E27FC236}">
                <a16:creationId xmlns:a16="http://schemas.microsoft.com/office/drawing/2014/main" id="{F78AD6C2-7977-8A47-AEE0-CE193AB1AD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BB2EA-F461-384A-9F0B-2E479CD69582}"/>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538015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D356-3495-2C47-842D-5F207B2BDF5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6A2DA43-1A9B-0F4C-8A4F-BDC091E9E3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E7EFD0D-49B3-7C42-AE2E-E540013EE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DFF5CA6-8A74-0C44-A2A4-BE556DC7A51C}"/>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6" name="Footer Placeholder 5">
            <a:extLst>
              <a:ext uri="{FF2B5EF4-FFF2-40B4-BE49-F238E27FC236}">
                <a16:creationId xmlns:a16="http://schemas.microsoft.com/office/drawing/2014/main" id="{AA578B84-15CE-E645-A592-D28389458A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B11272-F2E6-EB42-9C3D-7E9016AAA133}"/>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1651664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33722-B2CD-CA4F-9458-754DF7A1503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813192C-2276-3644-AC3D-07DB3C412C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1A6351-2088-C649-BBE6-BEE3854E09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2472A0F-FF7A-554B-A77F-4BEDDAC19A84}"/>
              </a:ext>
            </a:extLst>
          </p:cNvPr>
          <p:cNvSpPr>
            <a:spLocks noGrp="1"/>
          </p:cNvSpPr>
          <p:nvPr>
            <p:ph type="dt" sz="half" idx="10"/>
          </p:nvPr>
        </p:nvSpPr>
        <p:spPr/>
        <p:txBody>
          <a:bodyPr/>
          <a:lstStyle/>
          <a:p>
            <a:fld id="{7B571274-661D-DA44-870C-5B172A9A053A}" type="datetimeFigureOut">
              <a:rPr lang="en-US" smtClean="0"/>
              <a:t>1/12/2021</a:t>
            </a:fld>
            <a:endParaRPr lang="en-US"/>
          </a:p>
        </p:txBody>
      </p:sp>
      <p:sp>
        <p:nvSpPr>
          <p:cNvPr id="6" name="Footer Placeholder 5">
            <a:extLst>
              <a:ext uri="{FF2B5EF4-FFF2-40B4-BE49-F238E27FC236}">
                <a16:creationId xmlns:a16="http://schemas.microsoft.com/office/drawing/2014/main" id="{85826AA9-FC48-9140-934C-2B7CA42814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C68997-2857-044A-BFE1-B482A4696BC7}"/>
              </a:ext>
            </a:extLst>
          </p:cNvPr>
          <p:cNvSpPr>
            <a:spLocks noGrp="1"/>
          </p:cNvSpPr>
          <p:nvPr>
            <p:ph type="sldNum" sz="quarter" idx="12"/>
          </p:nvPr>
        </p:nvSpPr>
        <p:spPr/>
        <p:txBody>
          <a:bodyPr/>
          <a:lstStyle/>
          <a:p>
            <a:fld id="{5D31A70F-135F-424A-AD19-CA78C2FEB7CF}" type="slidenum">
              <a:rPr lang="en-US" smtClean="0"/>
              <a:t>‹#›</a:t>
            </a:fld>
            <a:endParaRPr lang="en-US"/>
          </a:p>
        </p:txBody>
      </p:sp>
    </p:spTree>
    <p:extLst>
      <p:ext uri="{BB962C8B-B14F-4D97-AF65-F5344CB8AC3E}">
        <p14:creationId xmlns:p14="http://schemas.microsoft.com/office/powerpoint/2010/main" val="1831253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6148B5-2657-4542-8687-19E79AB685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A3D6A13-81BC-5346-BB03-C63CD47F63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DF9D63A-0937-F248-94EB-5DD91647AD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571274-661D-DA44-870C-5B172A9A053A}" type="datetimeFigureOut">
              <a:rPr lang="en-US" smtClean="0"/>
              <a:t>1/12/2021</a:t>
            </a:fld>
            <a:endParaRPr lang="en-US"/>
          </a:p>
        </p:txBody>
      </p:sp>
      <p:sp>
        <p:nvSpPr>
          <p:cNvPr id="5" name="Footer Placeholder 4">
            <a:extLst>
              <a:ext uri="{FF2B5EF4-FFF2-40B4-BE49-F238E27FC236}">
                <a16:creationId xmlns:a16="http://schemas.microsoft.com/office/drawing/2014/main" id="{1BACECB4-4EA4-5B4D-9DF1-43F880A678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CBC5B2-28B1-234D-BB62-FF42FBC594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1A70F-135F-424A-AD19-CA78C2FEB7CF}" type="slidenum">
              <a:rPr lang="en-US" smtClean="0"/>
              <a:t>‹#›</a:t>
            </a:fld>
            <a:endParaRPr lang="en-US"/>
          </a:p>
        </p:txBody>
      </p:sp>
    </p:spTree>
    <p:extLst>
      <p:ext uri="{BB962C8B-B14F-4D97-AF65-F5344CB8AC3E}">
        <p14:creationId xmlns:p14="http://schemas.microsoft.com/office/powerpoint/2010/main" val="35385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vDms5bRsvq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3" y="365125"/>
            <a:ext cx="10700657" cy="1773918"/>
          </a:xfrm>
        </p:spPr>
        <p:txBody>
          <a:bodyPr>
            <a:normAutofit/>
          </a:bodyPr>
          <a:lstStyle/>
          <a:p>
            <a:pPr algn="ctr"/>
            <a:r>
              <a:rPr lang="en-US" dirty="0"/>
              <a:t>So </a:t>
            </a:r>
            <a:r>
              <a:rPr lang="en-US" dirty="0" smtClean="0"/>
              <a:t>far this term </a:t>
            </a:r>
            <a:r>
              <a:rPr lang="en-US" dirty="0"/>
              <a:t>we have looked at two different </a:t>
            </a:r>
            <a:r>
              <a:rPr lang="en-US" dirty="0">
                <a:solidFill>
                  <a:srgbClr val="FF0000"/>
                </a:solidFill>
              </a:rPr>
              <a:t>split </a:t>
            </a:r>
            <a:r>
              <a:rPr lang="en-US" dirty="0" smtClean="0">
                <a:solidFill>
                  <a:srgbClr val="FF0000"/>
                </a:solidFill>
              </a:rPr>
              <a:t>digraphs</a:t>
            </a:r>
            <a:r>
              <a:rPr lang="en-US" dirty="0" smtClean="0"/>
              <a:t>.  Remind </a:t>
            </a:r>
            <a:r>
              <a:rPr lang="en-US" dirty="0"/>
              <a:t>me</a:t>
            </a:r>
            <a:r>
              <a:rPr lang="en-US" dirty="0" smtClean="0"/>
              <a:t>:</a:t>
            </a:r>
            <a:endParaRPr lang="en-GB" dirty="0"/>
          </a:p>
        </p:txBody>
      </p:sp>
      <p:sp>
        <p:nvSpPr>
          <p:cNvPr id="3" name="Content Placeholder 2"/>
          <p:cNvSpPr>
            <a:spLocks noGrp="1"/>
          </p:cNvSpPr>
          <p:nvPr>
            <p:ph idx="1"/>
          </p:nvPr>
        </p:nvSpPr>
        <p:spPr>
          <a:xfrm>
            <a:off x="419009" y="2334985"/>
            <a:ext cx="10934791" cy="3841977"/>
          </a:xfrm>
        </p:spPr>
        <p:txBody>
          <a:bodyPr/>
          <a:lstStyle/>
          <a:p>
            <a:r>
              <a:rPr lang="en-GB" dirty="0" smtClean="0"/>
              <a:t>What is a digraph?</a:t>
            </a:r>
          </a:p>
          <a:p>
            <a:pPr marL="0" indent="0" algn="ctr">
              <a:buNone/>
            </a:pPr>
            <a:r>
              <a:rPr lang="en-GB" dirty="0" smtClean="0">
                <a:solidFill>
                  <a:srgbClr val="FF0000"/>
                </a:solidFill>
              </a:rPr>
              <a:t>2 letters that join together to make one sound.</a:t>
            </a:r>
          </a:p>
          <a:p>
            <a:r>
              <a:rPr lang="en-GB" dirty="0" smtClean="0"/>
              <a:t>So what is a split digraph?</a:t>
            </a:r>
          </a:p>
          <a:p>
            <a:pPr marL="0" indent="0" algn="ctr">
              <a:buNone/>
            </a:pPr>
            <a:r>
              <a:rPr lang="en-GB" dirty="0" smtClean="0">
                <a:solidFill>
                  <a:srgbClr val="FF0000"/>
                </a:solidFill>
              </a:rPr>
              <a:t>2 letters that still work together to make one sound, even when another letter comes between them!</a:t>
            </a:r>
          </a:p>
          <a:p>
            <a:endParaRPr lang="en-GB" dirty="0">
              <a:solidFill>
                <a:srgbClr val="FF0000"/>
              </a:solidFill>
            </a:endParaRPr>
          </a:p>
          <a:p>
            <a:r>
              <a:rPr lang="en-GB" dirty="0" smtClean="0"/>
              <a:t>So far we have learned </a:t>
            </a:r>
            <a:r>
              <a:rPr lang="en-GB" dirty="0" smtClean="0">
                <a:solidFill>
                  <a:srgbClr val="FF0000"/>
                </a:solidFill>
              </a:rPr>
              <a:t>a-e</a:t>
            </a:r>
            <a:r>
              <a:rPr lang="en-GB" dirty="0" smtClean="0"/>
              <a:t> and </a:t>
            </a:r>
            <a:r>
              <a:rPr lang="en-GB" dirty="0" err="1" smtClean="0">
                <a:solidFill>
                  <a:srgbClr val="FF0000"/>
                </a:solidFill>
              </a:rPr>
              <a:t>i</a:t>
            </a:r>
            <a:r>
              <a:rPr lang="en-GB" dirty="0" smtClean="0">
                <a:solidFill>
                  <a:srgbClr val="FF0000"/>
                </a:solidFill>
              </a:rPr>
              <a:t>-e</a:t>
            </a:r>
            <a:r>
              <a:rPr lang="en-GB" dirty="0" smtClean="0"/>
              <a:t> – what do they say?</a:t>
            </a:r>
            <a:endParaRPr lang="en-GB" dirty="0"/>
          </a:p>
        </p:txBody>
      </p:sp>
    </p:spTree>
    <p:extLst>
      <p:ext uri="{BB962C8B-B14F-4D97-AF65-F5344CB8AC3E}">
        <p14:creationId xmlns:p14="http://schemas.microsoft.com/office/powerpoint/2010/main" val="329049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latin typeface="SassoonPrimaryInfant" pitchFamily="2" charset="0"/>
              </a:rPr>
              <a:t>Let’s play Yes/No</a:t>
            </a:r>
            <a:endParaRPr lang="en-GB" dirty="0">
              <a:solidFill>
                <a:srgbClr val="FF0000"/>
              </a:solidFill>
              <a:latin typeface="SassoonPrimaryInfant" pitchFamily="2" charset="0"/>
            </a:endParaRPr>
          </a:p>
        </p:txBody>
      </p:sp>
      <p:sp>
        <p:nvSpPr>
          <p:cNvPr id="3" name="Content Placeholder 2"/>
          <p:cNvSpPr>
            <a:spLocks noGrp="1"/>
          </p:cNvSpPr>
          <p:nvPr>
            <p:ph idx="1"/>
          </p:nvPr>
        </p:nvSpPr>
        <p:spPr/>
        <p:txBody>
          <a:bodyPr>
            <a:normAutofit/>
          </a:bodyPr>
          <a:lstStyle/>
          <a:p>
            <a:r>
              <a:rPr lang="en-GB" sz="4400" dirty="0">
                <a:solidFill>
                  <a:srgbClr val="000000"/>
                </a:solidFill>
                <a:latin typeface="SassoonPrimaryInfant" pitchFamily="2" charset="0"/>
              </a:rPr>
              <a:t>Can you tie a stone to a rope?</a:t>
            </a:r>
          </a:p>
          <a:p>
            <a:r>
              <a:rPr lang="en-GB" sz="4400" dirty="0">
                <a:solidFill>
                  <a:srgbClr val="000000"/>
                </a:solidFill>
                <a:latin typeface="SassoonPrimaryInfant" pitchFamily="2" charset="0"/>
              </a:rPr>
              <a:t>Do you like to be alone at home?</a:t>
            </a:r>
          </a:p>
          <a:p>
            <a:r>
              <a:rPr lang="en-GB" sz="4400" dirty="0">
                <a:solidFill>
                  <a:srgbClr val="000000"/>
                </a:solidFill>
                <a:latin typeface="SassoonPrimaryInfant" pitchFamily="2" charset="0"/>
              </a:rPr>
              <a:t>Can you press the buttons on the phone with your nose?</a:t>
            </a:r>
          </a:p>
          <a:p>
            <a:r>
              <a:rPr lang="en-GB" sz="4400" dirty="0">
                <a:solidFill>
                  <a:srgbClr val="000000"/>
                </a:solidFill>
                <a:latin typeface="SassoonPrimaryInfant" pitchFamily="2" charset="0"/>
              </a:rPr>
              <a:t>Do moles have bones?</a:t>
            </a:r>
          </a:p>
        </p:txBody>
      </p:sp>
    </p:spTree>
    <p:extLst>
      <p:ext uri="{BB962C8B-B14F-4D97-AF65-F5344CB8AC3E}">
        <p14:creationId xmlns:p14="http://schemas.microsoft.com/office/powerpoint/2010/main" val="93225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32C4C9F-376D-F44E-8F6F-15FF3CDD7A65}"/>
              </a:ext>
            </a:extLst>
          </p:cNvPr>
          <p:cNvSpPr txBox="1"/>
          <p:nvPr/>
        </p:nvSpPr>
        <p:spPr>
          <a:xfrm>
            <a:off x="2348910" y="2812276"/>
            <a:ext cx="1003801" cy="646331"/>
          </a:xfrm>
          <a:prstGeom prst="rect">
            <a:avLst/>
          </a:prstGeom>
          <a:noFill/>
        </p:spPr>
        <p:txBody>
          <a:bodyPr wrap="none" rtlCol="0">
            <a:spAutoFit/>
          </a:bodyPr>
          <a:lstStyle/>
          <a:p>
            <a:r>
              <a:rPr lang="en-US" sz="3600" dirty="0">
                <a:solidFill>
                  <a:srgbClr val="FF0000"/>
                </a:solidFill>
              </a:rPr>
              <a:t>pipe</a:t>
            </a:r>
          </a:p>
        </p:txBody>
      </p:sp>
      <p:sp>
        <p:nvSpPr>
          <p:cNvPr id="8" name="TextBox 7">
            <a:extLst>
              <a:ext uri="{FF2B5EF4-FFF2-40B4-BE49-F238E27FC236}">
                <a16:creationId xmlns:a16="http://schemas.microsoft.com/office/drawing/2014/main" id="{AB0F83BA-2CED-564A-BF25-8C8315B1FBE6}"/>
              </a:ext>
            </a:extLst>
          </p:cNvPr>
          <p:cNvSpPr txBox="1"/>
          <p:nvPr/>
        </p:nvSpPr>
        <p:spPr>
          <a:xfrm>
            <a:off x="2260612" y="3653658"/>
            <a:ext cx="1184940" cy="646331"/>
          </a:xfrm>
          <a:prstGeom prst="rect">
            <a:avLst/>
          </a:prstGeom>
          <a:noFill/>
        </p:spPr>
        <p:txBody>
          <a:bodyPr wrap="none" rtlCol="0">
            <a:spAutoFit/>
          </a:bodyPr>
          <a:lstStyle/>
          <a:p>
            <a:r>
              <a:rPr lang="en-US" sz="3600" dirty="0">
                <a:solidFill>
                  <a:srgbClr val="00B0F0"/>
                </a:solidFill>
              </a:rPr>
              <a:t>shine</a:t>
            </a:r>
          </a:p>
        </p:txBody>
      </p:sp>
      <p:sp>
        <p:nvSpPr>
          <p:cNvPr id="10" name="TextBox 9">
            <a:extLst>
              <a:ext uri="{FF2B5EF4-FFF2-40B4-BE49-F238E27FC236}">
                <a16:creationId xmlns:a16="http://schemas.microsoft.com/office/drawing/2014/main" id="{95E57656-D38C-274C-AB8C-43C83ADBC8B0}"/>
              </a:ext>
            </a:extLst>
          </p:cNvPr>
          <p:cNvSpPr txBox="1"/>
          <p:nvPr/>
        </p:nvSpPr>
        <p:spPr>
          <a:xfrm>
            <a:off x="2348910" y="4580929"/>
            <a:ext cx="1217193" cy="646331"/>
          </a:xfrm>
          <a:prstGeom prst="rect">
            <a:avLst/>
          </a:prstGeom>
          <a:noFill/>
        </p:spPr>
        <p:txBody>
          <a:bodyPr wrap="none" rtlCol="0">
            <a:spAutoFit/>
          </a:bodyPr>
          <a:lstStyle/>
          <a:p>
            <a:r>
              <a:rPr lang="en-US" sz="3600" dirty="0">
                <a:solidFill>
                  <a:srgbClr val="00B050"/>
                </a:solidFill>
              </a:rPr>
              <a:t>invite</a:t>
            </a:r>
          </a:p>
        </p:txBody>
      </p:sp>
      <p:sp>
        <p:nvSpPr>
          <p:cNvPr id="12" name="TextBox 11">
            <a:extLst>
              <a:ext uri="{FF2B5EF4-FFF2-40B4-BE49-F238E27FC236}">
                <a16:creationId xmlns:a16="http://schemas.microsoft.com/office/drawing/2014/main" id="{BF3207F4-434A-1B40-A771-34A0DEDF2C8C}"/>
              </a:ext>
            </a:extLst>
          </p:cNvPr>
          <p:cNvSpPr txBox="1"/>
          <p:nvPr/>
        </p:nvSpPr>
        <p:spPr>
          <a:xfrm>
            <a:off x="4296612" y="3679728"/>
            <a:ext cx="957313" cy="646331"/>
          </a:xfrm>
          <a:prstGeom prst="rect">
            <a:avLst/>
          </a:prstGeom>
          <a:noFill/>
        </p:spPr>
        <p:txBody>
          <a:bodyPr wrap="none" rtlCol="0">
            <a:spAutoFit/>
          </a:bodyPr>
          <a:lstStyle/>
          <a:p>
            <a:r>
              <a:rPr lang="en-US" sz="3600" dirty="0">
                <a:solidFill>
                  <a:srgbClr val="00B0F0"/>
                </a:solidFill>
              </a:rPr>
              <a:t>nice</a:t>
            </a:r>
          </a:p>
        </p:txBody>
      </p:sp>
      <p:sp>
        <p:nvSpPr>
          <p:cNvPr id="13" name="TextBox 12">
            <a:extLst>
              <a:ext uri="{FF2B5EF4-FFF2-40B4-BE49-F238E27FC236}">
                <a16:creationId xmlns:a16="http://schemas.microsoft.com/office/drawing/2014/main" id="{70090B7E-14EF-274F-9D5A-6E2294A4D86B}"/>
              </a:ext>
            </a:extLst>
          </p:cNvPr>
          <p:cNvSpPr txBox="1"/>
          <p:nvPr/>
        </p:nvSpPr>
        <p:spPr>
          <a:xfrm>
            <a:off x="5914703" y="2823976"/>
            <a:ext cx="1127616" cy="646331"/>
          </a:xfrm>
          <a:prstGeom prst="rect">
            <a:avLst/>
          </a:prstGeom>
          <a:noFill/>
        </p:spPr>
        <p:txBody>
          <a:bodyPr wrap="none" rtlCol="0">
            <a:spAutoFit/>
          </a:bodyPr>
          <a:lstStyle/>
          <a:p>
            <a:r>
              <a:rPr lang="en-US" sz="3600" dirty="0">
                <a:solidFill>
                  <a:srgbClr val="FF0000"/>
                </a:solidFill>
              </a:rPr>
              <a:t>plate</a:t>
            </a:r>
          </a:p>
        </p:txBody>
      </p:sp>
      <p:sp>
        <p:nvSpPr>
          <p:cNvPr id="14" name="TextBox 13">
            <a:extLst>
              <a:ext uri="{FF2B5EF4-FFF2-40B4-BE49-F238E27FC236}">
                <a16:creationId xmlns:a16="http://schemas.microsoft.com/office/drawing/2014/main" id="{BB00B2BF-4258-9942-8523-BDCBBEF2FCAE}"/>
              </a:ext>
            </a:extLst>
          </p:cNvPr>
          <p:cNvSpPr txBox="1"/>
          <p:nvPr/>
        </p:nvSpPr>
        <p:spPr>
          <a:xfrm>
            <a:off x="5851255" y="3689581"/>
            <a:ext cx="1254511" cy="646331"/>
          </a:xfrm>
          <a:prstGeom prst="rect">
            <a:avLst/>
          </a:prstGeom>
          <a:noFill/>
        </p:spPr>
        <p:txBody>
          <a:bodyPr wrap="none" rtlCol="0">
            <a:spAutoFit/>
          </a:bodyPr>
          <a:lstStyle/>
          <a:p>
            <a:r>
              <a:rPr lang="en-US" sz="3600" dirty="0">
                <a:solidFill>
                  <a:srgbClr val="00B0F0"/>
                </a:solidFill>
              </a:rPr>
              <a:t>shave</a:t>
            </a:r>
          </a:p>
        </p:txBody>
      </p:sp>
      <p:sp>
        <p:nvSpPr>
          <p:cNvPr id="15" name="TextBox 14">
            <a:extLst>
              <a:ext uri="{FF2B5EF4-FFF2-40B4-BE49-F238E27FC236}">
                <a16:creationId xmlns:a16="http://schemas.microsoft.com/office/drawing/2014/main" id="{693211F4-3545-1948-BE31-2A480D264467}"/>
              </a:ext>
            </a:extLst>
          </p:cNvPr>
          <p:cNvSpPr txBox="1"/>
          <p:nvPr/>
        </p:nvSpPr>
        <p:spPr>
          <a:xfrm>
            <a:off x="5906265" y="4618495"/>
            <a:ext cx="1023037" cy="646331"/>
          </a:xfrm>
          <a:prstGeom prst="rect">
            <a:avLst/>
          </a:prstGeom>
          <a:noFill/>
        </p:spPr>
        <p:txBody>
          <a:bodyPr wrap="none" rtlCol="0">
            <a:spAutoFit/>
          </a:bodyPr>
          <a:lstStyle/>
          <a:p>
            <a:r>
              <a:rPr lang="en-US" sz="3600" dirty="0">
                <a:solidFill>
                  <a:srgbClr val="00B050"/>
                </a:solidFill>
              </a:rPr>
              <a:t>cave</a:t>
            </a:r>
          </a:p>
        </p:txBody>
      </p:sp>
      <p:sp>
        <p:nvSpPr>
          <p:cNvPr id="16" name="TextBox 15">
            <a:extLst>
              <a:ext uri="{FF2B5EF4-FFF2-40B4-BE49-F238E27FC236}">
                <a16:creationId xmlns:a16="http://schemas.microsoft.com/office/drawing/2014/main" id="{AA26094C-999F-8445-A13C-E266FA6999BD}"/>
              </a:ext>
            </a:extLst>
          </p:cNvPr>
          <p:cNvSpPr txBox="1"/>
          <p:nvPr/>
        </p:nvSpPr>
        <p:spPr>
          <a:xfrm>
            <a:off x="4437890" y="4580929"/>
            <a:ext cx="943143" cy="646331"/>
          </a:xfrm>
          <a:prstGeom prst="rect">
            <a:avLst/>
          </a:prstGeom>
          <a:noFill/>
        </p:spPr>
        <p:txBody>
          <a:bodyPr wrap="none" rtlCol="0">
            <a:spAutoFit/>
          </a:bodyPr>
          <a:lstStyle/>
          <a:p>
            <a:r>
              <a:rPr lang="en-US" sz="3600" dirty="0">
                <a:solidFill>
                  <a:srgbClr val="FF0000"/>
                </a:solidFill>
              </a:rPr>
              <a:t>safe</a:t>
            </a:r>
          </a:p>
        </p:txBody>
      </p:sp>
      <p:sp>
        <p:nvSpPr>
          <p:cNvPr id="17" name="TextBox 16">
            <a:extLst>
              <a:ext uri="{FF2B5EF4-FFF2-40B4-BE49-F238E27FC236}">
                <a16:creationId xmlns:a16="http://schemas.microsoft.com/office/drawing/2014/main" id="{294FFE9F-09DE-8B42-A8DE-D15E8AD43F5E}"/>
              </a:ext>
            </a:extLst>
          </p:cNvPr>
          <p:cNvSpPr txBox="1"/>
          <p:nvPr/>
        </p:nvSpPr>
        <p:spPr>
          <a:xfrm>
            <a:off x="4199244" y="2805713"/>
            <a:ext cx="1152047" cy="646331"/>
          </a:xfrm>
          <a:prstGeom prst="rect">
            <a:avLst/>
          </a:prstGeom>
          <a:noFill/>
        </p:spPr>
        <p:txBody>
          <a:bodyPr wrap="none" rtlCol="0">
            <a:spAutoFit/>
          </a:bodyPr>
          <a:lstStyle/>
          <a:p>
            <a:r>
              <a:rPr lang="en-US" sz="3600" dirty="0">
                <a:solidFill>
                  <a:srgbClr val="00B050"/>
                </a:solidFill>
              </a:rPr>
              <a:t>tame</a:t>
            </a:r>
          </a:p>
        </p:txBody>
      </p:sp>
      <p:sp>
        <p:nvSpPr>
          <p:cNvPr id="18" name="TextBox 17">
            <a:extLst>
              <a:ext uri="{FF2B5EF4-FFF2-40B4-BE49-F238E27FC236}">
                <a16:creationId xmlns:a16="http://schemas.microsoft.com/office/drawing/2014/main" id="{7CEFA6B1-8039-C34C-A77F-068417765674}"/>
              </a:ext>
            </a:extLst>
          </p:cNvPr>
          <p:cNvSpPr txBox="1"/>
          <p:nvPr/>
        </p:nvSpPr>
        <p:spPr>
          <a:xfrm>
            <a:off x="7605731" y="2823976"/>
            <a:ext cx="1048685" cy="646331"/>
          </a:xfrm>
          <a:prstGeom prst="rect">
            <a:avLst/>
          </a:prstGeom>
          <a:noFill/>
        </p:spPr>
        <p:txBody>
          <a:bodyPr wrap="none" rtlCol="0">
            <a:spAutoFit/>
          </a:bodyPr>
          <a:lstStyle/>
          <a:p>
            <a:r>
              <a:rPr lang="en-US" sz="3600" dirty="0">
                <a:solidFill>
                  <a:srgbClr val="00B050"/>
                </a:solidFill>
              </a:rPr>
              <a:t>slide</a:t>
            </a:r>
          </a:p>
        </p:txBody>
      </p:sp>
      <p:sp>
        <p:nvSpPr>
          <p:cNvPr id="19" name="TextBox 18">
            <a:extLst>
              <a:ext uri="{FF2B5EF4-FFF2-40B4-BE49-F238E27FC236}">
                <a16:creationId xmlns:a16="http://schemas.microsoft.com/office/drawing/2014/main" id="{D2B15588-1C4D-314E-B481-1439D5C5E1FF}"/>
              </a:ext>
            </a:extLst>
          </p:cNvPr>
          <p:cNvSpPr txBox="1"/>
          <p:nvPr/>
        </p:nvSpPr>
        <p:spPr>
          <a:xfrm>
            <a:off x="7560014" y="3689580"/>
            <a:ext cx="1094402" cy="646331"/>
          </a:xfrm>
          <a:prstGeom prst="rect">
            <a:avLst/>
          </a:prstGeom>
          <a:noFill/>
        </p:spPr>
        <p:txBody>
          <a:bodyPr wrap="none" rtlCol="0">
            <a:spAutoFit/>
          </a:bodyPr>
          <a:lstStyle/>
          <a:p>
            <a:r>
              <a:rPr lang="en-US" sz="3600" dirty="0">
                <a:solidFill>
                  <a:srgbClr val="00B0F0"/>
                </a:solidFill>
              </a:rPr>
              <a:t>prize</a:t>
            </a:r>
          </a:p>
        </p:txBody>
      </p:sp>
      <p:sp>
        <p:nvSpPr>
          <p:cNvPr id="20" name="TextBox 19">
            <a:extLst>
              <a:ext uri="{FF2B5EF4-FFF2-40B4-BE49-F238E27FC236}">
                <a16:creationId xmlns:a16="http://schemas.microsoft.com/office/drawing/2014/main" id="{339DD0DC-42B1-7D49-9276-3EE1905EE733}"/>
              </a:ext>
            </a:extLst>
          </p:cNvPr>
          <p:cNvSpPr txBox="1"/>
          <p:nvPr/>
        </p:nvSpPr>
        <p:spPr>
          <a:xfrm>
            <a:off x="7721195" y="4635039"/>
            <a:ext cx="820609" cy="646331"/>
          </a:xfrm>
          <a:prstGeom prst="rect">
            <a:avLst/>
          </a:prstGeom>
          <a:noFill/>
        </p:spPr>
        <p:txBody>
          <a:bodyPr wrap="none" rtlCol="0">
            <a:spAutoFit/>
          </a:bodyPr>
          <a:lstStyle/>
          <a:p>
            <a:r>
              <a:rPr lang="en-US" sz="3600" dirty="0">
                <a:solidFill>
                  <a:srgbClr val="FF0000"/>
                </a:solidFill>
              </a:rPr>
              <a:t>like</a:t>
            </a:r>
          </a:p>
        </p:txBody>
      </p:sp>
      <p:sp>
        <p:nvSpPr>
          <p:cNvPr id="21" name="TextBox 20">
            <a:extLst>
              <a:ext uri="{FF2B5EF4-FFF2-40B4-BE49-F238E27FC236}">
                <a16:creationId xmlns:a16="http://schemas.microsoft.com/office/drawing/2014/main" id="{BB798B97-D547-9341-A2B7-E2C7081875F0}"/>
              </a:ext>
            </a:extLst>
          </p:cNvPr>
          <p:cNvSpPr txBox="1"/>
          <p:nvPr/>
        </p:nvSpPr>
        <p:spPr>
          <a:xfrm>
            <a:off x="1656420" y="5718124"/>
            <a:ext cx="8389669" cy="523220"/>
          </a:xfrm>
          <a:prstGeom prst="rect">
            <a:avLst/>
          </a:prstGeom>
          <a:noFill/>
        </p:spPr>
        <p:txBody>
          <a:bodyPr wrap="none" rtlCol="0">
            <a:spAutoFit/>
          </a:bodyPr>
          <a:lstStyle/>
          <a:p>
            <a:r>
              <a:rPr lang="en-US" sz="2800" dirty="0"/>
              <a:t>CHALLENGE: Write the words and </a:t>
            </a:r>
            <a:r>
              <a:rPr lang="en-US" sz="2800" dirty="0" smtClean="0"/>
              <a:t>add the sound buttons</a:t>
            </a:r>
            <a:endParaRPr lang="en-US" sz="2800" dirty="0"/>
          </a:p>
        </p:txBody>
      </p:sp>
      <p:sp>
        <p:nvSpPr>
          <p:cNvPr id="3" name="Title 2"/>
          <p:cNvSpPr>
            <a:spLocks noGrp="1"/>
          </p:cNvSpPr>
          <p:nvPr>
            <p:ph type="title"/>
          </p:nvPr>
        </p:nvSpPr>
        <p:spPr/>
        <p:txBody>
          <a:bodyPr>
            <a:normAutofit/>
          </a:bodyPr>
          <a:lstStyle/>
          <a:p>
            <a:r>
              <a:rPr lang="en-US" dirty="0"/>
              <a:t>Let’s see if you can read these words </a:t>
            </a:r>
            <a:r>
              <a:rPr lang="en-US" dirty="0" smtClean="0"/>
              <a:t>correctly…</a:t>
            </a:r>
            <a:endParaRPr lang="en-GB" dirty="0"/>
          </a:p>
        </p:txBody>
      </p:sp>
    </p:spTree>
    <p:extLst>
      <p:ext uri="{BB962C8B-B14F-4D97-AF65-F5344CB8AC3E}">
        <p14:creationId xmlns:p14="http://schemas.microsoft.com/office/powerpoint/2010/main" val="38315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1">
                                            <p:txEl>
                                              <p:pRg st="0" end="0"/>
                                            </p:txEl>
                                          </p:spTgt>
                                        </p:tgtEl>
                                        <p:attrNameLst>
                                          <p:attrName>style.visibility</p:attrName>
                                        </p:attrNameLst>
                                      </p:cBhvr>
                                      <p:to>
                                        <p:strVal val="visible"/>
                                      </p:to>
                                    </p:set>
                                    <p:anim calcmode="lin" valueType="num">
                                      <p:cBhvr additive="base">
                                        <p:cTn id="57"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2" grpId="0"/>
      <p:bldP spid="13" grpId="0"/>
      <p:bldP spid="14" grpId="0"/>
      <p:bldP spid="15" grpId="0"/>
      <p:bldP spid="16" grpId="0"/>
      <p:bldP spid="17" grpId="0"/>
      <p:bldP spid="18" grpId="0"/>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a:extLst>
              <a:ext uri="{FF2B5EF4-FFF2-40B4-BE49-F238E27FC236}">
                <a16:creationId xmlns:a16="http://schemas.microsoft.com/office/drawing/2014/main" id="{2A4C9909-A2D6-3240-BE9C-B140DCF7A15D}"/>
              </a:ext>
            </a:extLst>
          </p:cNvPr>
          <p:cNvSpPr>
            <a:spLocks noGrp="1"/>
          </p:cNvSpPr>
          <p:nvPr>
            <p:ph idx="1"/>
          </p:nvPr>
        </p:nvSpPr>
        <p:spPr>
          <a:xfrm>
            <a:off x="457199" y="1778431"/>
            <a:ext cx="10646229" cy="4525963"/>
          </a:xfrm>
        </p:spPr>
        <p:txBody>
          <a:bodyPr>
            <a:normAutofit/>
          </a:bodyPr>
          <a:lstStyle/>
          <a:p>
            <a:r>
              <a:rPr lang="en-GB" sz="4000" dirty="0">
                <a:latin typeface="SassoonPrimaryInfant" pitchFamily="2" charset="0"/>
              </a:rPr>
              <a:t>Can you </a:t>
            </a:r>
            <a:r>
              <a:rPr lang="en-GB" sz="4000" dirty="0" smtClean="0">
                <a:latin typeface="SassoonPrimaryInfant" pitchFamily="2" charset="0"/>
              </a:rPr>
              <a:t>remember how we can spell it?</a:t>
            </a:r>
            <a:endParaRPr lang="en-GB" sz="4000" dirty="0">
              <a:latin typeface="SassoonPrimaryInfant" pitchFamily="2" charset="0"/>
            </a:endParaRPr>
          </a:p>
          <a:p>
            <a:pPr marL="0" indent="0" algn="ctr">
              <a:buNone/>
            </a:pPr>
            <a:r>
              <a:rPr lang="en-GB" sz="4000" dirty="0" err="1">
                <a:solidFill>
                  <a:srgbClr val="FF0000"/>
                </a:solidFill>
                <a:latin typeface="SassoonPrimaryInfant" pitchFamily="2" charset="0"/>
              </a:rPr>
              <a:t>oa</a:t>
            </a:r>
            <a:r>
              <a:rPr lang="en-GB" sz="4000" dirty="0">
                <a:latin typeface="SassoonPrimaryInfant" pitchFamily="2" charset="0"/>
              </a:rPr>
              <a:t> </a:t>
            </a:r>
            <a:r>
              <a:rPr lang="en-GB" sz="4000" dirty="0" smtClean="0">
                <a:latin typeface="SassoonPrimaryInfant" pitchFamily="2" charset="0"/>
              </a:rPr>
              <a:t>and </a:t>
            </a:r>
            <a:r>
              <a:rPr lang="en-GB" sz="4000" dirty="0" err="1" smtClean="0">
                <a:solidFill>
                  <a:srgbClr val="FF0000"/>
                </a:solidFill>
                <a:latin typeface="SassoonPrimaryInfant" pitchFamily="2" charset="0"/>
              </a:rPr>
              <a:t>oe</a:t>
            </a:r>
            <a:endParaRPr lang="en-GB" sz="4000" dirty="0">
              <a:solidFill>
                <a:srgbClr val="FF0000"/>
              </a:solidFill>
              <a:latin typeface="SassoonPrimaryInfant" pitchFamily="2" charset="0"/>
            </a:endParaRPr>
          </a:p>
          <a:p>
            <a:r>
              <a:rPr lang="en-GB" sz="4000" dirty="0">
                <a:latin typeface="SassoonPrimaryInfant" pitchFamily="2" charset="0"/>
              </a:rPr>
              <a:t>For example, </a:t>
            </a:r>
            <a:r>
              <a:rPr lang="en-GB" sz="4000" dirty="0" smtClean="0">
                <a:latin typeface="SassoonPrimaryInfant" pitchFamily="2" charset="0"/>
              </a:rPr>
              <a:t>g</a:t>
            </a:r>
            <a:r>
              <a:rPr lang="en-GB" sz="4000" dirty="0" smtClean="0">
                <a:solidFill>
                  <a:srgbClr val="FF0000"/>
                </a:solidFill>
                <a:latin typeface="SassoonPrimaryInfant" pitchFamily="2" charset="0"/>
              </a:rPr>
              <a:t>oa</a:t>
            </a:r>
            <a:r>
              <a:rPr lang="en-GB" sz="4000" dirty="0" smtClean="0">
                <a:latin typeface="SassoonPrimaryInfant" pitchFamily="2" charset="0"/>
              </a:rPr>
              <a:t>t and t</a:t>
            </a:r>
            <a:r>
              <a:rPr lang="en-GB" sz="4000" dirty="0" smtClean="0">
                <a:solidFill>
                  <a:srgbClr val="FF0000"/>
                </a:solidFill>
                <a:latin typeface="SassoonPrimaryInfant" pitchFamily="2" charset="0"/>
              </a:rPr>
              <a:t>oe</a:t>
            </a:r>
            <a:r>
              <a:rPr lang="en-GB" sz="4000" dirty="0" smtClean="0">
                <a:latin typeface="SassoonPrimaryInfant" pitchFamily="2" charset="0"/>
              </a:rPr>
              <a:t>.</a:t>
            </a:r>
            <a:endParaRPr lang="en-GB" sz="4000" dirty="0">
              <a:solidFill>
                <a:srgbClr val="FF0000"/>
              </a:solidFill>
              <a:latin typeface="SassoonPrimaryInfant" pitchFamily="2" charset="0"/>
            </a:endParaRPr>
          </a:p>
          <a:p>
            <a:pPr marL="0" indent="0">
              <a:buNone/>
            </a:pPr>
            <a:endParaRPr lang="en-GB" sz="4000" dirty="0">
              <a:latin typeface="SassoonPrimaryInfant" pitchFamily="2" charset="0"/>
            </a:endParaRPr>
          </a:p>
          <a:p>
            <a:r>
              <a:rPr lang="en-GB" sz="4000" dirty="0">
                <a:latin typeface="SassoonPrimaryInfant" pitchFamily="2" charset="0"/>
              </a:rPr>
              <a:t>Can you think of any other words with </a:t>
            </a:r>
            <a:r>
              <a:rPr lang="en-GB" sz="4000" dirty="0" smtClean="0">
                <a:latin typeface="SassoonPrimaryInfant" pitchFamily="2" charset="0"/>
              </a:rPr>
              <a:t>these </a:t>
            </a:r>
            <a:r>
              <a:rPr lang="en-GB" sz="4000" dirty="0">
                <a:latin typeface="SassoonPrimaryInfant" pitchFamily="2" charset="0"/>
              </a:rPr>
              <a:t>spelling </a:t>
            </a:r>
            <a:r>
              <a:rPr lang="en-GB" sz="4000" dirty="0" smtClean="0">
                <a:latin typeface="SassoonPrimaryInfant" pitchFamily="2" charset="0"/>
              </a:rPr>
              <a:t>patterns?</a:t>
            </a:r>
            <a:endParaRPr lang="en-GB" sz="4000" dirty="0">
              <a:latin typeface="SassoonPrimaryInfant" pitchFamily="2" charset="0"/>
            </a:endParaRPr>
          </a:p>
        </p:txBody>
      </p:sp>
      <p:sp>
        <p:nvSpPr>
          <p:cNvPr id="8" name="Title 4">
            <a:extLst>
              <a:ext uri="{FF2B5EF4-FFF2-40B4-BE49-F238E27FC236}">
                <a16:creationId xmlns:a16="http://schemas.microsoft.com/office/drawing/2014/main" id="{767E67EA-D73F-0D46-AA54-B61561892F06}"/>
              </a:ext>
            </a:extLst>
          </p:cNvPr>
          <p:cNvSpPr>
            <a:spLocks noGrp="1"/>
          </p:cNvSpPr>
          <p:nvPr>
            <p:ph type="title"/>
          </p:nvPr>
        </p:nvSpPr>
        <p:spPr>
          <a:xfrm>
            <a:off x="457199" y="274638"/>
            <a:ext cx="11283043" cy="1143000"/>
          </a:xfrm>
        </p:spPr>
        <p:txBody>
          <a:bodyPr>
            <a:normAutofit fontScale="90000"/>
          </a:bodyPr>
          <a:lstStyle/>
          <a:p>
            <a:r>
              <a:rPr lang="en-GB" dirty="0" smtClean="0">
                <a:latin typeface="SassoonPrimaryInfant" pitchFamily="2" charset="0"/>
              </a:rPr>
              <a:t>This week we are going to think about the sound O.</a:t>
            </a:r>
            <a:endParaRPr lang="en-GB" dirty="0">
              <a:latin typeface="SassoonPrimaryInfant" pitchFamily="2" charset="0"/>
            </a:endParaRPr>
          </a:p>
        </p:txBody>
      </p:sp>
    </p:spTree>
    <p:extLst>
      <p:ext uri="{BB962C8B-B14F-4D97-AF65-F5344CB8AC3E}">
        <p14:creationId xmlns:p14="http://schemas.microsoft.com/office/powerpoint/2010/main" val="348070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a:extLst>
              <a:ext uri="{FF2B5EF4-FFF2-40B4-BE49-F238E27FC236}">
                <a16:creationId xmlns:a16="http://schemas.microsoft.com/office/drawing/2014/main" id="{2A4C9909-A2D6-3240-BE9C-B140DCF7A15D}"/>
              </a:ext>
            </a:extLst>
          </p:cNvPr>
          <p:cNvSpPr>
            <a:spLocks noGrp="1"/>
          </p:cNvSpPr>
          <p:nvPr>
            <p:ph idx="1"/>
          </p:nvPr>
        </p:nvSpPr>
        <p:spPr>
          <a:xfrm>
            <a:off x="457199" y="1778431"/>
            <a:ext cx="10646229" cy="4525963"/>
          </a:xfrm>
        </p:spPr>
        <p:txBody>
          <a:bodyPr>
            <a:normAutofit/>
          </a:bodyPr>
          <a:lstStyle/>
          <a:p>
            <a:pPr marL="0" indent="0" algn="ctr">
              <a:buNone/>
            </a:pPr>
            <a:r>
              <a:rPr lang="en-GB" sz="4000" dirty="0" smtClean="0">
                <a:latin typeface="SassoonPrimaryInfant" pitchFamily="2" charset="0"/>
              </a:rPr>
              <a:t>toe               doe              hoe           woe</a:t>
            </a:r>
          </a:p>
          <a:p>
            <a:pPr marL="0" indent="0" algn="ctr">
              <a:buNone/>
            </a:pPr>
            <a:endParaRPr lang="en-GB" sz="4000" dirty="0">
              <a:latin typeface="SassoonPrimaryInfant" pitchFamily="2" charset="0"/>
            </a:endParaRPr>
          </a:p>
          <a:p>
            <a:pPr marL="0" indent="0" algn="ctr">
              <a:buNone/>
            </a:pPr>
            <a:r>
              <a:rPr lang="en-GB" sz="4000" dirty="0" smtClean="0">
                <a:latin typeface="SassoonPrimaryInfant" pitchFamily="2" charset="0"/>
              </a:rPr>
              <a:t>This is another digraph that still works if other letters try to push in! So o-e is another split digraph!</a:t>
            </a:r>
          </a:p>
          <a:p>
            <a:pPr marL="0" indent="0" algn="ctr">
              <a:buNone/>
            </a:pPr>
            <a:endParaRPr lang="en-GB" sz="4000" dirty="0">
              <a:latin typeface="SassoonPrimaryInfant" pitchFamily="2" charset="0"/>
            </a:endParaRPr>
          </a:p>
          <a:p>
            <a:pPr marL="0" indent="0" algn="ctr">
              <a:buNone/>
            </a:pPr>
            <a:r>
              <a:rPr lang="en-GB" sz="4000" dirty="0">
                <a:latin typeface="SassoonPrimaryInfant" pitchFamily="2" charset="0"/>
              </a:rPr>
              <a:t>t</a:t>
            </a:r>
            <a:r>
              <a:rPr lang="en-GB" sz="4000" dirty="0" smtClean="0">
                <a:latin typeface="SassoonPrimaryInfant" pitchFamily="2" charset="0"/>
              </a:rPr>
              <a:t>one             dome            hole           woke</a:t>
            </a:r>
            <a:endParaRPr lang="en-GB" sz="4000" dirty="0">
              <a:latin typeface="SassoonPrimaryInfant" pitchFamily="2" charset="0"/>
            </a:endParaRPr>
          </a:p>
        </p:txBody>
      </p:sp>
      <p:sp>
        <p:nvSpPr>
          <p:cNvPr id="8" name="Title 4">
            <a:extLst>
              <a:ext uri="{FF2B5EF4-FFF2-40B4-BE49-F238E27FC236}">
                <a16:creationId xmlns:a16="http://schemas.microsoft.com/office/drawing/2014/main" id="{767E67EA-D73F-0D46-AA54-B61561892F06}"/>
              </a:ext>
            </a:extLst>
          </p:cNvPr>
          <p:cNvSpPr>
            <a:spLocks noGrp="1"/>
          </p:cNvSpPr>
          <p:nvPr>
            <p:ph type="title"/>
          </p:nvPr>
        </p:nvSpPr>
        <p:spPr>
          <a:xfrm>
            <a:off x="457199" y="274638"/>
            <a:ext cx="11283043" cy="1143000"/>
          </a:xfrm>
        </p:spPr>
        <p:txBody>
          <a:bodyPr>
            <a:normAutofit/>
          </a:bodyPr>
          <a:lstStyle/>
          <a:p>
            <a:r>
              <a:rPr lang="en-GB" dirty="0" smtClean="0">
                <a:latin typeface="SassoonPrimaryInfant" pitchFamily="2" charset="0"/>
              </a:rPr>
              <a:t>Let’s look more closely at </a:t>
            </a:r>
            <a:r>
              <a:rPr lang="en-GB" u="sng" dirty="0" err="1" smtClean="0">
                <a:solidFill>
                  <a:srgbClr val="FF0000"/>
                </a:solidFill>
                <a:latin typeface="SassoonPrimaryInfant" pitchFamily="2" charset="0"/>
              </a:rPr>
              <a:t>oe</a:t>
            </a:r>
            <a:r>
              <a:rPr lang="en-GB" dirty="0" smtClean="0">
                <a:latin typeface="SassoonPrimaryInfant" pitchFamily="2" charset="0"/>
              </a:rPr>
              <a:t>.</a:t>
            </a:r>
            <a:endParaRPr lang="en-GB" dirty="0">
              <a:latin typeface="SassoonPrimaryInfant" pitchFamily="2" charset="0"/>
            </a:endParaRPr>
          </a:p>
        </p:txBody>
      </p:sp>
    </p:spTree>
    <p:extLst>
      <p:ext uri="{BB962C8B-B14F-4D97-AF65-F5344CB8AC3E}">
        <p14:creationId xmlns:p14="http://schemas.microsoft.com/office/powerpoint/2010/main" val="3998629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E126989-1F5A-404A-9411-B4961DC4CA76}"/>
              </a:ext>
            </a:extLst>
          </p:cNvPr>
          <p:cNvSpPr txBox="1"/>
          <p:nvPr/>
        </p:nvSpPr>
        <p:spPr>
          <a:xfrm>
            <a:off x="361627" y="247974"/>
            <a:ext cx="11468746" cy="1323439"/>
          </a:xfrm>
          <a:prstGeom prst="rect">
            <a:avLst/>
          </a:prstGeom>
          <a:noFill/>
        </p:spPr>
        <p:txBody>
          <a:bodyPr wrap="square" rtlCol="0">
            <a:spAutoFit/>
          </a:bodyPr>
          <a:lstStyle/>
          <a:p>
            <a:r>
              <a:rPr lang="en-US" sz="4000" dirty="0" smtClean="0"/>
              <a:t>Just the same as with our other </a:t>
            </a:r>
            <a:r>
              <a:rPr lang="en-US" sz="4000" dirty="0"/>
              <a:t>‘Magic E’ </a:t>
            </a:r>
            <a:r>
              <a:rPr lang="en-US" sz="4000" dirty="0" smtClean="0"/>
              <a:t>split digraphs, the </a:t>
            </a:r>
            <a:r>
              <a:rPr lang="en-US" sz="4000" dirty="0" smtClean="0"/>
              <a:t>E </a:t>
            </a:r>
            <a:r>
              <a:rPr lang="en-US" sz="4000" dirty="0" smtClean="0"/>
              <a:t>makes the letter O say its name.</a:t>
            </a:r>
            <a:endParaRPr lang="en-US" sz="2800" dirty="0"/>
          </a:p>
        </p:txBody>
      </p:sp>
      <p:sp>
        <p:nvSpPr>
          <p:cNvPr id="10" name="TextBox 9">
            <a:extLst>
              <a:ext uri="{FF2B5EF4-FFF2-40B4-BE49-F238E27FC236}">
                <a16:creationId xmlns:a16="http://schemas.microsoft.com/office/drawing/2014/main" id="{354F85FF-922A-B143-A3EA-3072C0E09453}"/>
              </a:ext>
            </a:extLst>
          </p:cNvPr>
          <p:cNvSpPr txBox="1"/>
          <p:nvPr/>
        </p:nvSpPr>
        <p:spPr>
          <a:xfrm>
            <a:off x="2345171" y="2529745"/>
            <a:ext cx="8172045" cy="707886"/>
          </a:xfrm>
          <a:prstGeom prst="rect">
            <a:avLst/>
          </a:prstGeom>
          <a:noFill/>
        </p:spPr>
        <p:txBody>
          <a:bodyPr wrap="none" rtlCol="0">
            <a:spAutoFit/>
          </a:bodyPr>
          <a:lstStyle/>
          <a:p>
            <a:r>
              <a:rPr lang="en-US" sz="4000" dirty="0"/>
              <a:t>For example, </a:t>
            </a:r>
            <a:r>
              <a:rPr lang="en-US" sz="4000" dirty="0" smtClean="0"/>
              <a:t>it turns ‘</a:t>
            </a:r>
            <a:r>
              <a:rPr lang="en-US" sz="4000" dirty="0" err="1" smtClean="0"/>
              <a:t>ston</a:t>
            </a:r>
            <a:r>
              <a:rPr lang="en-US" sz="4000" dirty="0" smtClean="0"/>
              <a:t>’ into </a:t>
            </a:r>
            <a:r>
              <a:rPr lang="en-US" sz="4000" dirty="0"/>
              <a:t>‘stone’</a:t>
            </a:r>
          </a:p>
        </p:txBody>
      </p:sp>
      <p:sp>
        <p:nvSpPr>
          <p:cNvPr id="11" name="TextBox 10">
            <a:extLst>
              <a:ext uri="{FF2B5EF4-FFF2-40B4-BE49-F238E27FC236}">
                <a16:creationId xmlns:a16="http://schemas.microsoft.com/office/drawing/2014/main" id="{93AE0A88-AC8A-E844-89D4-F7F86FA5D1E0}"/>
              </a:ext>
            </a:extLst>
          </p:cNvPr>
          <p:cNvSpPr txBox="1"/>
          <p:nvPr/>
        </p:nvSpPr>
        <p:spPr>
          <a:xfrm>
            <a:off x="2568367" y="4316761"/>
            <a:ext cx="7055265" cy="1107996"/>
          </a:xfrm>
          <a:prstGeom prst="rect">
            <a:avLst/>
          </a:prstGeom>
          <a:noFill/>
        </p:spPr>
        <p:txBody>
          <a:bodyPr wrap="none" rtlCol="0">
            <a:spAutoFit/>
          </a:bodyPr>
          <a:lstStyle/>
          <a:p>
            <a:r>
              <a:rPr lang="en-US" sz="2400" dirty="0"/>
              <a:t>Geraldine learns all about the ‘o-e’ split diagraph here: </a:t>
            </a:r>
          </a:p>
          <a:p>
            <a:r>
              <a:rPr lang="en-US" sz="2400" dirty="0">
                <a:hlinkClick r:id="rId2"/>
              </a:rPr>
              <a:t>https://www.youtube.com/watch?v=vDms5bRsvq4</a:t>
            </a:r>
            <a:endParaRPr lang="en-US" sz="2400" dirty="0"/>
          </a:p>
          <a:p>
            <a:endParaRPr lang="en-US" dirty="0"/>
          </a:p>
        </p:txBody>
      </p:sp>
    </p:spTree>
    <p:extLst>
      <p:ext uri="{BB962C8B-B14F-4D97-AF65-F5344CB8AC3E}">
        <p14:creationId xmlns:p14="http://schemas.microsoft.com/office/powerpoint/2010/main" val="211800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1DB57E-C31F-8342-B3CB-86B9A46A3845}"/>
              </a:ext>
            </a:extLst>
          </p:cNvPr>
          <p:cNvSpPr txBox="1"/>
          <p:nvPr/>
        </p:nvSpPr>
        <p:spPr>
          <a:xfrm>
            <a:off x="402956" y="371960"/>
            <a:ext cx="10682476" cy="707886"/>
          </a:xfrm>
          <a:prstGeom prst="rect">
            <a:avLst/>
          </a:prstGeom>
          <a:noFill/>
        </p:spPr>
        <p:txBody>
          <a:bodyPr wrap="none" rtlCol="0">
            <a:spAutoFit/>
          </a:bodyPr>
          <a:lstStyle/>
          <a:p>
            <a:r>
              <a:rPr lang="en-US" sz="4000" dirty="0" smtClean="0"/>
              <a:t>Now see if you can read these words on your own:</a:t>
            </a:r>
            <a:endParaRPr lang="en-US" sz="4000" dirty="0"/>
          </a:p>
        </p:txBody>
      </p:sp>
      <p:sp>
        <p:nvSpPr>
          <p:cNvPr id="8" name="TextBox 7">
            <a:extLst>
              <a:ext uri="{FF2B5EF4-FFF2-40B4-BE49-F238E27FC236}">
                <a16:creationId xmlns:a16="http://schemas.microsoft.com/office/drawing/2014/main" id="{050C1043-2191-C843-8A96-F3A0460598C2}"/>
              </a:ext>
            </a:extLst>
          </p:cNvPr>
          <p:cNvSpPr txBox="1"/>
          <p:nvPr/>
        </p:nvSpPr>
        <p:spPr>
          <a:xfrm>
            <a:off x="2982809" y="1457486"/>
            <a:ext cx="1249060" cy="707886"/>
          </a:xfrm>
          <a:prstGeom prst="rect">
            <a:avLst/>
          </a:prstGeom>
          <a:noFill/>
        </p:spPr>
        <p:txBody>
          <a:bodyPr wrap="none" rtlCol="0">
            <a:spAutoFit/>
          </a:bodyPr>
          <a:lstStyle/>
          <a:p>
            <a:r>
              <a:rPr lang="en-US" sz="4000" dirty="0"/>
              <a:t>b</a:t>
            </a:r>
            <a:r>
              <a:rPr lang="en-US" sz="4000" dirty="0">
                <a:solidFill>
                  <a:srgbClr val="FF0000"/>
                </a:solidFill>
              </a:rPr>
              <a:t>o</a:t>
            </a:r>
            <a:r>
              <a:rPr lang="en-US" sz="4000" dirty="0"/>
              <a:t>n</a:t>
            </a:r>
            <a:r>
              <a:rPr lang="en-US" sz="4000" dirty="0">
                <a:solidFill>
                  <a:srgbClr val="FF0000"/>
                </a:solidFill>
              </a:rPr>
              <a:t>e</a:t>
            </a:r>
          </a:p>
        </p:txBody>
      </p:sp>
      <p:sp>
        <p:nvSpPr>
          <p:cNvPr id="9" name="TextBox 8">
            <a:extLst>
              <a:ext uri="{FF2B5EF4-FFF2-40B4-BE49-F238E27FC236}">
                <a16:creationId xmlns:a16="http://schemas.microsoft.com/office/drawing/2014/main" id="{7E029A6E-148B-4847-9D95-5D44F67153FE}"/>
              </a:ext>
            </a:extLst>
          </p:cNvPr>
          <p:cNvSpPr txBox="1"/>
          <p:nvPr/>
        </p:nvSpPr>
        <p:spPr>
          <a:xfrm>
            <a:off x="2982809" y="2599704"/>
            <a:ext cx="1390124" cy="707886"/>
          </a:xfrm>
          <a:prstGeom prst="rect">
            <a:avLst/>
          </a:prstGeom>
          <a:noFill/>
        </p:spPr>
        <p:txBody>
          <a:bodyPr wrap="none" rtlCol="0">
            <a:spAutoFit/>
          </a:bodyPr>
          <a:lstStyle/>
          <a:p>
            <a:r>
              <a:rPr lang="en-US" sz="4000" dirty="0"/>
              <a:t>h</a:t>
            </a:r>
            <a:r>
              <a:rPr lang="en-US" sz="4000" dirty="0">
                <a:solidFill>
                  <a:srgbClr val="FF0000"/>
                </a:solidFill>
              </a:rPr>
              <a:t>o</a:t>
            </a:r>
            <a:r>
              <a:rPr lang="en-US" sz="4000" dirty="0"/>
              <a:t>m</a:t>
            </a:r>
            <a:r>
              <a:rPr lang="en-US" sz="4000" dirty="0">
                <a:solidFill>
                  <a:srgbClr val="FF0000"/>
                </a:solidFill>
              </a:rPr>
              <a:t>e</a:t>
            </a:r>
          </a:p>
        </p:txBody>
      </p:sp>
      <p:sp>
        <p:nvSpPr>
          <p:cNvPr id="10" name="TextBox 9">
            <a:extLst>
              <a:ext uri="{FF2B5EF4-FFF2-40B4-BE49-F238E27FC236}">
                <a16:creationId xmlns:a16="http://schemas.microsoft.com/office/drawing/2014/main" id="{3C371333-8B86-BE44-B01D-6B04508E8255}"/>
              </a:ext>
            </a:extLst>
          </p:cNvPr>
          <p:cNvSpPr txBox="1"/>
          <p:nvPr/>
        </p:nvSpPr>
        <p:spPr>
          <a:xfrm>
            <a:off x="7158487" y="2599704"/>
            <a:ext cx="1342034" cy="707886"/>
          </a:xfrm>
          <a:prstGeom prst="rect">
            <a:avLst/>
          </a:prstGeom>
          <a:noFill/>
        </p:spPr>
        <p:txBody>
          <a:bodyPr wrap="none" rtlCol="0">
            <a:spAutoFit/>
          </a:bodyPr>
          <a:lstStyle/>
          <a:p>
            <a:r>
              <a:rPr lang="en-US" sz="4000" dirty="0"/>
              <a:t>al</a:t>
            </a:r>
            <a:r>
              <a:rPr lang="en-US" sz="4000" dirty="0">
                <a:solidFill>
                  <a:srgbClr val="FF0000"/>
                </a:solidFill>
              </a:rPr>
              <a:t>o</a:t>
            </a:r>
            <a:r>
              <a:rPr lang="en-US" sz="4000" dirty="0"/>
              <a:t>n</a:t>
            </a:r>
            <a:r>
              <a:rPr lang="en-US" sz="4000" dirty="0">
                <a:solidFill>
                  <a:srgbClr val="FF0000"/>
                </a:solidFill>
              </a:rPr>
              <a:t>e</a:t>
            </a:r>
          </a:p>
        </p:txBody>
      </p:sp>
      <p:sp>
        <p:nvSpPr>
          <p:cNvPr id="11" name="TextBox 10">
            <a:extLst>
              <a:ext uri="{FF2B5EF4-FFF2-40B4-BE49-F238E27FC236}">
                <a16:creationId xmlns:a16="http://schemas.microsoft.com/office/drawing/2014/main" id="{41680EE8-1014-1E48-92BB-9557B17A3B2C}"/>
              </a:ext>
            </a:extLst>
          </p:cNvPr>
          <p:cNvSpPr txBox="1"/>
          <p:nvPr/>
        </p:nvSpPr>
        <p:spPr>
          <a:xfrm>
            <a:off x="7159641" y="1457486"/>
            <a:ext cx="1340880" cy="707886"/>
          </a:xfrm>
          <a:prstGeom prst="rect">
            <a:avLst/>
          </a:prstGeom>
          <a:noFill/>
        </p:spPr>
        <p:txBody>
          <a:bodyPr wrap="none" rtlCol="0">
            <a:spAutoFit/>
          </a:bodyPr>
          <a:lstStyle/>
          <a:p>
            <a:r>
              <a:rPr lang="en-US" sz="4000" dirty="0"/>
              <a:t>st</a:t>
            </a:r>
            <a:r>
              <a:rPr lang="en-US" sz="4000" dirty="0">
                <a:solidFill>
                  <a:srgbClr val="FF0000"/>
                </a:solidFill>
              </a:rPr>
              <a:t>o</a:t>
            </a:r>
            <a:r>
              <a:rPr lang="en-US" sz="4000" dirty="0"/>
              <a:t>n</a:t>
            </a:r>
            <a:r>
              <a:rPr lang="en-US" sz="4000" dirty="0">
                <a:solidFill>
                  <a:srgbClr val="FF0000"/>
                </a:solidFill>
              </a:rPr>
              <a:t>e</a:t>
            </a:r>
          </a:p>
        </p:txBody>
      </p:sp>
      <p:sp>
        <p:nvSpPr>
          <p:cNvPr id="2" name="TextBox 1"/>
          <p:cNvSpPr txBox="1"/>
          <p:nvPr/>
        </p:nvSpPr>
        <p:spPr>
          <a:xfrm>
            <a:off x="2383971" y="3685230"/>
            <a:ext cx="7021285" cy="1938992"/>
          </a:xfrm>
          <a:prstGeom prst="rect">
            <a:avLst/>
          </a:prstGeom>
          <a:noFill/>
        </p:spPr>
        <p:txBody>
          <a:bodyPr wrap="square" rtlCol="0">
            <a:spAutoFit/>
          </a:bodyPr>
          <a:lstStyle/>
          <a:p>
            <a:r>
              <a:rPr lang="en-GB" sz="4000" dirty="0" smtClean="0"/>
              <a:t>pole             mole              note</a:t>
            </a:r>
          </a:p>
          <a:p>
            <a:endParaRPr lang="en-GB" sz="4000" dirty="0" smtClean="0"/>
          </a:p>
          <a:p>
            <a:r>
              <a:rPr lang="en-GB" sz="4000" dirty="0" smtClean="0"/>
              <a:t>hole             those             explode</a:t>
            </a:r>
            <a:endParaRPr lang="en-GB" sz="4000" dirty="0"/>
          </a:p>
        </p:txBody>
      </p:sp>
    </p:spTree>
    <p:extLst>
      <p:ext uri="{BB962C8B-B14F-4D97-AF65-F5344CB8AC3E}">
        <p14:creationId xmlns:p14="http://schemas.microsoft.com/office/powerpoint/2010/main" val="76075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C13D7B7-41A4-114D-8BAF-62565AE496F7}"/>
              </a:ext>
            </a:extLst>
          </p:cNvPr>
          <p:cNvSpPr txBox="1"/>
          <p:nvPr/>
        </p:nvSpPr>
        <p:spPr>
          <a:xfrm>
            <a:off x="1316487" y="1260614"/>
            <a:ext cx="1106137" cy="707886"/>
          </a:xfrm>
          <a:prstGeom prst="rect">
            <a:avLst/>
          </a:prstGeom>
          <a:noFill/>
        </p:spPr>
        <p:txBody>
          <a:bodyPr wrap="none" rtlCol="0">
            <a:spAutoFit/>
          </a:bodyPr>
          <a:lstStyle/>
          <a:p>
            <a:r>
              <a:rPr lang="en-US" sz="4000" dirty="0"/>
              <a:t>goat</a:t>
            </a:r>
          </a:p>
        </p:txBody>
      </p:sp>
      <p:sp>
        <p:nvSpPr>
          <p:cNvPr id="6" name="TextBox 5">
            <a:extLst>
              <a:ext uri="{FF2B5EF4-FFF2-40B4-BE49-F238E27FC236}">
                <a16:creationId xmlns:a16="http://schemas.microsoft.com/office/drawing/2014/main" id="{F58BC157-D9C3-2346-8EB6-4468EEB86887}"/>
              </a:ext>
            </a:extLst>
          </p:cNvPr>
          <p:cNvSpPr txBox="1"/>
          <p:nvPr/>
        </p:nvSpPr>
        <p:spPr>
          <a:xfrm>
            <a:off x="1266808" y="2200414"/>
            <a:ext cx="1340880" cy="707886"/>
          </a:xfrm>
          <a:prstGeom prst="rect">
            <a:avLst/>
          </a:prstGeom>
          <a:noFill/>
        </p:spPr>
        <p:txBody>
          <a:bodyPr wrap="none" rtlCol="0">
            <a:spAutoFit/>
          </a:bodyPr>
          <a:lstStyle/>
          <a:p>
            <a:r>
              <a:rPr lang="en-US" sz="4000" dirty="0"/>
              <a:t>stone</a:t>
            </a:r>
          </a:p>
        </p:txBody>
      </p:sp>
      <p:sp>
        <p:nvSpPr>
          <p:cNvPr id="7" name="TextBox 6">
            <a:extLst>
              <a:ext uri="{FF2B5EF4-FFF2-40B4-BE49-F238E27FC236}">
                <a16:creationId xmlns:a16="http://schemas.microsoft.com/office/drawing/2014/main" id="{B0F5B945-7E3C-D946-9130-2BDC75C79234}"/>
              </a:ext>
            </a:extLst>
          </p:cNvPr>
          <p:cNvSpPr txBox="1"/>
          <p:nvPr/>
        </p:nvSpPr>
        <p:spPr>
          <a:xfrm>
            <a:off x="1357905" y="3140214"/>
            <a:ext cx="1079783" cy="707886"/>
          </a:xfrm>
          <a:prstGeom prst="rect">
            <a:avLst/>
          </a:prstGeom>
          <a:noFill/>
        </p:spPr>
        <p:txBody>
          <a:bodyPr wrap="none" rtlCol="0">
            <a:spAutoFit/>
          </a:bodyPr>
          <a:lstStyle/>
          <a:p>
            <a:r>
              <a:rPr lang="en-US" sz="4000" dirty="0"/>
              <a:t>coat</a:t>
            </a:r>
          </a:p>
        </p:txBody>
      </p:sp>
      <p:sp>
        <p:nvSpPr>
          <p:cNvPr id="8" name="TextBox 7">
            <a:extLst>
              <a:ext uri="{FF2B5EF4-FFF2-40B4-BE49-F238E27FC236}">
                <a16:creationId xmlns:a16="http://schemas.microsoft.com/office/drawing/2014/main" id="{8946B3AC-A68B-7A47-8385-6773D411A3EA}"/>
              </a:ext>
            </a:extLst>
          </p:cNvPr>
          <p:cNvSpPr txBox="1"/>
          <p:nvPr/>
        </p:nvSpPr>
        <p:spPr>
          <a:xfrm>
            <a:off x="1328141" y="4116457"/>
            <a:ext cx="1231043" cy="707886"/>
          </a:xfrm>
          <a:prstGeom prst="rect">
            <a:avLst/>
          </a:prstGeom>
          <a:noFill/>
        </p:spPr>
        <p:txBody>
          <a:bodyPr wrap="none" rtlCol="0">
            <a:spAutoFit/>
          </a:bodyPr>
          <a:lstStyle/>
          <a:p>
            <a:r>
              <a:rPr lang="en-US" sz="4000" dirty="0"/>
              <a:t>mow</a:t>
            </a:r>
          </a:p>
        </p:txBody>
      </p:sp>
      <p:sp>
        <p:nvSpPr>
          <p:cNvPr id="10" name="TextBox 9">
            <a:extLst>
              <a:ext uri="{FF2B5EF4-FFF2-40B4-BE49-F238E27FC236}">
                <a16:creationId xmlns:a16="http://schemas.microsoft.com/office/drawing/2014/main" id="{3997E4D9-2841-6142-9C64-A38FAA03E95D}"/>
              </a:ext>
            </a:extLst>
          </p:cNvPr>
          <p:cNvSpPr txBox="1"/>
          <p:nvPr/>
        </p:nvSpPr>
        <p:spPr>
          <a:xfrm>
            <a:off x="1499995" y="5092700"/>
            <a:ext cx="937693" cy="707886"/>
          </a:xfrm>
          <a:prstGeom prst="rect">
            <a:avLst/>
          </a:prstGeom>
          <a:noFill/>
        </p:spPr>
        <p:txBody>
          <a:bodyPr wrap="none" rtlCol="0">
            <a:spAutoFit/>
          </a:bodyPr>
          <a:lstStyle/>
          <a:p>
            <a:r>
              <a:rPr lang="en-US" sz="4000" dirty="0"/>
              <a:t>low</a:t>
            </a:r>
          </a:p>
        </p:txBody>
      </p:sp>
      <p:sp>
        <p:nvSpPr>
          <p:cNvPr id="11" name="TextBox 10">
            <a:extLst>
              <a:ext uri="{FF2B5EF4-FFF2-40B4-BE49-F238E27FC236}">
                <a16:creationId xmlns:a16="http://schemas.microsoft.com/office/drawing/2014/main" id="{286C5BD2-E406-3441-AA59-962097B4BDCC}"/>
              </a:ext>
            </a:extLst>
          </p:cNvPr>
          <p:cNvSpPr txBox="1"/>
          <p:nvPr/>
        </p:nvSpPr>
        <p:spPr>
          <a:xfrm>
            <a:off x="4850305" y="1260614"/>
            <a:ext cx="971933" cy="707886"/>
          </a:xfrm>
          <a:prstGeom prst="rect">
            <a:avLst/>
          </a:prstGeom>
          <a:noFill/>
        </p:spPr>
        <p:txBody>
          <a:bodyPr wrap="none" rtlCol="0">
            <a:spAutoFit/>
          </a:bodyPr>
          <a:lstStyle/>
          <a:p>
            <a:r>
              <a:rPr lang="en-US" sz="4000" dirty="0"/>
              <a:t>loaf</a:t>
            </a:r>
          </a:p>
        </p:txBody>
      </p:sp>
      <p:sp>
        <p:nvSpPr>
          <p:cNvPr id="14" name="TextBox 13">
            <a:extLst>
              <a:ext uri="{FF2B5EF4-FFF2-40B4-BE49-F238E27FC236}">
                <a16:creationId xmlns:a16="http://schemas.microsoft.com/office/drawing/2014/main" id="{33FEC775-83D3-234C-824B-7BDDC4628F7A}"/>
              </a:ext>
            </a:extLst>
          </p:cNvPr>
          <p:cNvSpPr txBox="1"/>
          <p:nvPr/>
        </p:nvSpPr>
        <p:spPr>
          <a:xfrm>
            <a:off x="4767942" y="2200414"/>
            <a:ext cx="1136658" cy="707886"/>
          </a:xfrm>
          <a:prstGeom prst="rect">
            <a:avLst/>
          </a:prstGeom>
          <a:noFill/>
        </p:spPr>
        <p:txBody>
          <a:bodyPr wrap="none" rtlCol="0">
            <a:spAutoFit/>
          </a:bodyPr>
          <a:lstStyle/>
          <a:p>
            <a:r>
              <a:rPr lang="en-US" sz="4000" dirty="0"/>
              <a:t>toad</a:t>
            </a:r>
          </a:p>
        </p:txBody>
      </p:sp>
      <p:sp>
        <p:nvSpPr>
          <p:cNvPr id="15" name="TextBox 14">
            <a:extLst>
              <a:ext uri="{FF2B5EF4-FFF2-40B4-BE49-F238E27FC236}">
                <a16:creationId xmlns:a16="http://schemas.microsoft.com/office/drawing/2014/main" id="{159B4F08-B1FD-2542-AB45-9C0B6CAB7EE9}"/>
              </a:ext>
            </a:extLst>
          </p:cNvPr>
          <p:cNvSpPr txBox="1"/>
          <p:nvPr/>
        </p:nvSpPr>
        <p:spPr>
          <a:xfrm>
            <a:off x="4688131" y="4062343"/>
            <a:ext cx="1145763" cy="707886"/>
          </a:xfrm>
          <a:prstGeom prst="rect">
            <a:avLst/>
          </a:prstGeom>
          <a:noFill/>
        </p:spPr>
        <p:txBody>
          <a:bodyPr wrap="none" rtlCol="0">
            <a:spAutoFit/>
          </a:bodyPr>
          <a:lstStyle/>
          <a:p>
            <a:r>
              <a:rPr lang="en-US" sz="4000" dirty="0"/>
              <a:t>note</a:t>
            </a:r>
          </a:p>
        </p:txBody>
      </p:sp>
      <p:sp>
        <p:nvSpPr>
          <p:cNvPr id="16" name="TextBox 15">
            <a:extLst>
              <a:ext uri="{FF2B5EF4-FFF2-40B4-BE49-F238E27FC236}">
                <a16:creationId xmlns:a16="http://schemas.microsoft.com/office/drawing/2014/main" id="{863CA0AF-16F5-1E4C-AA58-84159B32AAEC}"/>
              </a:ext>
            </a:extLst>
          </p:cNvPr>
          <p:cNvSpPr txBox="1"/>
          <p:nvPr/>
        </p:nvSpPr>
        <p:spPr>
          <a:xfrm>
            <a:off x="8559049" y="1175857"/>
            <a:ext cx="1141403" cy="707886"/>
          </a:xfrm>
          <a:prstGeom prst="rect">
            <a:avLst/>
          </a:prstGeom>
          <a:noFill/>
        </p:spPr>
        <p:txBody>
          <a:bodyPr wrap="none" rtlCol="0">
            <a:spAutoFit/>
          </a:bodyPr>
          <a:lstStyle/>
          <a:p>
            <a:r>
              <a:rPr lang="en-US" sz="4000" dirty="0"/>
              <a:t>road</a:t>
            </a:r>
          </a:p>
        </p:txBody>
      </p:sp>
      <p:sp>
        <p:nvSpPr>
          <p:cNvPr id="17" name="TextBox 16">
            <a:extLst>
              <a:ext uri="{FF2B5EF4-FFF2-40B4-BE49-F238E27FC236}">
                <a16:creationId xmlns:a16="http://schemas.microsoft.com/office/drawing/2014/main" id="{24F1F52C-B6BF-9B42-8FD3-A05CE3E93BE0}"/>
              </a:ext>
            </a:extLst>
          </p:cNvPr>
          <p:cNvSpPr txBox="1"/>
          <p:nvPr/>
        </p:nvSpPr>
        <p:spPr>
          <a:xfrm>
            <a:off x="8434688" y="2175843"/>
            <a:ext cx="1390124" cy="707886"/>
          </a:xfrm>
          <a:prstGeom prst="rect">
            <a:avLst/>
          </a:prstGeom>
          <a:noFill/>
        </p:spPr>
        <p:txBody>
          <a:bodyPr wrap="none" rtlCol="0">
            <a:spAutoFit/>
          </a:bodyPr>
          <a:lstStyle/>
          <a:p>
            <a:r>
              <a:rPr lang="en-US" sz="4000" dirty="0"/>
              <a:t>home</a:t>
            </a:r>
          </a:p>
        </p:txBody>
      </p:sp>
      <p:sp>
        <p:nvSpPr>
          <p:cNvPr id="18" name="TextBox 17">
            <a:extLst>
              <a:ext uri="{FF2B5EF4-FFF2-40B4-BE49-F238E27FC236}">
                <a16:creationId xmlns:a16="http://schemas.microsoft.com/office/drawing/2014/main" id="{84219270-DC85-204D-B522-CA0B72ED1EDB}"/>
              </a:ext>
            </a:extLst>
          </p:cNvPr>
          <p:cNvSpPr txBox="1"/>
          <p:nvPr/>
        </p:nvSpPr>
        <p:spPr>
          <a:xfrm>
            <a:off x="8458733" y="3093557"/>
            <a:ext cx="1342034" cy="707886"/>
          </a:xfrm>
          <a:prstGeom prst="rect">
            <a:avLst/>
          </a:prstGeom>
          <a:noFill/>
        </p:spPr>
        <p:txBody>
          <a:bodyPr wrap="none" rtlCol="0">
            <a:spAutoFit/>
          </a:bodyPr>
          <a:lstStyle/>
          <a:p>
            <a:r>
              <a:rPr lang="en-US" sz="4000" dirty="0"/>
              <a:t>alone</a:t>
            </a:r>
          </a:p>
        </p:txBody>
      </p:sp>
      <p:sp>
        <p:nvSpPr>
          <p:cNvPr id="19" name="TextBox 18">
            <a:extLst>
              <a:ext uri="{FF2B5EF4-FFF2-40B4-BE49-F238E27FC236}">
                <a16:creationId xmlns:a16="http://schemas.microsoft.com/office/drawing/2014/main" id="{305D756E-218B-6A40-A6FC-8420A52917CA}"/>
              </a:ext>
            </a:extLst>
          </p:cNvPr>
          <p:cNvSpPr txBox="1"/>
          <p:nvPr/>
        </p:nvSpPr>
        <p:spPr>
          <a:xfrm>
            <a:off x="4792692" y="5023673"/>
            <a:ext cx="1087157" cy="707886"/>
          </a:xfrm>
          <a:prstGeom prst="rect">
            <a:avLst/>
          </a:prstGeom>
          <a:noFill/>
        </p:spPr>
        <p:txBody>
          <a:bodyPr wrap="none" rtlCol="0">
            <a:spAutoFit/>
          </a:bodyPr>
          <a:lstStyle/>
          <a:p>
            <a:r>
              <a:rPr lang="en-US" sz="4000" dirty="0"/>
              <a:t>load</a:t>
            </a:r>
          </a:p>
        </p:txBody>
      </p:sp>
      <p:sp>
        <p:nvSpPr>
          <p:cNvPr id="20" name="TextBox 19">
            <a:extLst>
              <a:ext uri="{FF2B5EF4-FFF2-40B4-BE49-F238E27FC236}">
                <a16:creationId xmlns:a16="http://schemas.microsoft.com/office/drawing/2014/main" id="{0B9B7028-BFBB-BE44-A889-CF8657B3F22D}"/>
              </a:ext>
            </a:extLst>
          </p:cNvPr>
          <p:cNvSpPr txBox="1"/>
          <p:nvPr/>
        </p:nvSpPr>
        <p:spPr>
          <a:xfrm>
            <a:off x="8525391" y="3947215"/>
            <a:ext cx="1249060" cy="707886"/>
          </a:xfrm>
          <a:prstGeom prst="rect">
            <a:avLst/>
          </a:prstGeom>
          <a:noFill/>
        </p:spPr>
        <p:txBody>
          <a:bodyPr wrap="none" rtlCol="0">
            <a:spAutoFit/>
          </a:bodyPr>
          <a:lstStyle/>
          <a:p>
            <a:r>
              <a:rPr lang="en-US" sz="4000" dirty="0"/>
              <a:t>bone</a:t>
            </a:r>
          </a:p>
        </p:txBody>
      </p:sp>
      <p:sp>
        <p:nvSpPr>
          <p:cNvPr id="21" name="TextBox 20">
            <a:extLst>
              <a:ext uri="{FF2B5EF4-FFF2-40B4-BE49-F238E27FC236}">
                <a16:creationId xmlns:a16="http://schemas.microsoft.com/office/drawing/2014/main" id="{9E79AD3E-78C4-0B40-82D7-830A5DBB27DD}"/>
              </a:ext>
            </a:extLst>
          </p:cNvPr>
          <p:cNvSpPr txBox="1"/>
          <p:nvPr/>
        </p:nvSpPr>
        <p:spPr>
          <a:xfrm>
            <a:off x="8378976" y="4974257"/>
            <a:ext cx="1577148" cy="707886"/>
          </a:xfrm>
          <a:prstGeom prst="rect">
            <a:avLst/>
          </a:prstGeom>
          <a:noFill/>
        </p:spPr>
        <p:txBody>
          <a:bodyPr wrap="square" rtlCol="0">
            <a:spAutoFit/>
          </a:bodyPr>
          <a:lstStyle/>
          <a:p>
            <a:r>
              <a:rPr lang="en-US" sz="4000" dirty="0"/>
              <a:t>show</a:t>
            </a:r>
          </a:p>
        </p:txBody>
      </p:sp>
      <p:sp>
        <p:nvSpPr>
          <p:cNvPr id="23" name="TextBox 22">
            <a:extLst>
              <a:ext uri="{FF2B5EF4-FFF2-40B4-BE49-F238E27FC236}">
                <a16:creationId xmlns:a16="http://schemas.microsoft.com/office/drawing/2014/main" id="{DA1E06AF-E045-A44D-9366-D1B99B41734E}"/>
              </a:ext>
            </a:extLst>
          </p:cNvPr>
          <p:cNvSpPr txBox="1"/>
          <p:nvPr/>
        </p:nvSpPr>
        <p:spPr>
          <a:xfrm>
            <a:off x="4369729" y="3146692"/>
            <a:ext cx="1836015" cy="707886"/>
          </a:xfrm>
          <a:prstGeom prst="rect">
            <a:avLst/>
          </a:prstGeom>
          <a:noFill/>
        </p:spPr>
        <p:txBody>
          <a:bodyPr wrap="none" rtlCol="0">
            <a:spAutoFit/>
          </a:bodyPr>
          <a:lstStyle/>
          <a:p>
            <a:r>
              <a:rPr lang="en-US" sz="4000" dirty="0"/>
              <a:t>explode</a:t>
            </a:r>
          </a:p>
        </p:txBody>
      </p:sp>
      <p:sp>
        <p:nvSpPr>
          <p:cNvPr id="24" name="Rectangle 23">
            <a:extLst>
              <a:ext uri="{FF2B5EF4-FFF2-40B4-BE49-F238E27FC236}">
                <a16:creationId xmlns:a16="http://schemas.microsoft.com/office/drawing/2014/main" id="{1C13400F-4868-064D-9FC5-285C99D00689}"/>
              </a:ext>
            </a:extLst>
          </p:cNvPr>
          <p:cNvSpPr/>
          <p:nvPr/>
        </p:nvSpPr>
        <p:spPr>
          <a:xfrm>
            <a:off x="816429" y="265718"/>
            <a:ext cx="10172700" cy="1138773"/>
          </a:xfrm>
          <a:prstGeom prst="rect">
            <a:avLst/>
          </a:prstGeom>
        </p:spPr>
        <p:txBody>
          <a:bodyPr wrap="square">
            <a:spAutoFit/>
          </a:bodyPr>
          <a:lstStyle/>
          <a:p>
            <a:pPr algn="ctr"/>
            <a:r>
              <a:rPr lang="en-GB" sz="4000" b="1" dirty="0">
                <a:solidFill>
                  <a:srgbClr val="FF0000"/>
                </a:solidFill>
                <a:latin typeface="SassoonPrimaryInfant" pitchFamily="2" charset="0"/>
              </a:rPr>
              <a:t>Sound detectives</a:t>
            </a:r>
            <a:r>
              <a:rPr lang="en-GB" sz="4000" b="1" dirty="0" smtClean="0">
                <a:solidFill>
                  <a:srgbClr val="FF0000"/>
                </a:solidFill>
                <a:latin typeface="SassoonPrimaryInfant" pitchFamily="2" charset="0"/>
              </a:rPr>
              <a:t>!</a:t>
            </a:r>
          </a:p>
          <a:p>
            <a:pPr algn="ctr"/>
            <a:r>
              <a:rPr lang="en-GB" sz="2800" dirty="0">
                <a:solidFill>
                  <a:srgbClr val="FF0000"/>
                </a:solidFill>
                <a:latin typeface="SassoonPrimaryInfant" pitchFamily="2" charset="0"/>
              </a:rPr>
              <a:t>W</a:t>
            </a:r>
            <a:r>
              <a:rPr lang="en-GB" sz="2800" dirty="0" smtClean="0">
                <a:solidFill>
                  <a:srgbClr val="FF0000"/>
                </a:solidFill>
                <a:latin typeface="SassoonPrimaryInfant" pitchFamily="2" charset="0"/>
              </a:rPr>
              <a:t>rite down the words with split digraphs and add sound buttons.</a:t>
            </a:r>
          </a:p>
        </p:txBody>
      </p:sp>
    </p:spTree>
    <p:extLst>
      <p:ext uri="{BB962C8B-B14F-4D97-AF65-F5344CB8AC3E}">
        <p14:creationId xmlns:p14="http://schemas.microsoft.com/office/powerpoint/2010/main" val="1437205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807788-C48F-254A-BF0B-579CF6E8EF45}"/>
              </a:ext>
            </a:extLst>
          </p:cNvPr>
          <p:cNvSpPr/>
          <p:nvPr/>
        </p:nvSpPr>
        <p:spPr>
          <a:xfrm>
            <a:off x="2027611" y="521156"/>
            <a:ext cx="8136779" cy="923330"/>
          </a:xfrm>
          <a:prstGeom prst="rect">
            <a:avLst/>
          </a:prstGeom>
          <a:noFill/>
        </p:spPr>
        <p:txBody>
          <a:bodyPr wrap="none" lIns="91440" tIns="45720" rIns="91440" bIns="45720">
            <a:spAutoFit/>
          </a:bodyPr>
          <a:lstStyle/>
          <a:p>
            <a:pPr algn="ctr"/>
            <a:r>
              <a:rPr lang="en-US" sz="5400" b="1" dirty="0" smtClean="0">
                <a:ln w="6600">
                  <a:solidFill>
                    <a:schemeClr val="accent2"/>
                  </a:solidFill>
                  <a:prstDash val="solid"/>
                </a:ln>
                <a:solidFill>
                  <a:srgbClr val="FFFFFF"/>
                </a:solidFill>
                <a:effectLst>
                  <a:outerShdw dist="38100" dir="2700000" algn="tl" rotWithShape="0">
                    <a:schemeClr val="accent2"/>
                  </a:outerShdw>
                </a:effectLst>
              </a:rPr>
              <a:t>Sentence</a:t>
            </a: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 </a:t>
            </a:r>
            <a:r>
              <a:rPr lang="en-US" sz="5400" b="1" cap="none" spc="0" dirty="0">
                <a:ln w="6600">
                  <a:solidFill>
                    <a:schemeClr val="accent2"/>
                  </a:solidFill>
                  <a:prstDash val="solid"/>
                </a:ln>
                <a:solidFill>
                  <a:srgbClr val="FFFFFF"/>
                </a:solidFill>
                <a:effectLst>
                  <a:outerShdw dist="38100" dir="2700000" algn="tl" rotWithShape="0">
                    <a:schemeClr val="accent2"/>
                  </a:outerShdw>
                </a:effectLst>
              </a:rPr>
              <a:t>substitution time!</a:t>
            </a:r>
          </a:p>
        </p:txBody>
      </p:sp>
      <p:sp>
        <p:nvSpPr>
          <p:cNvPr id="9" name="TextBox 8">
            <a:extLst>
              <a:ext uri="{FF2B5EF4-FFF2-40B4-BE49-F238E27FC236}">
                <a16:creationId xmlns:a16="http://schemas.microsoft.com/office/drawing/2014/main" id="{7192A0B5-70F3-5248-BB10-19F623A2222A}"/>
              </a:ext>
            </a:extLst>
          </p:cNvPr>
          <p:cNvSpPr txBox="1"/>
          <p:nvPr/>
        </p:nvSpPr>
        <p:spPr>
          <a:xfrm>
            <a:off x="608214" y="2335792"/>
            <a:ext cx="10478702" cy="707886"/>
          </a:xfrm>
          <a:prstGeom prst="rect">
            <a:avLst/>
          </a:prstGeom>
          <a:noFill/>
        </p:spPr>
        <p:txBody>
          <a:bodyPr wrap="none" rtlCol="0">
            <a:spAutoFit/>
          </a:bodyPr>
          <a:lstStyle/>
          <a:p>
            <a:r>
              <a:rPr lang="en-US" sz="4000" dirty="0"/>
              <a:t>John and his friend Mark </a:t>
            </a:r>
            <a:r>
              <a:rPr lang="en-US" sz="4000" dirty="0" smtClean="0"/>
              <a:t>rode </a:t>
            </a:r>
            <a:r>
              <a:rPr lang="en-US" sz="4000" dirty="0"/>
              <a:t>to school </a:t>
            </a:r>
            <a:r>
              <a:rPr lang="en-US" sz="4000" dirty="0" smtClean="0"/>
              <a:t>each </a:t>
            </a:r>
            <a:r>
              <a:rPr lang="en-US" sz="4000" dirty="0"/>
              <a:t>day.</a:t>
            </a:r>
          </a:p>
        </p:txBody>
      </p:sp>
      <p:sp>
        <p:nvSpPr>
          <p:cNvPr id="10" name="TextBox 9">
            <a:extLst>
              <a:ext uri="{FF2B5EF4-FFF2-40B4-BE49-F238E27FC236}">
                <a16:creationId xmlns:a16="http://schemas.microsoft.com/office/drawing/2014/main" id="{44A0CE87-F8E7-D342-A7A2-1AEAAE4F60C3}"/>
              </a:ext>
            </a:extLst>
          </p:cNvPr>
          <p:cNvSpPr txBox="1"/>
          <p:nvPr/>
        </p:nvSpPr>
        <p:spPr>
          <a:xfrm>
            <a:off x="1292744" y="5460963"/>
            <a:ext cx="1648336" cy="707886"/>
          </a:xfrm>
          <a:prstGeom prst="rect">
            <a:avLst/>
          </a:prstGeom>
          <a:noFill/>
        </p:spPr>
        <p:txBody>
          <a:bodyPr wrap="none" rtlCol="0">
            <a:spAutoFit/>
          </a:bodyPr>
          <a:lstStyle/>
          <a:p>
            <a:r>
              <a:rPr lang="en-US" sz="4000" dirty="0">
                <a:solidFill>
                  <a:srgbClr val="FF0000"/>
                </a:solidFill>
              </a:rPr>
              <a:t>walked</a:t>
            </a:r>
          </a:p>
        </p:txBody>
      </p:sp>
      <p:sp>
        <p:nvSpPr>
          <p:cNvPr id="11" name="TextBox 10">
            <a:extLst>
              <a:ext uri="{FF2B5EF4-FFF2-40B4-BE49-F238E27FC236}">
                <a16:creationId xmlns:a16="http://schemas.microsoft.com/office/drawing/2014/main" id="{0F35AD99-C0FA-3845-B5B7-F3734B7F7C38}"/>
              </a:ext>
            </a:extLst>
          </p:cNvPr>
          <p:cNvSpPr txBox="1"/>
          <p:nvPr/>
        </p:nvSpPr>
        <p:spPr>
          <a:xfrm>
            <a:off x="3958218" y="5533607"/>
            <a:ext cx="1289456" cy="707886"/>
          </a:xfrm>
          <a:prstGeom prst="rect">
            <a:avLst/>
          </a:prstGeom>
          <a:noFill/>
        </p:spPr>
        <p:txBody>
          <a:bodyPr wrap="none" rtlCol="0">
            <a:spAutoFit/>
          </a:bodyPr>
          <a:lstStyle/>
          <a:p>
            <a:r>
              <a:rPr lang="en-US" sz="4000" dirty="0">
                <a:solidFill>
                  <a:srgbClr val="FF0000"/>
                </a:solidFill>
              </a:rPr>
              <a:t>week</a:t>
            </a:r>
          </a:p>
        </p:txBody>
      </p:sp>
      <p:sp>
        <p:nvSpPr>
          <p:cNvPr id="12" name="TextBox 11">
            <a:extLst>
              <a:ext uri="{FF2B5EF4-FFF2-40B4-BE49-F238E27FC236}">
                <a16:creationId xmlns:a16="http://schemas.microsoft.com/office/drawing/2014/main" id="{93504EB7-59A4-C44F-B245-C632F160FAB7}"/>
              </a:ext>
            </a:extLst>
          </p:cNvPr>
          <p:cNvSpPr txBox="1"/>
          <p:nvPr/>
        </p:nvSpPr>
        <p:spPr>
          <a:xfrm>
            <a:off x="6264812" y="5501193"/>
            <a:ext cx="2315762" cy="707886"/>
          </a:xfrm>
          <a:prstGeom prst="rect">
            <a:avLst/>
          </a:prstGeom>
          <a:noFill/>
        </p:spPr>
        <p:txBody>
          <a:bodyPr wrap="none" rtlCol="0">
            <a:spAutoFit/>
          </a:bodyPr>
          <a:lstStyle/>
          <a:p>
            <a:r>
              <a:rPr lang="en-US" sz="4000" dirty="0">
                <a:solidFill>
                  <a:srgbClr val="FF0000"/>
                </a:solidFill>
              </a:rPr>
              <a:t>swimming</a:t>
            </a:r>
          </a:p>
        </p:txBody>
      </p:sp>
      <p:sp>
        <p:nvSpPr>
          <p:cNvPr id="13" name="TextBox 12">
            <a:extLst>
              <a:ext uri="{FF2B5EF4-FFF2-40B4-BE49-F238E27FC236}">
                <a16:creationId xmlns:a16="http://schemas.microsoft.com/office/drawing/2014/main" id="{685EFA0D-2951-544B-B34A-551A16285ECE}"/>
              </a:ext>
            </a:extLst>
          </p:cNvPr>
          <p:cNvSpPr txBox="1"/>
          <p:nvPr/>
        </p:nvSpPr>
        <p:spPr>
          <a:xfrm>
            <a:off x="9152519" y="5501193"/>
            <a:ext cx="1342932" cy="707886"/>
          </a:xfrm>
          <a:prstGeom prst="rect">
            <a:avLst/>
          </a:prstGeom>
          <a:noFill/>
        </p:spPr>
        <p:txBody>
          <a:bodyPr wrap="none" rtlCol="0">
            <a:spAutoFit/>
          </a:bodyPr>
          <a:lstStyle/>
          <a:p>
            <a:r>
              <a:rPr lang="en-US" sz="4000" dirty="0">
                <a:solidFill>
                  <a:srgbClr val="FF0000"/>
                </a:solidFill>
              </a:rPr>
              <a:t>Harry</a:t>
            </a:r>
          </a:p>
        </p:txBody>
      </p:sp>
      <p:sp>
        <p:nvSpPr>
          <p:cNvPr id="14" name="Rectangle 13">
            <a:extLst>
              <a:ext uri="{FF2B5EF4-FFF2-40B4-BE49-F238E27FC236}">
                <a16:creationId xmlns:a16="http://schemas.microsoft.com/office/drawing/2014/main" id="{19FF8858-B806-4C4A-B21D-85009E4ED122}"/>
              </a:ext>
            </a:extLst>
          </p:cNvPr>
          <p:cNvSpPr/>
          <p:nvPr/>
        </p:nvSpPr>
        <p:spPr>
          <a:xfrm>
            <a:off x="1292744" y="1597729"/>
            <a:ext cx="8984845" cy="646331"/>
          </a:xfrm>
          <a:prstGeom prst="rect">
            <a:avLst/>
          </a:prstGeom>
        </p:spPr>
        <p:txBody>
          <a:bodyPr wrap="square">
            <a:spAutoFit/>
          </a:bodyPr>
          <a:lstStyle/>
          <a:p>
            <a:r>
              <a:rPr lang="en-GB" sz="3600" dirty="0">
                <a:latin typeface="SassoonPrimaryInfant" pitchFamily="2" charset="0"/>
              </a:rPr>
              <a:t>Read then write this </a:t>
            </a:r>
            <a:r>
              <a:rPr lang="en-GB" sz="3600" dirty="0" smtClean="0">
                <a:latin typeface="SassoonPrimaryInfant" pitchFamily="2" charset="0"/>
              </a:rPr>
              <a:t>sentence:</a:t>
            </a:r>
          </a:p>
        </p:txBody>
      </p:sp>
      <p:sp>
        <p:nvSpPr>
          <p:cNvPr id="2" name="TextBox 1"/>
          <p:cNvSpPr txBox="1"/>
          <p:nvPr/>
        </p:nvSpPr>
        <p:spPr>
          <a:xfrm>
            <a:off x="1292744" y="4065814"/>
            <a:ext cx="9467785" cy="1200329"/>
          </a:xfrm>
          <a:prstGeom prst="rect">
            <a:avLst/>
          </a:prstGeom>
          <a:noFill/>
        </p:spPr>
        <p:txBody>
          <a:bodyPr wrap="square" rtlCol="0">
            <a:spAutoFit/>
          </a:bodyPr>
          <a:lstStyle/>
          <a:p>
            <a:r>
              <a:rPr lang="en-GB" sz="3600" dirty="0">
                <a:latin typeface="SassoonPrimaryInfant" pitchFamily="2" charset="0"/>
              </a:rPr>
              <a:t>Choose one or more of these words and swap it with one of the words to make a new sentence.</a:t>
            </a:r>
          </a:p>
        </p:txBody>
      </p:sp>
    </p:spTree>
    <p:extLst>
      <p:ext uri="{BB962C8B-B14F-4D97-AF65-F5344CB8AC3E}">
        <p14:creationId xmlns:p14="http://schemas.microsoft.com/office/powerpoint/2010/main" val="388020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SassoonPrimaryInfant" pitchFamily="2" charset="0"/>
              </a:rPr>
              <a:t>Spot the split digraphs in this passage.</a:t>
            </a:r>
            <a:endParaRPr lang="en-GB" dirty="0">
              <a:latin typeface="SassoonPrimaryInfant" pitchFamily="2" charset="0"/>
            </a:endParaRPr>
          </a:p>
        </p:txBody>
      </p:sp>
      <p:sp>
        <p:nvSpPr>
          <p:cNvPr id="3" name="Content Placeholder 2"/>
          <p:cNvSpPr>
            <a:spLocks noGrp="1"/>
          </p:cNvSpPr>
          <p:nvPr>
            <p:ph idx="1"/>
          </p:nvPr>
        </p:nvSpPr>
        <p:spPr/>
        <p:txBody>
          <a:bodyPr>
            <a:normAutofit/>
          </a:bodyPr>
          <a:lstStyle/>
          <a:p>
            <a:pPr marL="0" indent="0">
              <a:buNone/>
            </a:pPr>
            <a:r>
              <a:rPr lang="en-GB" sz="4400" dirty="0">
                <a:solidFill>
                  <a:srgbClr val="000000"/>
                </a:solidFill>
                <a:latin typeface="SassoonPrimaryInfant"/>
              </a:rPr>
              <a:t>Rose woke up and saw a mole in her garden. She wrote a note for her mum then rode off to find her pal Bill. He was not at home so she went back alone and on the way she fell off her bike and broke a bone in her leg.</a:t>
            </a:r>
          </a:p>
          <a:p>
            <a:pPr marL="0" indent="0">
              <a:buNone/>
            </a:pPr>
            <a:endParaRPr lang="en-GB" dirty="0"/>
          </a:p>
        </p:txBody>
      </p:sp>
    </p:spTree>
    <p:extLst>
      <p:ext uri="{BB962C8B-B14F-4D97-AF65-F5344CB8AC3E}">
        <p14:creationId xmlns:p14="http://schemas.microsoft.com/office/powerpoint/2010/main" val="1722583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450</Words>
  <Application>Microsoft Office PowerPoint</Application>
  <PresentationFormat>Widescreen</PresentationFormat>
  <Paragraphs>79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SassoonPrimaryInfant</vt:lpstr>
      <vt:lpstr>Office Theme</vt:lpstr>
      <vt:lpstr>So far this term we have looked at two different split digraphs.  Remind me:</vt:lpstr>
      <vt:lpstr>Let’s see if you can read these words correctly…</vt:lpstr>
      <vt:lpstr>This week we are going to think about the sound O.</vt:lpstr>
      <vt:lpstr>Let’s look more closely at oe.</vt:lpstr>
      <vt:lpstr>PowerPoint Presentation</vt:lpstr>
      <vt:lpstr>PowerPoint Presentation</vt:lpstr>
      <vt:lpstr>PowerPoint Presentation</vt:lpstr>
      <vt:lpstr>PowerPoint Presentation</vt:lpstr>
      <vt:lpstr>Spot the split digraphs in this passage.</vt:lpstr>
      <vt:lpstr>Let’s play Yes/No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Cridland (E.Cridland.17)</dc:creator>
  <cp:lastModifiedBy>cchampion</cp:lastModifiedBy>
  <cp:revision>10</cp:revision>
  <dcterms:created xsi:type="dcterms:W3CDTF">2021-01-11T10:50:13Z</dcterms:created>
  <dcterms:modified xsi:type="dcterms:W3CDTF">2021-01-12T08:00:17Z</dcterms:modified>
</cp:coreProperties>
</file>