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70" r:id="rId8"/>
    <p:sldId id="268" r:id="rId9"/>
    <p:sldId id="271" r:id="rId10"/>
    <p:sldId id="272" r:id="rId11"/>
    <p:sldId id="269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0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6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6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8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6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6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8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9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4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6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1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63D8-349B-4B4E-9617-E9F4378B63E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04CB-9D8B-4A4D-A93C-83B8E9BC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55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term in RE we are thinking about special places.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Last time we thought about our own special places at home.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start learning about special places for people of different religions.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84" y="2308315"/>
            <a:ext cx="2107881" cy="21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78973" y="269312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Inside the Church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908844" y="643450"/>
            <a:ext cx="4763633" cy="1733550"/>
            <a:chOff x="5011161" y="1478999"/>
            <a:chExt cx="3383642" cy="1733416"/>
          </a:xfrm>
        </p:grpSpPr>
        <p:sp>
          <p:nvSpPr>
            <p:cNvPr id="15374" name="Rounded Rectangle 8"/>
            <p:cNvSpPr>
              <a:spLocks noChangeArrowheads="1"/>
            </p:cNvSpPr>
            <p:nvPr/>
          </p:nvSpPr>
          <p:spPr bwMode="auto">
            <a:xfrm>
              <a:off x="5385277" y="2209211"/>
              <a:ext cx="3009526" cy="935402"/>
            </a:xfrm>
            <a:prstGeom prst="roundRect">
              <a:avLst>
                <a:gd name="adj" fmla="val 19991"/>
              </a:avLst>
            </a:pr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24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Candles</a:t>
              </a:r>
              <a:r>
                <a:rPr lang="en-GB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They are lit to represent God’s love.</a:t>
              </a:r>
            </a:p>
          </p:txBody>
        </p:sp>
        <p:pic>
          <p:nvPicPr>
            <p:cNvPr id="1537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161" y="1478999"/>
              <a:ext cx="521067" cy="1733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907517" y="2987043"/>
            <a:ext cx="5249455" cy="1668463"/>
            <a:chOff x="782194" y="3724288"/>
            <a:chExt cx="3785041" cy="1668163"/>
          </a:xfrm>
        </p:grpSpPr>
        <p:sp>
          <p:nvSpPr>
            <p:cNvPr id="15372" name="Content Placeholder 21"/>
            <p:cNvSpPr>
              <a:spLocks/>
            </p:cNvSpPr>
            <p:nvPr/>
          </p:nvSpPr>
          <p:spPr bwMode="auto">
            <a:xfrm>
              <a:off x="2052422" y="4081812"/>
              <a:ext cx="2514813" cy="1080849"/>
            </a:xfrm>
            <a:prstGeom prst="roundRect">
              <a:avLst>
                <a:gd name="adj" fmla="val 17782"/>
              </a:avLst>
            </a:pr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92000" tIns="108000" rIns="108000" bIns="108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GB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Lectern</a:t>
              </a: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A stand that someone might read from.</a:t>
              </a:r>
            </a:p>
          </p:txBody>
        </p:sp>
        <p:pic>
          <p:nvPicPr>
            <p:cNvPr id="15373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94" y="3724288"/>
              <a:ext cx="1825931" cy="166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257563" y="4820007"/>
            <a:ext cx="5603511" cy="1558925"/>
            <a:chOff x="4747151" y="3684152"/>
            <a:chExt cx="3641198" cy="1558984"/>
          </a:xfrm>
        </p:grpSpPr>
        <p:sp>
          <p:nvSpPr>
            <p:cNvPr id="15370" name="Rounded Rectangle 10"/>
            <p:cNvSpPr>
              <a:spLocks noChangeArrowheads="1"/>
            </p:cNvSpPr>
            <p:nvPr/>
          </p:nvSpPr>
          <p:spPr bwMode="auto">
            <a:xfrm>
              <a:off x="5773943" y="3731527"/>
              <a:ext cx="2614406" cy="1123755"/>
            </a:xfrm>
            <a:prstGeom prst="roundRect">
              <a:avLst>
                <a:gd name="adj" fmla="val 16667"/>
              </a:avLst>
            </a:prstGeom>
            <a:solidFill>
              <a:srgbClr val="FF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10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Pulpit</a:t>
              </a:r>
              <a:r>
                <a:rPr lang="en-GB" alt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- A raised </a:t>
              </a:r>
              <a:r>
                <a:rPr lang="en-GB" alt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 for </a:t>
              </a:r>
              <a:r>
                <a:rPr lang="en-GB" alt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priest or </a:t>
              </a:r>
              <a:r>
                <a:rPr lang="en-GB" alt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vicar </a:t>
              </a:r>
              <a:r>
                <a:rPr lang="en-GB" alt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talk to the people.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23499"/>
            <a:stretch/>
          </p:blipFill>
          <p:spPr>
            <a:xfrm>
              <a:off x="4747151" y="3684152"/>
              <a:ext cx="1558984" cy="1558984"/>
            </a:xfrm>
            <a:prstGeom prst="ellipse">
              <a:avLst/>
            </a:prstGeom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22960" y="1263088"/>
            <a:ext cx="5268277" cy="1837302"/>
            <a:chOff x="755649" y="1756925"/>
            <a:chExt cx="3811585" cy="1508172"/>
          </a:xfrm>
        </p:grpSpPr>
        <p:sp>
          <p:nvSpPr>
            <p:cNvPr id="15368" name="Content Placeholder 21"/>
            <p:cNvSpPr>
              <a:spLocks/>
            </p:cNvSpPr>
            <p:nvPr/>
          </p:nvSpPr>
          <p:spPr bwMode="auto">
            <a:xfrm>
              <a:off x="2040977" y="2129902"/>
              <a:ext cx="2526257" cy="807940"/>
            </a:xfrm>
            <a:prstGeom prst="roundRect">
              <a:avLst>
                <a:gd name="adj" fmla="val 15898"/>
              </a:avLst>
            </a:prstGeom>
            <a:solidFill>
              <a:srgbClr val="FF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4000" tIns="108000" rIns="108000" bIns="108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GB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Font</a:t>
              </a:r>
              <a:r>
                <a:rPr lang="en-GB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– A basin used for baptisms.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" t="11270" r="4905" b="366"/>
            <a:stretch/>
          </p:blipFill>
          <p:spPr>
            <a:xfrm>
              <a:off x="755649" y="1756925"/>
              <a:ext cx="1508172" cy="150817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4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jobs today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the information from the PowerPoint to label the picture of the inside of the church.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Choose one of the pictures of the outside of the churches and draw it. Can you label the tower or spire, the porch and the stained glass windows?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8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case you wanted to know where these churches are…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01" y="1690688"/>
            <a:ext cx="2783039" cy="2411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220" y="1690688"/>
            <a:ext cx="3291159" cy="2547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38440"/>
            <a:ext cx="2689409" cy="2103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788" y="2053455"/>
            <a:ext cx="2801029" cy="239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61" y="3957954"/>
            <a:ext cx="2634980" cy="2300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7272" y="4335779"/>
            <a:ext cx="3225360" cy="2515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4379" y="3738970"/>
            <a:ext cx="2775855" cy="2369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4621" y="4101737"/>
            <a:ext cx="3306112" cy="2625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011" y="3957954"/>
            <a:ext cx="2351315" cy="37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Doddinghurst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61211" y="3957954"/>
            <a:ext cx="280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Greensted</a:t>
            </a:r>
            <a:r>
              <a:rPr lang="en-GB" dirty="0" smtClean="0"/>
              <a:t> </a:t>
            </a:r>
            <a:r>
              <a:rPr lang="en-GB" dirty="0" err="1" smtClean="0"/>
              <a:t>juxta</a:t>
            </a:r>
            <a:r>
              <a:rPr lang="en-GB" dirty="0" smtClean="0"/>
              <a:t> Ongar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225012" y="2111662"/>
            <a:ext cx="211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Blackmore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86677" y="6258333"/>
            <a:ext cx="220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Billericay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548775" y="4447286"/>
            <a:ext cx="242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Chelmsford Cathedral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422632" y="5956663"/>
            <a:ext cx="214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Springfield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925243" y="6468060"/>
            <a:ext cx="275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Burnham on Crouch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419032" y="3738970"/>
            <a:ext cx="212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Thaxted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2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special place for Christians is called…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 church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Christians can go there to say prayers, since hymns and learn about Jesus and God.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 what is a church really like? Are they all the same?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Let’s learn some more…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790" y="1293359"/>
            <a:ext cx="2725646" cy="20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 these churches are 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Essex.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same? What is different?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01" y="1690688"/>
            <a:ext cx="2783039" cy="2411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220" y="1690688"/>
            <a:ext cx="3291159" cy="2547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38440"/>
            <a:ext cx="2689409" cy="2103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788" y="2053455"/>
            <a:ext cx="2801029" cy="239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61" y="3957954"/>
            <a:ext cx="2634980" cy="2300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7272" y="4335779"/>
            <a:ext cx="3225360" cy="2515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4379" y="3738970"/>
            <a:ext cx="2775855" cy="2369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4621" y="4101737"/>
            <a:ext cx="3306112" cy="26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06792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materials are they made of?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528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are made of brick, some of stone and some of wood.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oldest wooden church in the country!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Wood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772"/>
          <a:stretch/>
        </p:blipFill>
        <p:spPr>
          <a:xfrm>
            <a:off x="3526971" y="3187337"/>
            <a:ext cx="5444627" cy="35991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98617" y="3775166"/>
            <a:ext cx="2586446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20240" y="3944983"/>
            <a:ext cx="3487783" cy="1188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5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Towers and spires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churches have a tower. 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have a steeple or spire. </a:t>
            </a:r>
          </a:p>
          <a:p>
            <a:pPr marL="0" indent="0" algn="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don’t have either.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13" y="3586960"/>
            <a:ext cx="3353465" cy="2862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79" y="3334253"/>
            <a:ext cx="4182443" cy="3270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7611"/>
          <a:stretch/>
        </p:blipFill>
        <p:spPr>
          <a:xfrm>
            <a:off x="7733209" y="3500846"/>
            <a:ext cx="4156029" cy="28110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854926" y="2272937"/>
            <a:ext cx="1149531" cy="2416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42264" y="2873829"/>
            <a:ext cx="287382" cy="1750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248503" y="3334253"/>
            <a:ext cx="117566" cy="93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21475" y="6105426"/>
            <a:ext cx="357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church as at </a:t>
            </a:r>
            <a:r>
              <a:rPr lang="en-GB" dirty="0" err="1" smtClean="0"/>
              <a:t>Bradwell</a:t>
            </a:r>
            <a:r>
              <a:rPr lang="en-GB" dirty="0" smtClean="0"/>
              <a:t> on Sea.</a:t>
            </a:r>
          </a:p>
          <a:p>
            <a:r>
              <a:rPr lang="en-GB" dirty="0" smtClean="0"/>
              <a:t>It is over 1000 years old!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8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Windows and doors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2411"/>
            <a:ext cx="10515600" cy="4844552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have a porch.</a:t>
            </a:r>
          </a:p>
          <a:p>
            <a:pPr algn="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Some have stained glass windows.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731"/>
          <a:stretch/>
        </p:blipFill>
        <p:spPr>
          <a:xfrm>
            <a:off x="3043646" y="2400750"/>
            <a:ext cx="6178731" cy="44572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753497" y="2233749"/>
            <a:ext cx="1998617" cy="3252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04903" y="1690688"/>
            <a:ext cx="2090057" cy="3599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80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Features of a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8011" y="1136469"/>
            <a:ext cx="9340075" cy="2272887"/>
            <a:chOff x="847728" y="1890402"/>
            <a:chExt cx="7434951" cy="1518954"/>
          </a:xfrm>
          <a:solidFill>
            <a:srgbClr val="FF7E00"/>
          </a:solidFill>
        </p:grpSpPr>
        <p:sp>
          <p:nvSpPr>
            <p:cNvPr id="3" name="TextBox 2"/>
            <p:cNvSpPr txBox="1"/>
            <p:nvPr/>
          </p:nvSpPr>
          <p:spPr>
            <a:xfrm>
              <a:off x="2092069" y="2235893"/>
              <a:ext cx="6190610" cy="928620"/>
            </a:xfrm>
            <a:prstGeom prst="roundRect">
              <a:avLst>
                <a:gd name="adj" fmla="val 12442"/>
              </a:avLst>
            </a:prstGeom>
            <a:grpFill/>
          </p:spPr>
          <p:txBody>
            <a:bodyPr lIns="576000" tIns="72000" rIns="144000" bIns="108000">
              <a:spAutoFit/>
            </a:bodyPr>
            <a:lstStyle/>
            <a:p>
              <a:pPr>
                <a:defRPr/>
              </a:pPr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cross 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– This reminds people that Jesus died on a cross. 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Many 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churches are even built in the shape of a cross.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7314" r="34066" b="32076"/>
            <a:stretch/>
          </p:blipFill>
          <p:spPr>
            <a:xfrm>
              <a:off x="847728" y="1890402"/>
              <a:ext cx="1518954" cy="1518954"/>
            </a:xfrm>
            <a:prstGeom prst="ellipse">
              <a:avLst/>
            </a:prstGeom>
            <a:grpFill/>
          </p:spPr>
        </p:pic>
      </p:grpSp>
      <p:grpSp>
        <p:nvGrpSpPr>
          <p:cNvPr id="13" name="Group 12"/>
          <p:cNvGrpSpPr/>
          <p:nvPr/>
        </p:nvGrpSpPr>
        <p:grpSpPr>
          <a:xfrm>
            <a:off x="1977491" y="2765333"/>
            <a:ext cx="8572474" cy="2166869"/>
            <a:chOff x="755650" y="3283044"/>
            <a:chExt cx="7632700" cy="1604925"/>
          </a:xfrm>
          <a:solidFill>
            <a:srgbClr val="FFD100"/>
          </a:solidFill>
        </p:grpSpPr>
        <p:sp>
          <p:nvSpPr>
            <p:cNvPr id="11" name="TextBox 10"/>
            <p:cNvSpPr txBox="1"/>
            <p:nvPr/>
          </p:nvSpPr>
          <p:spPr>
            <a:xfrm>
              <a:off x="755650" y="3726781"/>
              <a:ext cx="6190610" cy="1127424"/>
            </a:xfrm>
            <a:prstGeom prst="roundRect">
              <a:avLst>
                <a:gd name="adj" fmla="val 12442"/>
              </a:avLst>
            </a:prstGeom>
            <a:grpFill/>
          </p:spPr>
          <p:txBody>
            <a:bodyPr lIns="144000" tIns="72000" rIns="360000" bIns="108000">
              <a:spAutoFit/>
            </a:bodyPr>
            <a:lstStyle/>
            <a:p>
              <a:pPr>
                <a:defRPr/>
              </a:pP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ells 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– The 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bells 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used to be rung to remind people it was time to go to church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Bells are often inside a bell tower and the bell ropes are the only parts you can see.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9" t="-5628" r="5319" b="5628"/>
            <a:stretch/>
          </p:blipFill>
          <p:spPr>
            <a:xfrm>
              <a:off x="6783425" y="3283044"/>
              <a:ext cx="1604925" cy="1604925"/>
            </a:xfrm>
            <a:prstGeom prst="ellipse">
              <a:avLst/>
            </a:prstGeom>
            <a:solidFill>
              <a:srgbClr val="FFD100"/>
            </a:solidFill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44738" y="4654550"/>
            <a:ext cx="7535862" cy="1557338"/>
            <a:chOff x="852282" y="4654663"/>
            <a:chExt cx="7536068" cy="1557430"/>
          </a:xfrm>
        </p:grpSpPr>
        <p:sp>
          <p:nvSpPr>
            <p:cNvPr id="13319" name="TextBox 11"/>
            <p:cNvSpPr>
              <a:spLocks noChangeArrowheads="1"/>
            </p:cNvSpPr>
            <p:nvPr/>
          </p:nvSpPr>
          <p:spPr bwMode="auto">
            <a:xfrm>
              <a:off x="2197740" y="5121276"/>
              <a:ext cx="6190610" cy="991693"/>
            </a:xfrm>
            <a:prstGeom prst="roundRect">
              <a:avLst>
                <a:gd name="adj" fmla="val 12440"/>
              </a:avLst>
            </a:prstGeom>
            <a:solidFill>
              <a:srgbClr val="FF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76000" tIns="72000" rIns="144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tx1"/>
                  </a:solidFill>
                </a:rPr>
                <a:t>Stained glass windows </a:t>
              </a:r>
              <a:r>
                <a:rPr lang="en-GB" altLang="en-US" sz="2400" dirty="0">
                  <a:solidFill>
                    <a:schemeClr val="tx1"/>
                  </a:solidFill>
                </a:rPr>
                <a:t>– These often show pictures of Bible stories.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" r="938"/>
            <a:stretch/>
          </p:blipFill>
          <p:spPr>
            <a:xfrm>
              <a:off x="852282" y="4654663"/>
              <a:ext cx="1557432" cy="155743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1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7562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let’s look inside…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10805" r="13488" b="5790"/>
          <a:stretch/>
        </p:blipFill>
        <p:spPr>
          <a:xfrm>
            <a:off x="1554479" y="1312688"/>
            <a:ext cx="8294915" cy="54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5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Inside the Church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92331" y="1306286"/>
            <a:ext cx="9215256" cy="2152877"/>
            <a:chOff x="757768" y="1915356"/>
            <a:chExt cx="7626225" cy="1543517"/>
          </a:xfrm>
        </p:grpSpPr>
        <p:sp>
          <p:nvSpPr>
            <p:cNvPr id="14347" name="TextBox 16"/>
            <p:cNvSpPr>
              <a:spLocks noChangeArrowheads="1"/>
            </p:cNvSpPr>
            <p:nvPr/>
          </p:nvSpPr>
          <p:spPr bwMode="auto">
            <a:xfrm>
              <a:off x="2514003" y="2426349"/>
              <a:ext cx="5869990" cy="425676"/>
            </a:xfrm>
            <a:prstGeom prst="roundRect">
              <a:avLst>
                <a:gd name="adj" fmla="val 12440"/>
              </a:avLst>
            </a:prstGeom>
            <a:solidFill>
              <a:srgbClr val="FF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1440000" tIns="72000" rIns="144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Pews</a:t>
              </a:r>
              <a:r>
                <a:rPr lang="en-GB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The benches where people sit.</a:t>
              </a:r>
            </a:p>
          </p:txBody>
        </p:sp>
        <p:pic>
          <p:nvPicPr>
            <p:cNvPr id="14348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68" y="1915356"/>
              <a:ext cx="2678194" cy="154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213757" y="4714798"/>
            <a:ext cx="7588250" cy="1640391"/>
            <a:chOff x="800543" y="4420794"/>
            <a:chExt cx="7587807" cy="1640138"/>
          </a:xfrm>
        </p:grpSpPr>
        <p:sp>
          <p:nvSpPr>
            <p:cNvPr id="14345" name="TextBox 17"/>
            <p:cNvSpPr>
              <a:spLocks noChangeArrowheads="1"/>
            </p:cNvSpPr>
            <p:nvPr/>
          </p:nvSpPr>
          <p:spPr bwMode="auto">
            <a:xfrm>
              <a:off x="1290917" y="5069451"/>
              <a:ext cx="7097433" cy="991481"/>
            </a:xfrm>
            <a:prstGeom prst="roundRect">
              <a:avLst>
                <a:gd name="adj" fmla="val 12440"/>
              </a:avLst>
            </a:prstGeom>
            <a:solidFill>
              <a:srgbClr val="FF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440000" tIns="72000" rIns="1080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</a:t>
              </a:r>
              <a:r>
                <a:rPr lang="en-GB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An instrument used to play hymns.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6" r="16016"/>
            <a:stretch/>
          </p:blipFill>
          <p:spPr>
            <a:xfrm>
              <a:off x="800543" y="4420794"/>
              <a:ext cx="1620587" cy="1620587"/>
            </a:xfrm>
            <a:prstGeom prst="ellipse">
              <a:avLst/>
            </a:prstGeom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79650" y="2730137"/>
            <a:ext cx="8958237" cy="1867263"/>
            <a:chOff x="755650" y="2993177"/>
            <a:chExt cx="7547644" cy="1604857"/>
          </a:xfrm>
        </p:grpSpPr>
        <p:sp>
          <p:nvSpPr>
            <p:cNvPr id="14343" name="TextBox 18"/>
            <p:cNvSpPr>
              <a:spLocks noChangeArrowheads="1"/>
            </p:cNvSpPr>
            <p:nvPr/>
          </p:nvSpPr>
          <p:spPr bwMode="auto">
            <a:xfrm>
              <a:off x="755650" y="3576994"/>
              <a:ext cx="5046944" cy="736033"/>
            </a:xfrm>
            <a:prstGeom prst="roundRect">
              <a:avLst>
                <a:gd name="adj" fmla="val 12440"/>
              </a:avLst>
            </a:pr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144000" tIns="72000" rIns="144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Altar</a:t>
              </a:r>
              <a:r>
                <a:rPr lang="en-GB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The table used during church </a:t>
              </a:r>
              <a:r>
                <a:rPr lang="en-GB" alt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services.</a:t>
              </a:r>
              <a:endPara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34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594" y="2993177"/>
              <a:ext cx="2500700" cy="160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9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419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Sassoon Infant Rg</vt:lpstr>
      <vt:lpstr>Twinkl</vt:lpstr>
      <vt:lpstr>Office Theme</vt:lpstr>
      <vt:lpstr>This term in RE we are thinking about special places.</vt:lpstr>
      <vt:lpstr>A special place for Christians is called…</vt:lpstr>
      <vt:lpstr>All these churches are in Essex.  What is the same? What is different?</vt:lpstr>
      <vt:lpstr>What materials are they made of?</vt:lpstr>
      <vt:lpstr>Towers and spires</vt:lpstr>
      <vt:lpstr>Windows and doors</vt:lpstr>
      <vt:lpstr>Features of a Church</vt:lpstr>
      <vt:lpstr>Now let’s look inside…</vt:lpstr>
      <vt:lpstr>Inside the Church</vt:lpstr>
      <vt:lpstr>Inside the Church</vt:lpstr>
      <vt:lpstr>Your jobs today</vt:lpstr>
      <vt:lpstr>In case you wanted to know where these churches are…</vt:lpstr>
    </vt:vector>
  </TitlesOfParts>
  <Company>Perryfields Infant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cchampion</dc:creator>
  <cp:lastModifiedBy>Cathy Champion</cp:lastModifiedBy>
  <cp:revision>18</cp:revision>
  <dcterms:created xsi:type="dcterms:W3CDTF">2020-09-06T14:33:28Z</dcterms:created>
  <dcterms:modified xsi:type="dcterms:W3CDTF">2021-06-27T08:14:32Z</dcterms:modified>
</cp:coreProperties>
</file>