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5" r:id="rId3"/>
    <p:sldId id="282" r:id="rId4"/>
    <p:sldId id="274" r:id="rId5"/>
    <p:sldId id="277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7C1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2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4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15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34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38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4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31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2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23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69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FBBFB-ED9C-4E0A-B1F1-5C1919EEDD81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B8BB6-A235-4940-BB20-2E7CBD89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91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read some digraphs!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6000" dirty="0" err="1" smtClean="0">
                <a:solidFill>
                  <a:srgbClr val="FF0000"/>
                </a:solidFill>
                <a:latin typeface="SassoonPrimaryInfant"/>
              </a:rPr>
              <a:t>th</a:t>
            </a:r>
            <a:r>
              <a:rPr lang="en-GB" sz="6000" dirty="0" smtClean="0">
                <a:solidFill>
                  <a:srgbClr val="FF0000"/>
                </a:solidFill>
                <a:latin typeface="SassoonPrimaryInfant"/>
              </a:rPr>
              <a:t>  </a:t>
            </a:r>
            <a:r>
              <a:rPr lang="en-GB" sz="6000" dirty="0" err="1" smtClean="0">
                <a:solidFill>
                  <a:srgbClr val="FF0000"/>
                </a:solidFill>
                <a:latin typeface="SassoonPrimaryInfant"/>
              </a:rPr>
              <a:t>sh</a:t>
            </a:r>
            <a:r>
              <a:rPr lang="en-GB" sz="6000" dirty="0" smtClean="0">
                <a:solidFill>
                  <a:srgbClr val="FF0000"/>
                </a:solidFill>
                <a:latin typeface="SassoonPrimaryInfant"/>
              </a:rPr>
              <a:t>  </a:t>
            </a:r>
            <a:r>
              <a:rPr lang="en-GB" sz="6000" dirty="0" err="1" smtClean="0">
                <a:solidFill>
                  <a:srgbClr val="FF0000"/>
                </a:solidFill>
                <a:latin typeface="SassoonPrimaryInfant"/>
              </a:rPr>
              <a:t>ai</a:t>
            </a:r>
            <a:r>
              <a:rPr lang="en-GB" sz="6000" dirty="0" smtClean="0">
                <a:solidFill>
                  <a:srgbClr val="FF0000"/>
                </a:solidFill>
                <a:latin typeface="SassoonPrimaryInfant"/>
              </a:rPr>
              <a:t>  </a:t>
            </a:r>
            <a:r>
              <a:rPr lang="en-GB" sz="6000" dirty="0" err="1" smtClean="0">
                <a:solidFill>
                  <a:srgbClr val="FF0000"/>
                </a:solidFill>
                <a:latin typeface="SassoonPrimaryInfant"/>
              </a:rPr>
              <a:t>ee</a:t>
            </a:r>
            <a:r>
              <a:rPr lang="en-GB" sz="6000" dirty="0" smtClean="0">
                <a:solidFill>
                  <a:srgbClr val="FF0000"/>
                </a:solidFill>
                <a:latin typeface="SassoonPrimaryInfant"/>
              </a:rPr>
              <a:t>  </a:t>
            </a:r>
            <a:r>
              <a:rPr lang="en-GB" sz="6000" dirty="0" err="1" smtClean="0">
                <a:solidFill>
                  <a:srgbClr val="FF0000"/>
                </a:solidFill>
                <a:latin typeface="SassoonPrimaryInfant"/>
              </a:rPr>
              <a:t>ch</a:t>
            </a:r>
            <a:r>
              <a:rPr lang="en-GB" sz="6000" dirty="0" smtClean="0">
                <a:solidFill>
                  <a:srgbClr val="FF0000"/>
                </a:solidFill>
                <a:latin typeface="SassoonPrimaryInfant"/>
              </a:rPr>
              <a:t>  </a:t>
            </a:r>
            <a:r>
              <a:rPr lang="en-GB" sz="6000" dirty="0" err="1" smtClean="0">
                <a:solidFill>
                  <a:srgbClr val="FF0000"/>
                </a:solidFill>
                <a:latin typeface="SassoonPrimaryInfant"/>
              </a:rPr>
              <a:t>oa</a:t>
            </a:r>
            <a:r>
              <a:rPr lang="en-GB" sz="6000" dirty="0" smtClean="0">
                <a:solidFill>
                  <a:srgbClr val="FF0000"/>
                </a:solidFill>
                <a:latin typeface="SassoonPrimaryInfant"/>
              </a:rPr>
              <a:t>  </a:t>
            </a:r>
            <a:r>
              <a:rPr lang="en-GB" sz="6000" dirty="0" err="1" smtClean="0">
                <a:solidFill>
                  <a:srgbClr val="FF0000"/>
                </a:solidFill>
                <a:latin typeface="SassoonPrimaryInfant"/>
              </a:rPr>
              <a:t>i</a:t>
            </a:r>
            <a:r>
              <a:rPr lang="en-GB" sz="6000" dirty="0" smtClean="0">
                <a:solidFill>
                  <a:srgbClr val="FF0000"/>
                </a:solidFill>
                <a:latin typeface="SassoonPrimaryInfant"/>
              </a:rPr>
              <a:t>-e  </a:t>
            </a:r>
            <a:endParaRPr lang="en-GB" sz="6000" dirty="0">
              <a:solidFill>
                <a:srgbClr val="FF0000"/>
              </a:solidFill>
              <a:latin typeface="SassoonPrimaryInfant"/>
            </a:endParaRPr>
          </a:p>
          <a:p>
            <a:pPr marL="0" indent="0" algn="ctr">
              <a:buNone/>
            </a:pPr>
            <a:r>
              <a:rPr lang="en-GB" sz="6000" dirty="0" err="1" smtClean="0">
                <a:solidFill>
                  <a:srgbClr val="0000FF"/>
                </a:solidFill>
                <a:latin typeface="SassoonPrimaryInfant"/>
              </a:rPr>
              <a:t>ur</a:t>
            </a:r>
            <a:r>
              <a:rPr lang="en-GB" sz="6000" dirty="0" smtClean="0">
                <a:solidFill>
                  <a:srgbClr val="0000FF"/>
                </a:solidFill>
                <a:latin typeface="SassoonPrimaryInfant"/>
              </a:rPr>
              <a:t>  ow  oi  </a:t>
            </a:r>
            <a:r>
              <a:rPr lang="en-GB" sz="6000" dirty="0" err="1" smtClean="0">
                <a:solidFill>
                  <a:srgbClr val="0000FF"/>
                </a:solidFill>
                <a:latin typeface="SassoonPrimaryInfant"/>
              </a:rPr>
              <a:t>ar</a:t>
            </a:r>
            <a:r>
              <a:rPr lang="en-GB" sz="6000" dirty="0" smtClean="0">
                <a:solidFill>
                  <a:srgbClr val="0000FF"/>
                </a:solidFill>
                <a:latin typeface="SassoonPrimaryInfant"/>
              </a:rPr>
              <a:t> </a:t>
            </a:r>
            <a:r>
              <a:rPr lang="en-GB" sz="6000" dirty="0">
                <a:solidFill>
                  <a:srgbClr val="0000FF"/>
                </a:solidFill>
                <a:latin typeface="SassoonPrimaryInfant"/>
              </a:rPr>
              <a:t> </a:t>
            </a:r>
            <a:r>
              <a:rPr lang="pt-BR" sz="6000" dirty="0" smtClean="0">
                <a:solidFill>
                  <a:srgbClr val="0000FF"/>
                </a:solidFill>
                <a:latin typeface="SassoonPrimaryInfant"/>
              </a:rPr>
              <a:t>ay  au   </a:t>
            </a:r>
          </a:p>
          <a:p>
            <a:pPr marL="0" indent="0" algn="ctr">
              <a:buNone/>
            </a:pPr>
            <a:r>
              <a:rPr lang="pt-BR" sz="6000" dirty="0" smtClean="0">
                <a:solidFill>
                  <a:srgbClr val="00B050"/>
                </a:solidFill>
                <a:latin typeface="SassoonPrimaryInfant"/>
              </a:rPr>
              <a:t>ea  ir  ie   or  ue  oo  o-e</a:t>
            </a:r>
          </a:p>
          <a:p>
            <a:pPr marL="0" indent="0" algn="ctr">
              <a:buNone/>
            </a:pPr>
            <a:r>
              <a:rPr lang="pt-BR" sz="6000" dirty="0">
                <a:solidFill>
                  <a:srgbClr val="7030A0"/>
                </a:solidFill>
                <a:latin typeface="SassoonPrimaryInfant"/>
              </a:rPr>
              <a:t>a</a:t>
            </a:r>
            <a:r>
              <a:rPr lang="pt-BR" sz="6000" dirty="0" smtClean="0">
                <a:solidFill>
                  <a:srgbClr val="7030A0"/>
                </a:solidFill>
                <a:latin typeface="SassoonPrimaryInfant"/>
              </a:rPr>
              <a:t>w  ou  er  oy  ng  ey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9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PrimaryInfant" pitchFamily="2" charset="0"/>
              </a:rPr>
              <a:t>Can you remember the phonemes we looked at last week?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err="1" smtClean="0">
                <a:latin typeface="SassoonPrimaryInfant" pitchFamily="2" charset="0"/>
              </a:rPr>
              <a:t>oo</a:t>
            </a:r>
            <a:r>
              <a:rPr lang="en-GB" dirty="0" smtClean="0">
                <a:latin typeface="SassoonPrimaryInfant" pitchFamily="2" charset="0"/>
              </a:rPr>
              <a:t>/</a:t>
            </a:r>
            <a:r>
              <a:rPr lang="en-GB" dirty="0" err="1" smtClean="0">
                <a:latin typeface="SassoonPrimaryInfant" pitchFamily="2" charset="0"/>
              </a:rPr>
              <a:t>ue</a:t>
            </a:r>
            <a:r>
              <a:rPr lang="en-GB" dirty="0" smtClean="0">
                <a:latin typeface="SassoonPrimaryInfant" pitchFamily="2" charset="0"/>
              </a:rPr>
              <a:t>/</a:t>
            </a:r>
            <a:r>
              <a:rPr lang="en-GB" dirty="0" err="1" smtClean="0">
                <a:latin typeface="SassoonPrimaryInfant" pitchFamily="2" charset="0"/>
              </a:rPr>
              <a:t>ew</a:t>
            </a:r>
            <a:r>
              <a:rPr lang="en-GB" dirty="0" smtClean="0">
                <a:latin typeface="SassoonPrimaryInfant" pitchFamily="2" charset="0"/>
              </a:rPr>
              <a:t>/u-e</a:t>
            </a:r>
            <a:endParaRPr lang="en-GB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PrimaryInfant" pitchFamily="2" charset="0"/>
              </a:rPr>
              <a:t>Can you spell these?</a:t>
            </a: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err="1" smtClean="0">
                <a:latin typeface="SassoonPrimaryInfant" pitchFamily="2" charset="0"/>
              </a:rPr>
              <a:t>ai</a:t>
            </a:r>
            <a:r>
              <a:rPr lang="en-GB" dirty="0" smtClean="0">
                <a:latin typeface="SassoonPrimaryInfant" pitchFamily="2" charset="0"/>
              </a:rPr>
              <a:t>/ay/a-e</a:t>
            </a:r>
          </a:p>
          <a:p>
            <a:pPr marL="0" indent="0" algn="ctr">
              <a:buNone/>
            </a:pPr>
            <a:endParaRPr lang="en-GB" dirty="0">
              <a:latin typeface="SassoonPrimaryInfant" pitchFamily="2" charset="0"/>
            </a:endParaRPr>
          </a:p>
          <a:p>
            <a:pPr marL="0" indent="0" algn="ctr">
              <a:buNone/>
            </a:pPr>
            <a:endParaRPr lang="en-GB" dirty="0">
              <a:latin typeface="SassoonPrimaryInfant" pitchFamily="2" charset="0"/>
            </a:endParaRPr>
          </a:p>
        </p:txBody>
      </p:sp>
      <p:pic>
        <p:nvPicPr>
          <p:cNvPr id="7" name="Picture 6" descr="Glue stick - Wikipedia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00" t="4850" r="38188" b="6951"/>
          <a:stretch/>
        </p:blipFill>
        <p:spPr>
          <a:xfrm>
            <a:off x="1723327" y="2808071"/>
            <a:ext cx="936104" cy="2536540"/>
          </a:xfrm>
          <a:prstGeom prst="rect">
            <a:avLst/>
          </a:prstGeom>
        </p:spPr>
      </p:pic>
      <p:pic>
        <p:nvPicPr>
          <p:cNvPr id="8" name="Picture 7" descr="Reaching High Notes – When the Voice is a String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652" y="3863180"/>
            <a:ext cx="1582043" cy="1582043"/>
          </a:xfrm>
          <a:prstGeom prst="rect">
            <a:avLst/>
          </a:prstGeom>
        </p:spPr>
      </p:pic>
      <p:pic>
        <p:nvPicPr>
          <p:cNvPr id="9" name="Picture 8" descr="File:Cake (8444801543).jpg - Wikimedia Common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861" y="2737369"/>
            <a:ext cx="1621820" cy="1916832"/>
          </a:xfrm>
          <a:prstGeom prst="rect">
            <a:avLst/>
          </a:prstGeom>
        </p:spPr>
      </p:pic>
      <p:pic>
        <p:nvPicPr>
          <p:cNvPr id="10" name="Picture 9" descr="File:Rainbow diagram.svg - Wikimedia Common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27" y="4376266"/>
            <a:ext cx="2699792" cy="1349896"/>
          </a:xfrm>
          <a:prstGeom prst="rect">
            <a:avLst/>
          </a:prstGeom>
        </p:spPr>
      </p:pic>
      <p:pic>
        <p:nvPicPr>
          <p:cNvPr id="11" name="Picture 10" descr="Clay Potter Wheel · Free photo on Pixabay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081" y="2603763"/>
            <a:ext cx="2398914" cy="1596777"/>
          </a:xfrm>
          <a:prstGeom prst="rect">
            <a:avLst/>
          </a:prstGeom>
        </p:spPr>
      </p:pic>
      <p:pic>
        <p:nvPicPr>
          <p:cNvPr id="12" name="Picture 11" descr="Broom 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05" r="27852"/>
          <a:stretch/>
        </p:blipFill>
        <p:spPr>
          <a:xfrm>
            <a:off x="425803" y="3665838"/>
            <a:ext cx="1097423" cy="265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32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712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W</a:t>
            </a:r>
            <a:r>
              <a:rPr lang="en-GB" dirty="0" smtClean="0">
                <a:latin typeface="SassoonPrimaryInfant" pitchFamily="2" charset="0"/>
              </a:rPr>
              <a:t>e are going to think about a sound that can be made with different digraphs…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85"/>
          <a:stretch/>
        </p:blipFill>
        <p:spPr>
          <a:xfrm>
            <a:off x="688205" y="2393732"/>
            <a:ext cx="2731667" cy="16141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472" y="2112854"/>
            <a:ext cx="2101114" cy="15758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07379"/>
            <a:ext cx="1417799" cy="21300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51" r="-1" b="30855"/>
          <a:stretch/>
        </p:blipFill>
        <p:spPr>
          <a:xfrm>
            <a:off x="5817065" y="4201344"/>
            <a:ext cx="2712719" cy="223124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41035" y="2647072"/>
            <a:ext cx="20162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SassoonPrimaryInfant" pitchFamily="2" charset="0"/>
              </a:rPr>
              <a:t>What is the sound that is in all these words?</a:t>
            </a:r>
          </a:p>
          <a:p>
            <a:pPr algn="ctr"/>
            <a:r>
              <a:rPr lang="en-GB" sz="2800" dirty="0" smtClean="0">
                <a:latin typeface="SassoonPrimaryInfant" pitchFamily="2" charset="0"/>
              </a:rPr>
              <a:t>How can it be spelled?</a:t>
            </a:r>
            <a:endParaRPr lang="en-GB" sz="2800" dirty="0">
              <a:latin typeface="SassoonPrimaryInfant" pitchFamily="2" charset="0"/>
            </a:endParaRPr>
          </a:p>
        </p:txBody>
      </p:sp>
      <p:pic>
        <p:nvPicPr>
          <p:cNvPr id="9" name="Picture 8" descr="Free Images : person, child, baby, mouth, yawn, sleep ...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5" r="33916" b="14452"/>
          <a:stretch/>
        </p:blipFill>
        <p:spPr>
          <a:xfrm>
            <a:off x="2021519" y="4489850"/>
            <a:ext cx="1592811" cy="153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14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PrimaryInfant" pitchFamily="2" charset="0"/>
              </a:rPr>
              <a:t>The sound is </a:t>
            </a:r>
            <a:r>
              <a:rPr lang="en-GB" dirty="0" err="1" smtClean="0">
                <a:latin typeface="SassoonPrimaryInfant" pitchFamily="2" charset="0"/>
              </a:rPr>
              <a:t>ee</a:t>
            </a:r>
            <a:r>
              <a:rPr lang="en-GB" dirty="0" smtClean="0">
                <a:latin typeface="SassoonPrimaryInfant" pitchFamily="2" charset="0"/>
              </a:rPr>
              <a:t>/</a:t>
            </a:r>
            <a:r>
              <a:rPr lang="en-GB" dirty="0" err="1" smtClean="0">
                <a:latin typeface="SassoonPrimaryInfant" pitchFamily="2" charset="0"/>
              </a:rPr>
              <a:t>ea</a:t>
            </a:r>
            <a:r>
              <a:rPr lang="en-GB" dirty="0" smtClean="0">
                <a:latin typeface="SassoonPrimaryInfant" pitchFamily="2" charset="0"/>
              </a:rPr>
              <a:t>/</a:t>
            </a:r>
            <a:r>
              <a:rPr lang="en-GB" dirty="0" err="1" smtClean="0">
                <a:latin typeface="SassoonPrimaryInfant" pitchFamily="2" charset="0"/>
              </a:rPr>
              <a:t>ey</a:t>
            </a:r>
            <a:r>
              <a:rPr lang="en-GB" dirty="0" smtClean="0">
                <a:latin typeface="SassoonPrimaryInfant" pitchFamily="2" charset="0"/>
              </a:rPr>
              <a:t>/e-e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solidFill>
                <a:srgbClr val="000000"/>
              </a:solidFill>
            </a:endParaRP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403648" y="1196752"/>
            <a:ext cx="7128792" cy="557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5400" dirty="0" smtClean="0">
                <a:solidFill>
                  <a:prstClr val="black"/>
                </a:solidFill>
                <a:latin typeface="SassoonPrimaryInfant" pitchFamily="2" charset="0"/>
              </a:rPr>
              <a:t>feeling</a:t>
            </a:r>
            <a:r>
              <a:rPr lang="en-US" sz="5400" dirty="0" smtClean="0">
                <a:solidFill>
                  <a:prstClr val="black"/>
                </a:solidFill>
                <a:latin typeface="SassoonPrimaryInfant" pitchFamily="2" charset="0"/>
              </a:rPr>
              <a:t> </a:t>
            </a:r>
            <a:endParaRPr lang="en-US" sz="5400" dirty="0">
              <a:solidFill>
                <a:prstClr val="black"/>
              </a:solidFill>
              <a:latin typeface="SassoonPrimaryInfant" pitchFamily="2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5400" dirty="0" smtClean="0">
                <a:solidFill>
                  <a:prstClr val="black"/>
                </a:solidFill>
                <a:latin typeface="SassoonPrimaryInfant" pitchFamily="2" charset="0"/>
              </a:rPr>
              <a:t>dream</a:t>
            </a:r>
            <a:endParaRPr lang="en-US" sz="5400" dirty="0">
              <a:solidFill>
                <a:prstClr val="black"/>
              </a:solidFill>
              <a:latin typeface="SassoonPrimaryInfant" pitchFamily="2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5400" dirty="0" smtClean="0">
                <a:solidFill>
                  <a:prstClr val="black"/>
                </a:solidFill>
                <a:latin typeface="SassoonPrimaryInfant" pitchFamily="2" charset="0"/>
              </a:rPr>
              <a:t>donkey</a:t>
            </a:r>
            <a:endParaRPr lang="en-US" sz="5400" dirty="0">
              <a:solidFill>
                <a:prstClr val="black"/>
              </a:solidFill>
              <a:latin typeface="SassoonPrimaryInfant" pitchFamily="2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5400" dirty="0">
                <a:solidFill>
                  <a:prstClr val="black"/>
                </a:solidFill>
                <a:latin typeface="SassoonPrimaryInfant" pitchFamily="2" charset="0"/>
              </a:rPr>
              <a:t>c</a:t>
            </a:r>
            <a:r>
              <a:rPr lang="en-US" sz="5400" dirty="0" smtClean="0">
                <a:solidFill>
                  <a:prstClr val="black"/>
                </a:solidFill>
                <a:latin typeface="SassoonPrimaryInfant" pitchFamily="2" charset="0"/>
              </a:rPr>
              <a:t>oncrete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5400" dirty="0" smtClean="0">
                <a:solidFill>
                  <a:prstClr val="black"/>
                </a:solidFill>
                <a:latin typeface="SassoonPrimaryInfant" pitchFamily="2" charset="0"/>
              </a:rPr>
              <a:t>fairy</a:t>
            </a:r>
            <a:endParaRPr lang="en-US" sz="5400" dirty="0">
              <a:solidFill>
                <a:prstClr val="black"/>
              </a:solidFill>
              <a:latin typeface="SassoonPrimaryInfant" pitchFamily="2" charset="0"/>
            </a:endParaRPr>
          </a:p>
          <a:p>
            <a:pPr lvl="0" algn="ctr">
              <a:spcBef>
                <a:spcPct val="20000"/>
              </a:spcBef>
            </a:pPr>
            <a:r>
              <a:rPr lang="en-US" sz="3600" dirty="0">
                <a:solidFill>
                  <a:prstClr val="black"/>
                </a:solidFill>
                <a:latin typeface="SassoonPrimaryInfant" pitchFamily="2" charset="0"/>
              </a:rPr>
              <a:t>Can you add the sound buttons?</a:t>
            </a:r>
            <a:endParaRPr lang="en-GB" sz="3600" dirty="0">
              <a:solidFill>
                <a:prstClr val="black"/>
              </a:solidFill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8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SassoonPrimaryInfant" pitchFamily="2" charset="0"/>
              </a:rPr>
              <a:t>Let’s play Best Guess</a:t>
            </a:r>
            <a:endParaRPr lang="en-GB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err="1">
                <a:solidFill>
                  <a:srgbClr val="000000"/>
                </a:solidFill>
                <a:latin typeface="SassoonPrimaryInfant" pitchFamily="2" charset="0"/>
              </a:rPr>
              <a:t>s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teem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 steam 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steme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steym</a:t>
            </a:r>
            <a:endParaRPr lang="en-GB" sz="4400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r>
              <a:rPr lang="en-GB" sz="4400" dirty="0" err="1">
                <a:solidFill>
                  <a:srgbClr val="000000"/>
                </a:solidFill>
                <a:latin typeface="SassoonPrimaryInfant" pitchFamily="2" charset="0"/>
              </a:rPr>
              <a:t>v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allee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vallea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 valley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vally</a:t>
            </a:r>
            <a:endParaRPr lang="en-GB" sz="4400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r>
              <a:rPr lang="en-GB" sz="4400" dirty="0">
                <a:solidFill>
                  <a:srgbClr val="000000"/>
                </a:solidFill>
                <a:latin typeface="SassoonPrimaryInfant" pitchFamily="2" charset="0"/>
              </a:rPr>
              <a:t>s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eeks 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seaks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sekes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seyks</a:t>
            </a:r>
            <a:endParaRPr lang="en-GB" sz="4400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r>
              <a:rPr lang="en-GB" sz="4400" dirty="0" err="1">
                <a:solidFill>
                  <a:srgbClr val="000000"/>
                </a:solidFill>
                <a:latin typeface="SassoonPrimaryInfant" pitchFamily="2" charset="0"/>
              </a:rPr>
              <a:t>p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ottee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pottea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</a:t>
            </a:r>
            <a:r>
              <a:rPr lang="en-GB" sz="4400" dirty="0" err="1" smtClean="0">
                <a:solidFill>
                  <a:srgbClr val="000000"/>
                </a:solidFill>
                <a:latin typeface="SassoonPrimaryInfant" pitchFamily="2" charset="0"/>
              </a:rPr>
              <a:t>pottey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   potty</a:t>
            </a:r>
          </a:p>
          <a:p>
            <a:endParaRPr lang="en-GB" sz="4400" dirty="0" smtClean="0">
              <a:solidFill>
                <a:srgbClr val="000000"/>
              </a:solidFill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58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SassoonPrimaryInfant" pitchFamily="2" charset="0"/>
              </a:rPr>
              <a:t>Let’s play Yes/No</a:t>
            </a:r>
            <a:endParaRPr lang="en-GB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Are you feeling happy today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?</a:t>
            </a:r>
            <a:endParaRPr lang="en-GB" sz="4400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Have you got a pet monkey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?</a:t>
            </a:r>
            <a:endParaRPr lang="en-GB" sz="4400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Do you 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like going to the beach</a:t>
            </a:r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?</a:t>
            </a:r>
            <a:endParaRPr lang="en-GB" sz="4400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r>
              <a:rPr lang="en-GB" sz="4400" dirty="0" smtClean="0">
                <a:solidFill>
                  <a:srgbClr val="000000"/>
                </a:solidFill>
                <a:latin typeface="SassoonPrimaryInfant" pitchFamily="2" charset="0"/>
              </a:rPr>
              <a:t>Is your best </a:t>
            </a:r>
            <a:r>
              <a:rPr lang="en-GB" sz="4400" smtClean="0">
                <a:solidFill>
                  <a:srgbClr val="000000"/>
                </a:solidFill>
                <a:latin typeface="SassoonPrimaryInfant" pitchFamily="2" charset="0"/>
              </a:rPr>
              <a:t>friend called Steve</a:t>
            </a:r>
            <a:r>
              <a:rPr lang="en-GB" sz="4400" smtClean="0">
                <a:solidFill>
                  <a:srgbClr val="000000"/>
                </a:solidFill>
                <a:latin typeface="SassoonPrimaryInfant" pitchFamily="2" charset="0"/>
              </a:rPr>
              <a:t>?</a:t>
            </a:r>
            <a:endParaRPr lang="en-GB" sz="4400" dirty="0" smtClean="0">
              <a:solidFill>
                <a:srgbClr val="000000"/>
              </a:solidFill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7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149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SassoonPrimaryInfant</vt:lpstr>
      <vt:lpstr>Office Theme</vt:lpstr>
      <vt:lpstr>Let’s read some digraphs!</vt:lpstr>
      <vt:lpstr>Can you remember the phonemes we looked at last week?</vt:lpstr>
      <vt:lpstr>We are going to think about a sound that can be made with different digraphs…</vt:lpstr>
      <vt:lpstr>The sound is ee/ea/ey/e-e</vt:lpstr>
      <vt:lpstr>Let’s play Best Guess</vt:lpstr>
      <vt:lpstr>Let’s play Yes/No</vt:lpstr>
    </vt:vector>
  </TitlesOfParts>
  <Company>Perryfields Infant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read some digraphs!</dc:title>
  <dc:creator>Teacher</dc:creator>
  <cp:lastModifiedBy>cchampion</cp:lastModifiedBy>
  <cp:revision>25</cp:revision>
  <dcterms:created xsi:type="dcterms:W3CDTF">2017-01-04T13:34:45Z</dcterms:created>
  <dcterms:modified xsi:type="dcterms:W3CDTF">2021-03-17T14:36:33Z</dcterms:modified>
</cp:coreProperties>
</file>