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68" r:id="rId12"/>
    <p:sldId id="277" r:id="rId13"/>
    <p:sldId id="267" r:id="rId14"/>
    <p:sldId id="270" r:id="rId15"/>
    <p:sldId id="272" r:id="rId16"/>
    <p:sldId id="274" r:id="rId17"/>
    <p:sldId id="269" r:id="rId18"/>
    <p:sldId id="27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5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61170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57461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32285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0668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24E36A-546E-4CE0-8C99-EE6A46BEC094}"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08873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24E36A-546E-4CE0-8C99-EE6A46BEC094}"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65658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24E36A-546E-4CE0-8C99-EE6A46BEC094}"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64203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24E36A-546E-4CE0-8C99-EE6A46BEC094}"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71696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4E36A-546E-4CE0-8C99-EE6A46BEC094}"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12469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172261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16226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4E36A-546E-4CE0-8C99-EE6A46BEC094}"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B6CB4-3EDA-4305-ACC2-0A12C98591D7}" type="slidenum">
              <a:rPr lang="en-GB" smtClean="0"/>
              <a:t>‹#›</a:t>
            </a:fld>
            <a:endParaRPr lang="en-GB"/>
          </a:p>
        </p:txBody>
      </p:sp>
    </p:spTree>
    <p:extLst>
      <p:ext uri="{BB962C8B-B14F-4D97-AF65-F5344CB8AC3E}">
        <p14:creationId xmlns:p14="http://schemas.microsoft.com/office/powerpoint/2010/main" val="208712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04800" y="866775"/>
            <a:ext cx="11458575" cy="4031873"/>
          </a:xfrm>
          <a:prstGeom prst="rect">
            <a:avLst/>
          </a:prstGeom>
          <a:noFill/>
        </p:spPr>
        <p:txBody>
          <a:bodyPr wrap="square" rtlCol="0">
            <a:spAutoFit/>
          </a:bodyPr>
          <a:lstStyle/>
          <a:p>
            <a:r>
              <a:rPr lang="en-GB" sz="2800" dirty="0" smtClean="0">
                <a:latin typeface="CCW Cursive Writing 22" panose="03050602040000000000" pitchFamily="66" charset="0"/>
              </a:rPr>
              <a:t>Monday </a:t>
            </a:r>
            <a:r>
              <a:rPr lang="en-GB" sz="2800" dirty="0" smtClean="0">
                <a:latin typeface="CCW Cursive Writing 22" panose="03050602040000000000" pitchFamily="66" charset="0"/>
              </a:rPr>
              <a:t>11</a:t>
            </a:r>
            <a:r>
              <a:rPr lang="en-GB" sz="2800" baseline="30000" dirty="0" smtClean="0">
                <a:latin typeface="CCW Cursive Writing 22" panose="03050602040000000000" pitchFamily="66" charset="0"/>
              </a:rPr>
              <a:t>th</a:t>
            </a:r>
            <a:r>
              <a:rPr lang="en-GB" sz="2800" dirty="0" smtClean="0">
                <a:latin typeface="CCW Cursive Writing 22" panose="03050602040000000000" pitchFamily="66" charset="0"/>
              </a:rPr>
              <a:t> </a:t>
            </a:r>
            <a:r>
              <a:rPr lang="en-GB" sz="2800" dirty="0" smtClean="0">
                <a:latin typeface="CCW Cursive Writing 22" panose="03050602040000000000" pitchFamily="66" charset="0"/>
              </a:rPr>
              <a:t>January</a:t>
            </a:r>
          </a:p>
          <a:p>
            <a:endParaRPr lang="en-GB" dirty="0" smtClean="0">
              <a:latin typeface="CCW Cursive Writing 22" panose="03050602040000000000" pitchFamily="66" charset="0"/>
            </a:endParaRPr>
          </a:p>
          <a:p>
            <a:r>
              <a:rPr lang="en-GB" sz="2400" dirty="0" smtClean="0">
                <a:latin typeface="CCW Cursive Writing 22" panose="03050602040000000000" pitchFamily="66" charset="0"/>
              </a:rPr>
              <a:t>We hope everyone has had a lovely weekend.</a:t>
            </a:r>
            <a:endParaRPr lang="en-GB" sz="32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This PowerPoint is going to include each day’s phonics and grammar activities. This will make sure we are practising our spelling and grammar rules whilst you are working at home. You will need a pen/pencil and a piece of paper.</a:t>
            </a:r>
          </a:p>
          <a:p>
            <a:endParaRPr lang="en-GB" dirty="0">
              <a:latin typeface="CCW Cursive Writing 22" panose="03050602040000000000" pitchFamily="66" charset="0"/>
            </a:endParaRPr>
          </a:p>
        </p:txBody>
      </p:sp>
      <p:sp>
        <p:nvSpPr>
          <p:cNvPr id="5" name="AutoShape 2" descr="DECEMBER 18 QUESTIONS: FROSTY THE SNOWMAN - Eco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ECEMBER 18 QUESTIONS: FROSTY THE SNOWMAN - Eco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ECEMBER 18 QUESTIONS: FROSTY THE SNOWMAN - Eco1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DECEMBER 18 QUESTIONS: FROSTY THE SNOWMAN - Eco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6051" y="4803635"/>
            <a:ext cx="3056844" cy="203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734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6675" y="800100"/>
            <a:ext cx="11296650" cy="6740307"/>
          </a:xfrm>
          <a:prstGeom prst="rect">
            <a:avLst/>
          </a:prstGeom>
          <a:noFill/>
        </p:spPr>
        <p:txBody>
          <a:bodyPr wrap="square" rtlCol="0">
            <a:spAutoFit/>
          </a:bodyPr>
          <a:lstStyle/>
          <a:p>
            <a:r>
              <a:rPr lang="en-GB" sz="3600" dirty="0" smtClean="0">
                <a:latin typeface="CCW Cursive Writing 22" panose="03050602040000000000" pitchFamily="66" charset="0"/>
              </a:rPr>
              <a:t>Let’s practise………</a:t>
            </a:r>
          </a:p>
          <a:p>
            <a:endParaRPr lang="en-GB" sz="3600" dirty="0">
              <a:latin typeface="CCW Cursive Writing 22" panose="03050602040000000000" pitchFamily="66" charset="0"/>
            </a:endParaRPr>
          </a:p>
          <a:p>
            <a:r>
              <a:rPr lang="en-GB" sz="3600" dirty="0" smtClean="0">
                <a:latin typeface="CCW Cursive Writing 22" panose="03050602040000000000" pitchFamily="66" charset="0"/>
              </a:rPr>
              <a:t>Can you write a statement and  a question using 2 of the words? </a:t>
            </a:r>
            <a:r>
              <a:rPr lang="en-GB" sz="3600" dirty="0" err="1" smtClean="0">
                <a:solidFill>
                  <a:srgbClr val="FF0000"/>
                </a:solidFill>
                <a:latin typeface="CCW Cursive Writing 22" panose="03050602040000000000" pitchFamily="66" charset="0"/>
              </a:rPr>
              <a:t>tall,call,ball,always,walk,talk</a:t>
            </a:r>
            <a:endParaRPr lang="en-GB" sz="3600" dirty="0" smtClean="0">
              <a:solidFill>
                <a:srgbClr val="FF0000"/>
              </a:solidFill>
              <a:latin typeface="CCW Cursive Writing 22" panose="03050602040000000000" pitchFamily="66" charset="0"/>
            </a:endParaRPr>
          </a:p>
          <a:p>
            <a:endParaRPr lang="en-GB" sz="3600" dirty="0">
              <a:latin typeface="CCW Cursive Writing 22" panose="03050602040000000000" pitchFamily="66" charset="0"/>
            </a:endParaRPr>
          </a:p>
          <a:p>
            <a:r>
              <a:rPr lang="en-GB" sz="3600" dirty="0" smtClean="0">
                <a:latin typeface="CCW Cursive Writing 22" panose="03050602040000000000" pitchFamily="66" charset="0"/>
              </a:rPr>
              <a:t>1.</a:t>
            </a:r>
          </a:p>
          <a:p>
            <a:endParaRPr lang="en-GB" sz="3600" dirty="0">
              <a:latin typeface="CCW Cursive Writing 22" panose="03050602040000000000" pitchFamily="66" charset="0"/>
            </a:endParaRPr>
          </a:p>
          <a:p>
            <a:r>
              <a:rPr lang="en-GB" sz="3600" dirty="0" smtClean="0">
                <a:latin typeface="CCW Cursive Writing 22" panose="03050602040000000000" pitchFamily="66" charset="0"/>
              </a:rPr>
              <a:t>2.</a:t>
            </a:r>
            <a:endParaRPr lang="en-GB" sz="3600" dirty="0" smtClean="0">
              <a:latin typeface="CCW Cursive Writing 22" panose="03050602040000000000" pitchFamily="66" charset="0"/>
            </a:endParaRPr>
          </a:p>
          <a:p>
            <a:endParaRPr lang="en-GB" sz="3600" dirty="0">
              <a:latin typeface="CCW Cursive Writing 22" panose="03050602040000000000" pitchFamily="66" charset="0"/>
            </a:endParaRPr>
          </a:p>
          <a:p>
            <a:endParaRPr lang="en-GB" sz="3600" dirty="0">
              <a:latin typeface="CCW Cursive Writing 22" panose="03050602040000000000" pitchFamily="66" charset="0"/>
            </a:endParaRPr>
          </a:p>
        </p:txBody>
      </p:sp>
      <p:sp>
        <p:nvSpPr>
          <p:cNvPr id="3" name="Rectangle 2"/>
          <p:cNvSpPr/>
          <p:nvPr/>
        </p:nvSpPr>
        <p:spPr>
          <a:xfrm>
            <a:off x="8219779" y="800100"/>
            <a:ext cx="2781596" cy="584775"/>
          </a:xfrm>
          <a:prstGeom prst="rect">
            <a:avLst/>
          </a:prstGeom>
        </p:spPr>
        <p:txBody>
          <a:bodyPr wrap="square">
            <a:spAutoFit/>
          </a:bodyPr>
          <a:lstStyle/>
          <a:p>
            <a:r>
              <a:rPr lang="en-GB" sz="3200" dirty="0">
                <a:latin typeface="CCW Cursive Writing 22" panose="03050602040000000000" pitchFamily="66" charset="0"/>
              </a:rPr>
              <a:t>ABC . ! ?</a:t>
            </a:r>
          </a:p>
        </p:txBody>
      </p:sp>
    </p:spTree>
    <p:extLst>
      <p:ext uri="{BB962C8B-B14F-4D97-AF65-F5344CB8AC3E}">
        <p14:creationId xmlns:p14="http://schemas.microsoft.com/office/powerpoint/2010/main" val="374328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10801350" cy="3354765"/>
          </a:xfrm>
          <a:prstGeom prst="rect">
            <a:avLst/>
          </a:prstGeom>
          <a:noFill/>
        </p:spPr>
        <p:txBody>
          <a:bodyPr wrap="square" rtlCol="0">
            <a:spAutoFit/>
          </a:bodyPr>
          <a:lstStyle/>
          <a:p>
            <a:r>
              <a:rPr lang="en-GB" sz="3600" dirty="0" smtClean="0">
                <a:latin typeface="CCW Cursive Writing 22" panose="03050602040000000000" pitchFamily="66" charset="0"/>
              </a:rPr>
              <a:t>Wednesday </a:t>
            </a:r>
            <a:r>
              <a:rPr lang="en-GB" sz="3600" dirty="0" smtClean="0">
                <a:latin typeface="CCW Cursive Writing 22" panose="03050602040000000000" pitchFamily="66" charset="0"/>
              </a:rPr>
              <a:t>13</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January</a:t>
            </a:r>
          </a:p>
          <a:p>
            <a:endParaRPr lang="en-GB" sz="3600" dirty="0">
              <a:latin typeface="CCW Cursive Writing 22" panose="03050602040000000000" pitchFamily="66" charset="0"/>
            </a:endParaRPr>
          </a:p>
          <a:p>
            <a:r>
              <a:rPr lang="en-GB" sz="2000" dirty="0" smtClean="0">
                <a:latin typeface="CCW Cursive Writing 22" panose="03050602040000000000" pitchFamily="66" charset="0"/>
              </a:rPr>
              <a:t>Hello everyone! Today’s activity is writing silly sentences using some of the spelling rules we have learnt this week. We would like you to write your sentences very neatly with clear ascenders and descenders and the rest of the letters the same size. Please ask a grown up to read the sentences to you. You will need your paper and pencil.</a:t>
            </a:r>
            <a:endParaRPr lang="en-GB" sz="2000" dirty="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2111" y="245157"/>
            <a:ext cx="2208339" cy="1241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7225" y="4195458"/>
            <a:ext cx="10191750" cy="2031325"/>
          </a:xfrm>
          <a:prstGeom prst="rect">
            <a:avLst/>
          </a:prstGeom>
          <a:noFill/>
        </p:spPr>
        <p:txBody>
          <a:bodyPr wrap="square" rtlCol="0">
            <a:spAutoFit/>
          </a:bodyPr>
          <a:lstStyle/>
          <a:p>
            <a:r>
              <a:rPr lang="en-GB" dirty="0" smtClean="0">
                <a:solidFill>
                  <a:srgbClr val="FF0000"/>
                </a:solidFill>
                <a:latin typeface="CCW Cursive Writing 22" panose="03050602040000000000" pitchFamily="66" charset="0"/>
              </a:rPr>
              <a:t>The tall turkey always plays with a blue ball. </a:t>
            </a:r>
            <a:endParaRPr lang="en-GB" dirty="0" smtClean="0">
              <a:solidFill>
                <a:srgbClr val="FF0000"/>
              </a:solidFill>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r>
              <a:rPr lang="en-GB" dirty="0" smtClean="0">
                <a:solidFill>
                  <a:srgbClr val="FF0000"/>
                </a:solidFill>
                <a:latin typeface="CCW Cursive Writing 22" panose="03050602040000000000" pitchFamily="66" charset="0"/>
              </a:rPr>
              <a:t>Why do you talk so quietly ?</a:t>
            </a:r>
            <a:endParaRPr lang="en-GB" dirty="0" smtClean="0">
              <a:solidFill>
                <a:srgbClr val="FF0000"/>
              </a:solidFill>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r>
              <a:rPr lang="en-GB" dirty="0" smtClean="0">
                <a:solidFill>
                  <a:srgbClr val="FF0000"/>
                </a:solidFill>
                <a:latin typeface="CCW Cursive Writing 22" panose="03050602040000000000" pitchFamily="66" charset="0"/>
              </a:rPr>
              <a:t>Erin Pike had a dog called Archie.</a:t>
            </a:r>
          </a:p>
          <a:p>
            <a:endParaRPr lang="en-GB" dirty="0">
              <a:latin typeface="CCW Cursive Writing 22" panose="03050602040000000000" pitchFamily="66" charset="0"/>
            </a:endParaRPr>
          </a:p>
          <a:p>
            <a:r>
              <a:rPr lang="en-GB" dirty="0" smtClean="0">
                <a:latin typeface="CCW Cursive Writing 22" panose="03050602040000000000" pitchFamily="66" charset="0"/>
              </a:rPr>
              <a:t>Well </a:t>
            </a:r>
            <a:r>
              <a:rPr lang="en-GB" dirty="0" smtClean="0">
                <a:latin typeface="CCW Cursive Writing 22" panose="03050602040000000000" pitchFamily="66" charset="0"/>
              </a:rPr>
              <a:t>done!</a:t>
            </a:r>
            <a:endParaRPr lang="en-GB" dirty="0">
              <a:latin typeface="CCW Cursive Writing 22" panose="03050602040000000000" pitchFamily="66" charset="0"/>
            </a:endParaRPr>
          </a:p>
        </p:txBody>
      </p:sp>
    </p:spTree>
    <p:extLst>
      <p:ext uri="{BB962C8B-B14F-4D97-AF65-F5344CB8AC3E}">
        <p14:creationId xmlns:p14="http://schemas.microsoft.com/office/powerpoint/2010/main" val="2301956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75" y="581025"/>
            <a:ext cx="10801350" cy="5878532"/>
          </a:xfrm>
          <a:prstGeom prst="rect">
            <a:avLst/>
          </a:prstGeom>
          <a:noFill/>
        </p:spPr>
        <p:txBody>
          <a:bodyPr wrap="square" rtlCol="0">
            <a:spAutoFit/>
          </a:bodyPr>
          <a:lstStyle/>
          <a:p>
            <a:r>
              <a:rPr lang="en-GB" sz="3600" dirty="0" smtClean="0">
                <a:latin typeface="CCW Cursive Writing 22" panose="03050602040000000000" pitchFamily="66" charset="0"/>
              </a:rPr>
              <a:t>Thursday </a:t>
            </a:r>
            <a:r>
              <a:rPr lang="en-GB" sz="3600" dirty="0" smtClean="0">
                <a:latin typeface="CCW Cursive Writing 22" panose="03050602040000000000" pitchFamily="66" charset="0"/>
              </a:rPr>
              <a:t>14</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January</a:t>
            </a:r>
          </a:p>
          <a:p>
            <a:endParaRPr lang="en-GB" sz="3600" dirty="0">
              <a:latin typeface="CCW Cursive Writing 22" panose="03050602040000000000" pitchFamily="66" charset="0"/>
            </a:endParaRPr>
          </a:p>
          <a:p>
            <a:r>
              <a:rPr lang="en-GB" sz="2000" dirty="0" smtClean="0">
                <a:latin typeface="CCW Cursive Writing 22" panose="03050602040000000000" pitchFamily="66" charset="0"/>
              </a:rPr>
              <a:t>Hello everyone! </a:t>
            </a:r>
            <a:r>
              <a:rPr lang="en-GB" sz="2000" dirty="0" smtClean="0">
                <a:latin typeface="CCW Cursive Writing 22" panose="03050602040000000000" pitchFamily="66" charset="0"/>
              </a:rPr>
              <a:t>Can you practise putting these words into the past tense?</a:t>
            </a:r>
          </a:p>
          <a:p>
            <a:endParaRPr lang="en-GB" sz="2000" dirty="0">
              <a:solidFill>
                <a:srgbClr val="FF0000"/>
              </a:solidFill>
              <a:latin typeface="CCW Cursive Writing 22" panose="03050602040000000000" pitchFamily="66" charset="0"/>
            </a:endParaRPr>
          </a:p>
          <a:p>
            <a:r>
              <a:rPr lang="en-GB" sz="2000" dirty="0" smtClean="0">
                <a:solidFill>
                  <a:srgbClr val="FF0000"/>
                </a:solidFill>
                <a:latin typeface="CCW Cursive Writing 22" panose="03050602040000000000" pitchFamily="66" charset="0"/>
              </a:rPr>
              <a:t> cry</a:t>
            </a:r>
          </a:p>
          <a:p>
            <a:endParaRPr lang="en-GB" sz="2000" dirty="0">
              <a:solidFill>
                <a:srgbClr val="FF0000"/>
              </a:solidFill>
              <a:latin typeface="CCW Cursive Writing 22" panose="03050602040000000000" pitchFamily="66" charset="0"/>
            </a:endParaRPr>
          </a:p>
          <a:p>
            <a:r>
              <a:rPr lang="en-GB" sz="2000" dirty="0" smtClean="0">
                <a:solidFill>
                  <a:srgbClr val="FF0000"/>
                </a:solidFill>
                <a:latin typeface="CCW Cursive Writing 22" panose="03050602040000000000" pitchFamily="66" charset="0"/>
              </a:rPr>
              <a:t>play</a:t>
            </a:r>
          </a:p>
          <a:p>
            <a:endParaRPr lang="en-GB" sz="2000" dirty="0">
              <a:solidFill>
                <a:srgbClr val="FF0000"/>
              </a:solidFill>
              <a:latin typeface="CCW Cursive Writing 22" panose="03050602040000000000" pitchFamily="66" charset="0"/>
            </a:endParaRPr>
          </a:p>
          <a:p>
            <a:r>
              <a:rPr lang="en-GB" sz="2000" dirty="0" smtClean="0">
                <a:solidFill>
                  <a:srgbClr val="FF0000"/>
                </a:solidFill>
                <a:latin typeface="CCW Cursive Writing 22" panose="03050602040000000000" pitchFamily="66" charset="0"/>
              </a:rPr>
              <a:t>sniff</a:t>
            </a:r>
          </a:p>
          <a:p>
            <a:endParaRPr lang="en-GB" sz="2000" dirty="0">
              <a:solidFill>
                <a:srgbClr val="FF0000"/>
              </a:solidFill>
              <a:latin typeface="CCW Cursive Writing 22" panose="03050602040000000000" pitchFamily="66" charset="0"/>
            </a:endParaRPr>
          </a:p>
          <a:p>
            <a:r>
              <a:rPr lang="en-GB" sz="2000" dirty="0" smtClean="0">
                <a:solidFill>
                  <a:srgbClr val="FF0000"/>
                </a:solidFill>
                <a:latin typeface="CCW Cursive Writing 22" panose="03050602040000000000" pitchFamily="66" charset="0"/>
              </a:rPr>
              <a:t>jump</a:t>
            </a:r>
            <a:endParaRPr lang="en-GB" sz="2000" dirty="0">
              <a:solidFill>
                <a:srgbClr val="FF0000"/>
              </a:solidFill>
              <a:latin typeface="CCW Cursive Writing 22" panose="03050602040000000000" pitchFamily="66" charset="0"/>
            </a:endParaRPr>
          </a:p>
          <a:p>
            <a:endParaRPr lang="en-GB" sz="2000" dirty="0" smtClean="0">
              <a:solidFill>
                <a:srgbClr val="FF0000"/>
              </a:solidFill>
              <a:latin typeface="CCW Cursive Writing 22" panose="03050602040000000000" pitchFamily="66" charset="0"/>
            </a:endParaRPr>
          </a:p>
          <a:p>
            <a:r>
              <a:rPr lang="en-GB" sz="2000" dirty="0" smtClean="0">
                <a:solidFill>
                  <a:srgbClr val="FF0000"/>
                </a:solidFill>
                <a:latin typeface="CCW Cursive Writing 22" panose="03050602040000000000" pitchFamily="66" charset="0"/>
              </a:rPr>
              <a:t>swim</a:t>
            </a:r>
            <a:endParaRPr lang="en-GB" sz="2000" dirty="0">
              <a:solidFill>
                <a:srgbClr val="FF0000"/>
              </a:solidFill>
              <a:latin typeface="CCW Cursive Writing 22" panose="03050602040000000000" pitchFamily="66" charset="0"/>
            </a:endParaRPr>
          </a:p>
          <a:p>
            <a:endParaRPr lang="en-GB" sz="2000" dirty="0" smtClean="0">
              <a:solidFill>
                <a:srgbClr val="FF0000"/>
              </a:solidFill>
              <a:latin typeface="CCW Cursive Writing 22" panose="03050602040000000000" pitchFamily="66" charset="0"/>
            </a:endParaRPr>
          </a:p>
          <a:p>
            <a:r>
              <a:rPr lang="en-GB" sz="2000" dirty="0" smtClean="0">
                <a:solidFill>
                  <a:srgbClr val="FF0000"/>
                </a:solidFill>
                <a:latin typeface="CCW Cursive Writing 22" panose="03050602040000000000" pitchFamily="66" charset="0"/>
              </a:rPr>
              <a:t>wave</a:t>
            </a:r>
            <a:endParaRPr lang="en-GB" sz="20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8286" y="245157"/>
            <a:ext cx="2208339" cy="12418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952625" y="4105275"/>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52625" y="4781550"/>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47850" y="5343525"/>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52625" y="3476625"/>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47850" y="5905500"/>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19300" y="2847975"/>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234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57225" y="742950"/>
            <a:ext cx="10782300" cy="4832092"/>
          </a:xfrm>
          <a:prstGeom prst="rect">
            <a:avLst/>
          </a:prstGeom>
          <a:noFill/>
        </p:spPr>
        <p:txBody>
          <a:bodyPr wrap="square" rtlCol="0">
            <a:spAutoFit/>
          </a:bodyPr>
          <a:lstStyle/>
          <a:p>
            <a:r>
              <a:rPr lang="en-GB" sz="2800" dirty="0" smtClean="0">
                <a:latin typeface="CCW Cursive Writing 22" panose="03050602040000000000" pitchFamily="66" charset="0"/>
              </a:rPr>
              <a:t>Quickly write your</a:t>
            </a:r>
            <a:r>
              <a:rPr lang="en-GB" sz="2800" dirty="0" smtClean="0">
                <a:latin typeface="CCW Cursive Writing 22" panose="03050602040000000000" pitchFamily="66" charset="0"/>
              </a:rPr>
              <a:t> </a:t>
            </a:r>
            <a:r>
              <a:rPr lang="en-GB" sz="2800" dirty="0" smtClean="0">
                <a:latin typeface="CCW Cursive Writing 22" panose="03050602040000000000" pitchFamily="66" charset="0"/>
              </a:rPr>
              <a:t>CEW words?</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Well </a:t>
            </a:r>
            <a:r>
              <a:rPr lang="en-GB" sz="2800" dirty="0" smtClean="0">
                <a:latin typeface="CCW Cursive Writing 22" panose="03050602040000000000" pitchFamily="66" charset="0"/>
              </a:rPr>
              <a:t>done!!!</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761" y="1755265"/>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2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76225" y="146857"/>
            <a:ext cx="10277475" cy="1477328"/>
          </a:xfrm>
          <a:prstGeom prst="rect">
            <a:avLst/>
          </a:prstGeom>
          <a:noFill/>
        </p:spPr>
        <p:txBody>
          <a:bodyPr wrap="square" rtlCol="0">
            <a:spAutoFit/>
          </a:bodyPr>
          <a:lstStyle/>
          <a:p>
            <a:r>
              <a:rPr lang="en-GB" dirty="0" smtClean="0">
                <a:latin typeface="CCW Cursive Writing 22" panose="03050602040000000000" pitchFamily="66" charset="0"/>
              </a:rPr>
              <a:t>Today we are going to learn to spell words with </a:t>
            </a:r>
            <a:r>
              <a:rPr lang="en-GB" dirty="0" smtClean="0">
                <a:latin typeface="CCW Cursive Writing 22" panose="03050602040000000000" pitchFamily="66" charset="0"/>
              </a:rPr>
              <a:t>the possessive apostrophe. The apostrophe tells us that something belongs to someone or something. The apostrophe goes at the end of the </a:t>
            </a:r>
            <a:r>
              <a:rPr lang="en-GB" smtClean="0">
                <a:latin typeface="CCW Cursive Writing 22" panose="03050602040000000000" pitchFamily="66" charset="0"/>
              </a:rPr>
              <a:t>name/thing before </a:t>
            </a:r>
            <a:r>
              <a:rPr lang="en-GB" dirty="0" smtClean="0">
                <a:latin typeface="CCW Cursive Writing 22" panose="03050602040000000000" pitchFamily="66" charset="0"/>
              </a:rPr>
              <a:t>the s.</a:t>
            </a:r>
            <a:endParaRPr lang="en-GB" dirty="0">
              <a:latin typeface="CCW Cursive Writing 22" panose="03050602040000000000" pitchFamily="66" charset="0"/>
            </a:endParaRPr>
          </a:p>
        </p:txBody>
      </p:sp>
      <p:sp>
        <p:nvSpPr>
          <p:cNvPr id="3" name="Rectangle 2"/>
          <p:cNvSpPr/>
          <p:nvPr/>
        </p:nvSpPr>
        <p:spPr>
          <a:xfrm>
            <a:off x="619124" y="2448610"/>
            <a:ext cx="10696575" cy="461665"/>
          </a:xfrm>
          <a:prstGeom prst="rect">
            <a:avLst/>
          </a:prstGeom>
        </p:spPr>
        <p:txBody>
          <a:bodyPr wrap="square">
            <a:spAutoFit/>
          </a:bodyPr>
          <a:lstStyle/>
          <a:p>
            <a:endParaRPr lang="en-GB" sz="2400" dirty="0">
              <a:solidFill>
                <a:srgbClr val="FF0000"/>
              </a:solidFill>
              <a:latin typeface="CCW Cursive Writing 22" panose="03050602040000000000" pitchFamily="66" charset="0"/>
            </a:endParaRPr>
          </a:p>
        </p:txBody>
      </p:sp>
      <p:pic>
        <p:nvPicPr>
          <p:cNvPr id="4" name="Rache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188" y="2910275"/>
            <a:ext cx="16732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lara"/>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075" y="1962917"/>
            <a:ext cx="1096963" cy="207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w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0238" y="2710339"/>
            <a:ext cx="1322387"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ayle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55262" y="2602299"/>
            <a:ext cx="9604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8721" y="4437152"/>
            <a:ext cx="2920158" cy="523220"/>
          </a:xfrm>
          <a:prstGeom prst="rect">
            <a:avLst/>
          </a:prstGeom>
          <a:noFill/>
        </p:spPr>
        <p:txBody>
          <a:bodyPr wrap="none" rtlCol="0">
            <a:spAutoFit/>
          </a:bodyPr>
          <a:lstStyle/>
          <a:p>
            <a:r>
              <a:rPr lang="en-GB" sz="2800" dirty="0" smtClean="0"/>
              <a:t>This is Rachel’s car</a:t>
            </a:r>
            <a:r>
              <a:rPr lang="en-GB" dirty="0" smtClean="0"/>
              <a:t>.</a:t>
            </a:r>
            <a:endParaRPr lang="en-GB" dirty="0"/>
          </a:p>
        </p:txBody>
      </p:sp>
      <p:sp>
        <p:nvSpPr>
          <p:cNvPr id="10" name="TextBox 9"/>
          <p:cNvSpPr txBox="1"/>
          <p:nvPr/>
        </p:nvSpPr>
        <p:spPr>
          <a:xfrm>
            <a:off x="3698189" y="4476355"/>
            <a:ext cx="2242922" cy="523220"/>
          </a:xfrm>
          <a:prstGeom prst="rect">
            <a:avLst/>
          </a:prstGeom>
          <a:noFill/>
        </p:spPr>
        <p:txBody>
          <a:bodyPr wrap="none" rtlCol="0">
            <a:spAutoFit/>
          </a:bodyPr>
          <a:lstStyle/>
          <a:p>
            <a:r>
              <a:rPr lang="en-GB" sz="2800" dirty="0" smtClean="0"/>
              <a:t>This is ………….</a:t>
            </a:r>
            <a:endParaRPr lang="en-GB" sz="2800" dirty="0"/>
          </a:p>
        </p:txBody>
      </p:sp>
      <p:sp>
        <p:nvSpPr>
          <p:cNvPr id="11" name="TextBox 10"/>
          <p:cNvSpPr txBox="1"/>
          <p:nvPr/>
        </p:nvSpPr>
        <p:spPr>
          <a:xfrm>
            <a:off x="3850854" y="2482871"/>
            <a:ext cx="968796" cy="369332"/>
          </a:xfrm>
          <a:prstGeom prst="rect">
            <a:avLst/>
          </a:prstGeom>
          <a:noFill/>
        </p:spPr>
        <p:txBody>
          <a:bodyPr wrap="square" rtlCol="0">
            <a:spAutoFit/>
          </a:bodyPr>
          <a:lstStyle/>
          <a:p>
            <a:r>
              <a:rPr lang="en-GB" dirty="0" smtClean="0"/>
              <a:t>Lara</a:t>
            </a:r>
            <a:endParaRPr lang="en-GB" dirty="0"/>
          </a:p>
        </p:txBody>
      </p:sp>
      <p:sp>
        <p:nvSpPr>
          <p:cNvPr id="12" name="TextBox 11"/>
          <p:cNvSpPr txBox="1"/>
          <p:nvPr/>
        </p:nvSpPr>
        <p:spPr>
          <a:xfrm>
            <a:off x="533400" y="2667537"/>
            <a:ext cx="904875" cy="369332"/>
          </a:xfrm>
          <a:prstGeom prst="rect">
            <a:avLst/>
          </a:prstGeom>
          <a:noFill/>
        </p:spPr>
        <p:txBody>
          <a:bodyPr wrap="square" rtlCol="0">
            <a:spAutoFit/>
          </a:bodyPr>
          <a:lstStyle/>
          <a:p>
            <a:r>
              <a:rPr lang="en-GB" dirty="0" smtClean="0"/>
              <a:t>Rachel</a:t>
            </a:r>
            <a:endParaRPr lang="en-GB" dirty="0"/>
          </a:p>
        </p:txBody>
      </p:sp>
      <p:sp>
        <p:nvSpPr>
          <p:cNvPr id="13" name="TextBox 12"/>
          <p:cNvSpPr txBox="1"/>
          <p:nvPr/>
        </p:nvSpPr>
        <p:spPr>
          <a:xfrm>
            <a:off x="6980238" y="2333625"/>
            <a:ext cx="1087437" cy="376714"/>
          </a:xfrm>
          <a:prstGeom prst="rect">
            <a:avLst/>
          </a:prstGeom>
          <a:noFill/>
        </p:spPr>
        <p:txBody>
          <a:bodyPr wrap="square" rtlCol="0">
            <a:spAutoFit/>
          </a:bodyPr>
          <a:lstStyle/>
          <a:p>
            <a:r>
              <a:rPr lang="en-GB" dirty="0" smtClean="0"/>
              <a:t>Tom</a:t>
            </a:r>
            <a:endParaRPr lang="en-GB" dirty="0"/>
          </a:p>
        </p:txBody>
      </p:sp>
      <p:sp>
        <p:nvSpPr>
          <p:cNvPr id="14" name="TextBox 13"/>
          <p:cNvSpPr txBox="1"/>
          <p:nvPr/>
        </p:nvSpPr>
        <p:spPr>
          <a:xfrm>
            <a:off x="9782175" y="2105025"/>
            <a:ext cx="1228725" cy="369332"/>
          </a:xfrm>
          <a:prstGeom prst="rect">
            <a:avLst/>
          </a:prstGeom>
          <a:noFill/>
        </p:spPr>
        <p:txBody>
          <a:bodyPr wrap="square" rtlCol="0">
            <a:spAutoFit/>
          </a:bodyPr>
          <a:lstStyle/>
          <a:p>
            <a:r>
              <a:rPr lang="en-GB" dirty="0" smtClean="0"/>
              <a:t>Anna</a:t>
            </a:r>
            <a:endParaRPr lang="en-GB" dirty="0"/>
          </a:p>
        </p:txBody>
      </p:sp>
      <p:sp>
        <p:nvSpPr>
          <p:cNvPr id="15" name="Rectangle 14"/>
          <p:cNvSpPr/>
          <p:nvPr/>
        </p:nvSpPr>
        <p:spPr>
          <a:xfrm>
            <a:off x="9548919" y="4437152"/>
            <a:ext cx="2242922" cy="523220"/>
          </a:xfrm>
          <a:prstGeom prst="rect">
            <a:avLst/>
          </a:prstGeom>
        </p:spPr>
        <p:txBody>
          <a:bodyPr wrap="none">
            <a:spAutoFit/>
          </a:bodyPr>
          <a:lstStyle/>
          <a:p>
            <a:r>
              <a:rPr lang="en-GB" sz="2800" dirty="0" smtClean="0"/>
              <a:t>This is ………….</a:t>
            </a:r>
            <a:endParaRPr lang="en-GB" sz="2800" dirty="0"/>
          </a:p>
        </p:txBody>
      </p:sp>
      <p:sp>
        <p:nvSpPr>
          <p:cNvPr id="16" name="Rectangle 15"/>
          <p:cNvSpPr/>
          <p:nvPr/>
        </p:nvSpPr>
        <p:spPr>
          <a:xfrm>
            <a:off x="6623554" y="4437152"/>
            <a:ext cx="2242922" cy="523220"/>
          </a:xfrm>
          <a:prstGeom prst="rect">
            <a:avLst/>
          </a:prstGeom>
        </p:spPr>
        <p:txBody>
          <a:bodyPr wrap="none">
            <a:spAutoFit/>
          </a:bodyPr>
          <a:lstStyle/>
          <a:p>
            <a:r>
              <a:rPr lang="en-GB" sz="2800" dirty="0" smtClean="0"/>
              <a:t>This is ………….</a:t>
            </a:r>
            <a:endParaRPr lang="en-GB" sz="2800" dirty="0"/>
          </a:p>
        </p:txBody>
      </p:sp>
      <p:sp>
        <p:nvSpPr>
          <p:cNvPr id="17" name="TextBox 16"/>
          <p:cNvSpPr txBox="1"/>
          <p:nvPr/>
        </p:nvSpPr>
        <p:spPr>
          <a:xfrm>
            <a:off x="985837" y="5953125"/>
            <a:ext cx="9849643" cy="369332"/>
          </a:xfrm>
          <a:prstGeom prst="rect">
            <a:avLst/>
          </a:prstGeom>
          <a:noFill/>
        </p:spPr>
        <p:txBody>
          <a:bodyPr wrap="square" rtlCol="0">
            <a:spAutoFit/>
          </a:bodyPr>
          <a:lstStyle/>
          <a:p>
            <a:r>
              <a:rPr lang="en-GB" dirty="0" smtClean="0"/>
              <a:t>Can you finish these sentences using the child’s name and the object they are holding.</a:t>
            </a:r>
            <a:endParaRPr lang="en-GB" dirty="0"/>
          </a:p>
        </p:txBody>
      </p:sp>
    </p:spTree>
    <p:extLst>
      <p:ext uri="{BB962C8B-B14F-4D97-AF65-F5344CB8AC3E}">
        <p14:creationId xmlns:p14="http://schemas.microsoft.com/office/powerpoint/2010/main" val="2729031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33425" y="638175"/>
            <a:ext cx="11001375" cy="10987623"/>
          </a:xfrm>
          <a:prstGeom prst="rect">
            <a:avLst/>
          </a:prstGeom>
          <a:noFill/>
        </p:spPr>
        <p:txBody>
          <a:bodyPr wrap="square" rtlCol="0">
            <a:spAutoFit/>
          </a:bodyPr>
          <a:lstStyle/>
          <a:p>
            <a:r>
              <a:rPr lang="en-GB" sz="2400" dirty="0" smtClean="0">
                <a:latin typeface="CCW Cursive Writing 22" panose="03050602040000000000" pitchFamily="66" charset="0"/>
              </a:rPr>
              <a:t>Can you </a:t>
            </a:r>
            <a:r>
              <a:rPr lang="en-GB" sz="2400" dirty="0" smtClean="0">
                <a:latin typeface="CCW Cursive Writing 22" panose="03050602040000000000" pitchFamily="66" charset="0"/>
              </a:rPr>
              <a:t>find what is wrong?</a:t>
            </a:r>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1. </a:t>
            </a:r>
            <a:r>
              <a:rPr lang="en-GB" sz="2400" dirty="0" err="1" smtClean="0">
                <a:latin typeface="CCW Cursive Writing 22" panose="03050602040000000000" pitchFamily="66" charset="0"/>
              </a:rPr>
              <a:t>Erins</a:t>
            </a:r>
            <a:r>
              <a:rPr lang="en-GB" sz="2400" dirty="0" smtClean="0">
                <a:latin typeface="CCW Cursive Writing 22" panose="03050602040000000000" pitchFamily="66" charset="0"/>
              </a:rPr>
              <a:t> dog was called Archie.</a:t>
            </a: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2. Erin climbed under her mums lobster pots.</a:t>
            </a: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3. The peoples stories about Black Rock were scary.</a:t>
            </a:r>
          </a:p>
          <a:p>
            <a:endParaRPr lang="en-GB" sz="2400"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Well done everyone!  </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spTree>
    <p:extLst>
      <p:ext uri="{BB962C8B-B14F-4D97-AF65-F5344CB8AC3E}">
        <p14:creationId xmlns:p14="http://schemas.microsoft.com/office/powerpoint/2010/main" val="4139037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497295"/>
            <a:ext cx="4895850" cy="3847207"/>
          </a:xfrm>
          <a:prstGeom prst="rect">
            <a:avLst/>
          </a:prstGeom>
        </p:spPr>
        <p:txBody>
          <a:bodyPr wrap="square">
            <a:spAutoFit/>
          </a:bodyPr>
          <a:lstStyle/>
          <a:p>
            <a:r>
              <a:rPr lang="en-GB" sz="3200" dirty="0" smtClean="0">
                <a:latin typeface="CCW Cursive Writing 22" panose="03050602040000000000" pitchFamily="66" charset="0"/>
              </a:rPr>
              <a:t>ABC . ! ?</a:t>
            </a:r>
          </a:p>
          <a:p>
            <a:endParaRPr lang="en-GB" sz="3200" dirty="0" smtClean="0">
              <a:latin typeface="CCW Cursive Writing 22" panose="03050602040000000000" pitchFamily="66" charset="0"/>
            </a:endParaRPr>
          </a:p>
          <a:p>
            <a:r>
              <a:rPr lang="en-GB" dirty="0">
                <a:latin typeface="CCW Cursive Writing 22" panose="03050602040000000000" pitchFamily="66" charset="0"/>
              </a:rPr>
              <a:t>Now make </a:t>
            </a:r>
          </a:p>
          <a:p>
            <a:r>
              <a:rPr lang="en-GB" dirty="0">
                <a:latin typeface="CCW Cursive Writing 22" panose="03050602040000000000" pitchFamily="66" charset="0"/>
              </a:rPr>
              <a:t>Up your own sentence </a:t>
            </a:r>
            <a:r>
              <a:rPr lang="en-GB" dirty="0" smtClean="0">
                <a:latin typeface="CCW Cursive Writing 22" panose="03050602040000000000" pitchFamily="66" charset="0"/>
              </a:rPr>
              <a:t>using a possessive apostrophe. </a:t>
            </a:r>
            <a:endParaRPr lang="en-GB" dirty="0" smtClean="0">
              <a:latin typeface="CCW Cursive Writing 22" panose="03050602040000000000" pitchFamily="66" charset="0"/>
            </a:endParaRPr>
          </a:p>
          <a:p>
            <a:endParaRPr lang="en-GB" dirty="0" smtClean="0">
              <a:latin typeface="CCW Cursive Writing 22" panose="03050602040000000000" pitchFamily="66" charset="0"/>
            </a:endParaRPr>
          </a:p>
          <a:p>
            <a:r>
              <a:rPr lang="en-GB" dirty="0" err="1" smtClean="0">
                <a:latin typeface="CCW Cursive Writing 22" panose="03050602040000000000" pitchFamily="66" charset="0"/>
              </a:rPr>
              <a:t>E.g</a:t>
            </a:r>
            <a:r>
              <a:rPr lang="en-GB" dirty="0" smtClean="0">
                <a:latin typeface="CCW Cursive Writing 22" panose="03050602040000000000" pitchFamily="66" charset="0"/>
              </a:rPr>
              <a:t> Mum’s boots were green.</a:t>
            </a:r>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a:latin typeface="CCW Cursive Writing 22" panose="03050602040000000000" pitchFamily="66" charset="0"/>
              </a:rPr>
              <a:t>That’s all for today. Well done!!</a:t>
            </a:r>
          </a:p>
        </p:txBody>
      </p:sp>
      <p:pic>
        <p:nvPicPr>
          <p:cNvPr id="4" name="Picture 4" descr="It's spring, but the Russian streets are alive with snowmen - Russia 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36" y="4812790"/>
            <a:ext cx="2208339" cy="124186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Secret of Black Rock by Joe Todd Stanton - THE LITERACY S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350" y="581025"/>
            <a:ext cx="3321050" cy="332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96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7338059" cy="4708981"/>
          </a:xfrm>
          <a:prstGeom prst="rect">
            <a:avLst/>
          </a:prstGeom>
          <a:noFill/>
        </p:spPr>
        <p:txBody>
          <a:bodyPr wrap="square" rtlCol="0">
            <a:spAutoFit/>
          </a:bodyPr>
          <a:lstStyle/>
          <a:p>
            <a:r>
              <a:rPr lang="en-GB" sz="3600" dirty="0" smtClean="0">
                <a:latin typeface="CCW Cursive Writing 22" panose="03050602040000000000" pitchFamily="66" charset="0"/>
              </a:rPr>
              <a:t>Friday 15</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January</a:t>
            </a:r>
          </a:p>
          <a:p>
            <a:endParaRPr lang="en-GB" sz="3600" dirty="0">
              <a:latin typeface="CCW Cursive Writing 22" panose="03050602040000000000" pitchFamily="66" charset="0"/>
            </a:endParaRPr>
          </a:p>
          <a:p>
            <a:r>
              <a:rPr lang="en-GB" sz="2000" dirty="0" smtClean="0">
                <a:latin typeface="CCW Cursive Writing 22" panose="03050602040000000000" pitchFamily="66" charset="0"/>
              </a:rPr>
              <a:t>Hello everyone! Today’s quick </a:t>
            </a:r>
            <a:r>
              <a:rPr lang="en-GB" sz="2000" dirty="0" smtClean="0">
                <a:latin typeface="CCW Cursive Writing 22" panose="03050602040000000000" pitchFamily="66" charset="0"/>
              </a:rPr>
              <a:t>write is finishing the sentence.</a:t>
            </a:r>
          </a:p>
          <a:p>
            <a:endParaRPr lang="en-GB" sz="2000" dirty="0">
              <a:latin typeface="CCW Cursive Writing 22" panose="03050602040000000000" pitchFamily="66" charset="0"/>
            </a:endParaRPr>
          </a:p>
          <a:p>
            <a:endParaRPr lang="en-GB" sz="2000" dirty="0" smtClean="0">
              <a:latin typeface="CCW Cursive Writing 22" panose="03050602040000000000" pitchFamily="66" charset="0"/>
            </a:endParaRPr>
          </a:p>
          <a:p>
            <a:r>
              <a:rPr lang="en-GB" sz="2000" dirty="0" smtClean="0">
                <a:latin typeface="CCW Cursive Writing 22" panose="03050602040000000000" pitchFamily="66" charset="0"/>
              </a:rPr>
              <a:t>____________coat is yellow.</a:t>
            </a:r>
          </a:p>
          <a:p>
            <a:endParaRPr lang="en-GB" sz="2000" dirty="0">
              <a:latin typeface="CCW Cursive Writing 22" panose="03050602040000000000" pitchFamily="66" charset="0"/>
            </a:endParaRPr>
          </a:p>
          <a:p>
            <a:r>
              <a:rPr lang="en-GB" sz="2000" dirty="0" smtClean="0">
                <a:latin typeface="CCW Cursive Writing 22" panose="03050602040000000000" pitchFamily="66" charset="0"/>
              </a:rPr>
              <a:t>____________ fur is soft.</a:t>
            </a:r>
          </a:p>
          <a:p>
            <a:endParaRPr lang="en-GB" sz="2000" dirty="0">
              <a:latin typeface="CCW Cursive Writing 22" panose="03050602040000000000" pitchFamily="66" charset="0"/>
            </a:endParaRPr>
          </a:p>
          <a:p>
            <a:r>
              <a:rPr lang="en-GB" sz="2000" dirty="0" smtClean="0">
                <a:latin typeface="CCW Cursive Writing 22" panose="03050602040000000000" pitchFamily="66" charset="0"/>
              </a:rPr>
              <a:t>The ______________ skin is grey.</a:t>
            </a:r>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      </a:t>
            </a:r>
          </a:p>
          <a:p>
            <a:endParaRPr lang="en-GB" sz="2400" dirty="0" smtClean="0">
              <a:latin typeface="CCW Cursive Writing 22" panose="03050602040000000000" pitchFamily="66" charset="0"/>
            </a:endParaRPr>
          </a:p>
        </p:txBody>
      </p:sp>
      <p:pic>
        <p:nvPicPr>
          <p:cNvPr id="14" name="Picture 13" descr="The Secret of Black Rock by Joe Todd Stanton - THE LITERACY SHED"/>
          <p:cNvPicPr/>
          <p:nvPr/>
        </p:nvPicPr>
        <p:blipFill rotWithShape="1">
          <a:blip r:embed="rId3">
            <a:extLst>
              <a:ext uri="{28A0092B-C50C-407E-A947-70E740481C1C}">
                <a14:useLocalDpi xmlns:a14="http://schemas.microsoft.com/office/drawing/2010/main" val="0"/>
              </a:ext>
            </a:extLst>
          </a:blip>
          <a:srcRect l="29781" r="43098" b="58120"/>
          <a:stretch/>
        </p:blipFill>
        <p:spPr bwMode="auto">
          <a:xfrm>
            <a:off x="8126286" y="581025"/>
            <a:ext cx="1554480" cy="2400300"/>
          </a:xfrm>
          <a:prstGeom prst="rect">
            <a:avLst/>
          </a:prstGeom>
          <a:noFill/>
          <a:ln>
            <a:noFill/>
          </a:ln>
          <a:extLst>
            <a:ext uri="{53640926-AAD7-44D8-BBD7-CCE9431645EC}">
              <a14:shadowObscured xmlns:a14="http://schemas.microsoft.com/office/drawing/2010/main"/>
            </a:ext>
          </a:extLst>
        </p:spPr>
      </p:pic>
      <p:pic>
        <p:nvPicPr>
          <p:cNvPr id="15" name="Picture 14" descr="The Secret of Black Rock by Joe Todd Stanton - THE LITERACY SHED"/>
          <p:cNvPicPr/>
          <p:nvPr/>
        </p:nvPicPr>
        <p:blipFill rotWithShape="1">
          <a:blip r:embed="rId3">
            <a:extLst>
              <a:ext uri="{28A0092B-C50C-407E-A947-70E740481C1C}">
                <a14:useLocalDpi xmlns:a14="http://schemas.microsoft.com/office/drawing/2010/main" val="0"/>
              </a:ext>
            </a:extLst>
          </a:blip>
          <a:srcRect l="51319" t="54510" r="29005" b="18501"/>
          <a:stretch/>
        </p:blipFill>
        <p:spPr bwMode="auto">
          <a:xfrm>
            <a:off x="6998525" y="3531870"/>
            <a:ext cx="1678749" cy="1878330"/>
          </a:xfrm>
          <a:prstGeom prst="rect">
            <a:avLst/>
          </a:prstGeom>
          <a:noFill/>
          <a:ln>
            <a:noFill/>
          </a:ln>
          <a:extLst>
            <a:ext uri="{53640926-AAD7-44D8-BBD7-CCE9431645EC}">
              <a14:shadowObscured xmlns:a14="http://schemas.microsoft.com/office/drawing/2010/main"/>
            </a:ext>
          </a:extLst>
        </p:spPr>
      </p:pic>
      <p:pic>
        <p:nvPicPr>
          <p:cNvPr id="16" name="Picture 15" descr="Why Dolphins Are the Second-Smartest Creatures | Reader's Diges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3526" y="3745230"/>
            <a:ext cx="2179320" cy="1451610"/>
          </a:xfrm>
          <a:prstGeom prst="rect">
            <a:avLst/>
          </a:prstGeom>
          <a:noFill/>
          <a:ln>
            <a:noFill/>
          </a:ln>
        </p:spPr>
      </p:pic>
    </p:spTree>
    <p:extLst>
      <p:ext uri="{BB962C8B-B14F-4D97-AF65-F5344CB8AC3E}">
        <p14:creationId xmlns:p14="http://schemas.microsoft.com/office/powerpoint/2010/main" val="299457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975" y="432652"/>
            <a:ext cx="9382125" cy="1384995"/>
          </a:xfrm>
          <a:prstGeom prst="rect">
            <a:avLst/>
          </a:prstGeom>
          <a:blipFill>
            <a:blip r:embed="rId2"/>
            <a:tile tx="0" ty="0" sx="100000" sy="100000" flip="none" algn="tl"/>
          </a:blipFill>
        </p:spPr>
        <p:txBody>
          <a:bodyPr wrap="square" rtlCol="0">
            <a:spAutoFit/>
          </a:bodyPr>
          <a:lstStyle/>
          <a:p>
            <a:r>
              <a:rPr lang="en-GB" sz="2800" dirty="0" smtClean="0">
                <a:latin typeface="CCW Cursive Writing 22" panose="03050602040000000000" pitchFamily="66" charset="0"/>
              </a:rPr>
              <a:t>Today we are going </a:t>
            </a:r>
            <a:r>
              <a:rPr lang="en-GB" sz="2800" dirty="0" smtClean="0">
                <a:latin typeface="CCW Cursive Writing 22" panose="03050602040000000000" pitchFamily="66" charset="0"/>
              </a:rPr>
              <a:t>to practise the possessive apostrophe. Which one is correct?</a:t>
            </a:r>
            <a:endParaRPr lang="en-GB" sz="2800" dirty="0">
              <a:latin typeface="CCW Cursive Writing 22" panose="03050602040000000000" pitchFamily="66" charset="0"/>
            </a:endParaRPr>
          </a:p>
        </p:txBody>
      </p:sp>
      <p:sp>
        <p:nvSpPr>
          <p:cNvPr id="4" name="2">
            <a:extLst>
              <a:ext uri="{FF2B5EF4-FFF2-40B4-BE49-F238E27FC236}">
                <a16:creationId xmlns:a16="http://schemas.microsoft.com/office/drawing/2014/main" id="{14606855-1895-4B35-82D5-2F8072663DD5}"/>
              </a:ext>
            </a:extLst>
          </p:cNvPr>
          <p:cNvSpPr/>
          <p:nvPr/>
        </p:nvSpPr>
        <p:spPr>
          <a:xfrm>
            <a:off x="355600" y="2155825"/>
            <a:ext cx="3514725" cy="817563"/>
          </a:xfrm>
          <a:prstGeom prst="roundRect">
            <a:avLst>
              <a:gd name="adj" fmla="val 24532"/>
            </a:avLst>
          </a:prstGeom>
          <a:solidFill>
            <a:srgbClr val="AFDFF8"/>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ro-RO" sz="2000" dirty="0">
                <a:solidFill>
                  <a:schemeClr val="tx1"/>
                </a:solidFill>
              </a:rPr>
              <a:t>Do not sit on the</a:t>
            </a:r>
            <a:br>
              <a:rPr lang="en-US" altLang="ro-RO" sz="2000" dirty="0">
                <a:solidFill>
                  <a:schemeClr val="tx1"/>
                </a:solidFill>
              </a:rPr>
            </a:br>
            <a:r>
              <a:rPr lang="en-US" altLang="ro-RO" sz="2000" dirty="0">
                <a:solidFill>
                  <a:schemeClr val="tx1"/>
                </a:solidFill>
              </a:rPr>
              <a:t>teacher</a:t>
            </a:r>
            <a:r>
              <a:rPr lang="en-US" altLang="en-US" sz="2000" dirty="0">
                <a:solidFill>
                  <a:schemeClr val="tx1"/>
                </a:solidFill>
              </a:rPr>
              <a:t>’</a:t>
            </a:r>
            <a:r>
              <a:rPr lang="en-US" altLang="ro-RO" sz="2000" dirty="0">
                <a:solidFill>
                  <a:schemeClr val="tx1"/>
                </a:solidFill>
              </a:rPr>
              <a:t>s chair.</a:t>
            </a:r>
          </a:p>
        </p:txBody>
      </p:sp>
      <p:sp>
        <p:nvSpPr>
          <p:cNvPr id="5" name="1">
            <a:extLst>
              <a:ext uri="{FF2B5EF4-FFF2-40B4-BE49-F238E27FC236}">
                <a16:creationId xmlns:a16="http://schemas.microsoft.com/office/drawing/2014/main" id="{C04CDC06-4324-42DC-91E0-9A3B7C6D8BA6}"/>
              </a:ext>
            </a:extLst>
          </p:cNvPr>
          <p:cNvSpPr/>
          <p:nvPr/>
        </p:nvSpPr>
        <p:spPr>
          <a:xfrm>
            <a:off x="6711950" y="2155824"/>
            <a:ext cx="3514725" cy="817563"/>
          </a:xfrm>
          <a:prstGeom prst="roundRect">
            <a:avLst>
              <a:gd name="adj" fmla="val 24532"/>
            </a:avLst>
          </a:prstGeom>
          <a:solidFill>
            <a:srgbClr val="AFDFF8"/>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ro-RO" sz="2000" dirty="0">
                <a:solidFill>
                  <a:schemeClr val="tx1"/>
                </a:solidFill>
              </a:rPr>
              <a:t>Do not sit on the</a:t>
            </a:r>
            <a:br>
              <a:rPr lang="en-US" altLang="ro-RO" sz="2000" dirty="0">
                <a:solidFill>
                  <a:schemeClr val="tx1"/>
                </a:solidFill>
              </a:rPr>
            </a:br>
            <a:r>
              <a:rPr lang="en-US" altLang="ro-RO" sz="2000" dirty="0">
                <a:solidFill>
                  <a:schemeClr val="tx1"/>
                </a:solidFill>
              </a:rPr>
              <a:t>teachers</a:t>
            </a:r>
            <a:r>
              <a:rPr lang="en-US" altLang="en-US" sz="2000" dirty="0">
                <a:solidFill>
                  <a:schemeClr val="tx1"/>
                </a:solidFill>
              </a:rPr>
              <a:t>’</a:t>
            </a:r>
            <a:r>
              <a:rPr lang="en-US" altLang="ro-RO" sz="2000" dirty="0">
                <a:solidFill>
                  <a:schemeClr val="tx1"/>
                </a:solidFill>
              </a:rPr>
              <a:t> chair.</a:t>
            </a:r>
          </a:p>
        </p:txBody>
      </p:sp>
      <p:sp>
        <p:nvSpPr>
          <p:cNvPr id="6" name="1">
            <a:extLst>
              <a:ext uri="{FF2B5EF4-FFF2-40B4-BE49-F238E27FC236}">
                <a16:creationId xmlns:a16="http://schemas.microsoft.com/office/drawing/2014/main" id="{EA8F725E-AD7C-4187-8DE7-63A1C672C629}"/>
              </a:ext>
            </a:extLst>
          </p:cNvPr>
          <p:cNvSpPr/>
          <p:nvPr/>
        </p:nvSpPr>
        <p:spPr>
          <a:xfrm>
            <a:off x="355599" y="3155950"/>
            <a:ext cx="3514725" cy="817563"/>
          </a:xfrm>
          <a:prstGeom prst="roundRect">
            <a:avLst>
              <a:gd name="adj" fmla="val 24532"/>
            </a:avLst>
          </a:prstGeom>
          <a:solidFill>
            <a:srgbClr val="AFDFF8"/>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err="1">
                <a:solidFill>
                  <a:schemeClr val="tx1"/>
                </a:solidFill>
                <a:cs typeface="Twinkl" charset="0"/>
              </a:rPr>
              <a:t>Sallys</a:t>
            </a:r>
            <a:r>
              <a:rPr lang="en-US" sz="2000" dirty="0">
                <a:solidFill>
                  <a:schemeClr val="tx1"/>
                </a:solidFill>
                <a:cs typeface="Twinkl" charset="0"/>
              </a:rPr>
              <a:t> </a:t>
            </a:r>
            <a:r>
              <a:rPr lang="en-US" sz="2000" dirty="0" err="1">
                <a:solidFill>
                  <a:schemeClr val="tx1"/>
                </a:solidFill>
                <a:cs typeface="Twinkl" charset="0"/>
              </a:rPr>
              <a:t>favourite</a:t>
            </a:r>
            <a:r>
              <a:rPr lang="en-US" sz="2000" dirty="0">
                <a:solidFill>
                  <a:schemeClr val="tx1"/>
                </a:solidFill>
                <a:cs typeface="Twinkl" charset="0"/>
              </a:rPr>
              <a:t> day of the week is Friday.</a:t>
            </a:r>
          </a:p>
        </p:txBody>
      </p:sp>
      <p:sp>
        <p:nvSpPr>
          <p:cNvPr id="7" name="2">
            <a:extLst>
              <a:ext uri="{FF2B5EF4-FFF2-40B4-BE49-F238E27FC236}">
                <a16:creationId xmlns:a16="http://schemas.microsoft.com/office/drawing/2014/main" id="{39A61DA8-B80C-4B23-9927-5FAAC4D95FD9}"/>
              </a:ext>
            </a:extLst>
          </p:cNvPr>
          <p:cNvSpPr/>
          <p:nvPr/>
        </p:nvSpPr>
        <p:spPr>
          <a:xfrm>
            <a:off x="6740524" y="3155949"/>
            <a:ext cx="3514725" cy="817563"/>
          </a:xfrm>
          <a:prstGeom prst="roundRect">
            <a:avLst>
              <a:gd name="adj" fmla="val 24532"/>
            </a:avLst>
          </a:prstGeom>
          <a:solidFill>
            <a:srgbClr val="AFDFF8"/>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ro-RO" sz="2000" dirty="0">
                <a:solidFill>
                  <a:schemeClr val="tx1"/>
                </a:solidFill>
              </a:rPr>
              <a:t>Sally</a:t>
            </a:r>
            <a:r>
              <a:rPr lang="en-US" altLang="en-US" sz="2000" dirty="0">
                <a:solidFill>
                  <a:schemeClr val="tx1"/>
                </a:solidFill>
              </a:rPr>
              <a:t>’</a:t>
            </a:r>
            <a:r>
              <a:rPr lang="en-US" altLang="ro-RO" sz="2000" dirty="0">
                <a:solidFill>
                  <a:schemeClr val="tx1"/>
                </a:solidFill>
              </a:rPr>
              <a:t>s </a:t>
            </a:r>
            <a:r>
              <a:rPr lang="en-US" altLang="ro-RO" sz="2000" dirty="0" err="1">
                <a:solidFill>
                  <a:schemeClr val="tx1"/>
                </a:solidFill>
              </a:rPr>
              <a:t>favourite</a:t>
            </a:r>
            <a:r>
              <a:rPr lang="en-US" altLang="ro-RO" sz="2000" dirty="0">
                <a:solidFill>
                  <a:schemeClr val="tx1"/>
                </a:solidFill>
              </a:rPr>
              <a:t> day of the week is Friday.</a:t>
            </a:r>
          </a:p>
        </p:txBody>
      </p:sp>
      <p:sp>
        <p:nvSpPr>
          <p:cNvPr id="8" name="2">
            <a:extLst>
              <a:ext uri="{FF2B5EF4-FFF2-40B4-BE49-F238E27FC236}">
                <a16:creationId xmlns:a16="http://schemas.microsoft.com/office/drawing/2014/main" id="{B0F89DBB-EF13-422B-A2F7-E86772C7E617}"/>
              </a:ext>
            </a:extLst>
          </p:cNvPr>
          <p:cNvSpPr/>
          <p:nvPr/>
        </p:nvSpPr>
        <p:spPr>
          <a:xfrm>
            <a:off x="355599" y="4156075"/>
            <a:ext cx="3514725" cy="817563"/>
          </a:xfrm>
          <a:prstGeom prst="roundRect">
            <a:avLst>
              <a:gd name="adj" fmla="val 24532"/>
            </a:avLst>
          </a:prstGeom>
          <a:solidFill>
            <a:srgbClr val="AFDFF8"/>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ro-RO" sz="2000" dirty="0">
                <a:solidFill>
                  <a:schemeClr val="tx1"/>
                </a:solidFill>
              </a:rPr>
              <a:t>I often borrow my </a:t>
            </a:r>
            <a:br>
              <a:rPr lang="en-GB" altLang="ro-RO" sz="2000" dirty="0">
                <a:solidFill>
                  <a:schemeClr val="tx1"/>
                </a:solidFill>
              </a:rPr>
            </a:br>
            <a:r>
              <a:rPr lang="en-GB" altLang="ro-RO" sz="2000" dirty="0">
                <a:solidFill>
                  <a:schemeClr val="tx1"/>
                </a:solidFill>
              </a:rPr>
              <a:t>brother’s clothes.</a:t>
            </a:r>
          </a:p>
        </p:txBody>
      </p:sp>
      <p:sp>
        <p:nvSpPr>
          <p:cNvPr id="9" name="1">
            <a:extLst>
              <a:ext uri="{FF2B5EF4-FFF2-40B4-BE49-F238E27FC236}">
                <a16:creationId xmlns:a16="http://schemas.microsoft.com/office/drawing/2014/main" id="{2E6517F5-B325-45D8-9E6E-E47CAAFDE6E5}"/>
              </a:ext>
            </a:extLst>
          </p:cNvPr>
          <p:cNvSpPr/>
          <p:nvPr/>
        </p:nvSpPr>
        <p:spPr>
          <a:xfrm>
            <a:off x="6740524" y="4156074"/>
            <a:ext cx="3514725" cy="817563"/>
          </a:xfrm>
          <a:prstGeom prst="roundRect">
            <a:avLst>
              <a:gd name="adj" fmla="val 24532"/>
            </a:avLst>
          </a:prstGeom>
          <a:solidFill>
            <a:srgbClr val="AFDFF8"/>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ro-RO" sz="2000" dirty="0">
                <a:solidFill>
                  <a:schemeClr val="tx1"/>
                </a:solidFill>
              </a:rPr>
              <a:t>I often borrow my </a:t>
            </a:r>
            <a:br>
              <a:rPr lang="en-GB" altLang="ro-RO" sz="2000" dirty="0">
                <a:solidFill>
                  <a:schemeClr val="tx1"/>
                </a:solidFill>
              </a:rPr>
            </a:br>
            <a:r>
              <a:rPr lang="en-GB" altLang="ro-RO" sz="2000" dirty="0" err="1">
                <a:solidFill>
                  <a:schemeClr val="tx1"/>
                </a:solidFill>
              </a:rPr>
              <a:t>brothe’rs</a:t>
            </a:r>
            <a:r>
              <a:rPr lang="en-GB" altLang="ro-RO" sz="2000" dirty="0">
                <a:solidFill>
                  <a:schemeClr val="tx1"/>
                </a:solidFill>
              </a:rPr>
              <a:t> clothes.</a:t>
            </a:r>
          </a:p>
        </p:txBody>
      </p:sp>
      <p:sp>
        <p:nvSpPr>
          <p:cNvPr id="10" name="1">
            <a:extLst>
              <a:ext uri="{FF2B5EF4-FFF2-40B4-BE49-F238E27FC236}">
                <a16:creationId xmlns:a16="http://schemas.microsoft.com/office/drawing/2014/main" id="{8F6B7531-9A77-4E64-A7AF-85D2178A88E4}"/>
              </a:ext>
            </a:extLst>
          </p:cNvPr>
          <p:cNvSpPr/>
          <p:nvPr/>
        </p:nvSpPr>
        <p:spPr>
          <a:xfrm>
            <a:off x="339723" y="5318125"/>
            <a:ext cx="3514725" cy="817563"/>
          </a:xfrm>
          <a:prstGeom prst="roundRect">
            <a:avLst>
              <a:gd name="adj" fmla="val 24532"/>
            </a:avLst>
          </a:prstGeom>
          <a:solidFill>
            <a:srgbClr val="AFDFF8"/>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ro-RO" sz="2000" dirty="0">
                <a:solidFill>
                  <a:schemeClr val="tx1"/>
                </a:solidFill>
              </a:rPr>
              <a:t>I watered my neighbours plants while she was away.</a:t>
            </a:r>
          </a:p>
        </p:txBody>
      </p:sp>
      <p:sp>
        <p:nvSpPr>
          <p:cNvPr id="11" name="2">
            <a:extLst>
              <a:ext uri="{FF2B5EF4-FFF2-40B4-BE49-F238E27FC236}">
                <a16:creationId xmlns:a16="http://schemas.microsoft.com/office/drawing/2014/main" id="{31F9DB5C-BC85-4EAC-9EDA-56F25455079A}"/>
              </a:ext>
            </a:extLst>
          </p:cNvPr>
          <p:cNvSpPr/>
          <p:nvPr/>
        </p:nvSpPr>
        <p:spPr>
          <a:xfrm>
            <a:off x="6711949" y="5274050"/>
            <a:ext cx="3514725" cy="817563"/>
          </a:xfrm>
          <a:prstGeom prst="roundRect">
            <a:avLst>
              <a:gd name="adj" fmla="val 24532"/>
            </a:avLst>
          </a:prstGeom>
          <a:solidFill>
            <a:srgbClr val="AFDFF8"/>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ro-RO" sz="2000" dirty="0">
                <a:solidFill>
                  <a:schemeClr val="tx1"/>
                </a:solidFill>
              </a:rPr>
              <a:t>I watered my neighbour’s plants while she was away.</a:t>
            </a:r>
          </a:p>
        </p:txBody>
      </p:sp>
      <p:sp>
        <p:nvSpPr>
          <p:cNvPr id="14" name="5-Point Star 13"/>
          <p:cNvSpPr/>
          <p:nvPr/>
        </p:nvSpPr>
        <p:spPr>
          <a:xfrm>
            <a:off x="4467225" y="2428875"/>
            <a:ext cx="638175" cy="4762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5-Point Star 14"/>
          <p:cNvSpPr/>
          <p:nvPr/>
        </p:nvSpPr>
        <p:spPr>
          <a:xfrm>
            <a:off x="10439400" y="3326605"/>
            <a:ext cx="638175" cy="4762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5-Point Star 15"/>
          <p:cNvSpPr/>
          <p:nvPr/>
        </p:nvSpPr>
        <p:spPr>
          <a:xfrm>
            <a:off x="4148137" y="4326730"/>
            <a:ext cx="638175" cy="4762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p:cNvSpPr/>
          <p:nvPr/>
        </p:nvSpPr>
        <p:spPr>
          <a:xfrm>
            <a:off x="10534650" y="5344296"/>
            <a:ext cx="638175" cy="6770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508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withEffect">
                                  <p:stCondLst>
                                    <p:cond delay="0"/>
                                  </p:stCondLst>
                                  <p:childTnLst>
                                    <p:animClr clrSpc="rgb" dir="cw">
                                      <p:cBhvr>
                                        <p:cTn id="31" dur="1000" fill="hold"/>
                                        <p:tgtEl>
                                          <p:spTgt spid="4"/>
                                        </p:tgtEl>
                                        <p:attrNameLst>
                                          <p:attrName>fillcolor</p:attrName>
                                        </p:attrNameLst>
                                      </p:cBhvr>
                                      <p:to>
                                        <a:srgbClr val="B9D26D"/>
                                      </p:to>
                                    </p:animClr>
                                    <p:set>
                                      <p:cBhvr>
                                        <p:cTn id="32" dur="1000" fill="hold"/>
                                        <p:tgtEl>
                                          <p:spTgt spid="4"/>
                                        </p:tgtEl>
                                        <p:attrNameLst>
                                          <p:attrName>fill.type</p:attrName>
                                        </p:attrNameLst>
                                      </p:cBhvr>
                                      <p:to>
                                        <p:strVal val="solid"/>
                                      </p:to>
                                    </p:set>
                                    <p:set>
                                      <p:cBhvr>
                                        <p:cTn id="33" dur="1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1000" fill="hold"/>
                                        <p:tgtEl>
                                          <p:spTgt spid="5"/>
                                        </p:tgtEl>
                                        <p:attrNameLst>
                                          <p:attrName>fillcolor</p:attrName>
                                        </p:attrNameLst>
                                      </p:cBhvr>
                                      <p:to>
                                        <a:srgbClr val="ED6D76"/>
                                      </p:to>
                                    </p:animClr>
                                    <p:set>
                                      <p:cBhvr>
                                        <p:cTn id="39" dur="1000" fill="hold"/>
                                        <p:tgtEl>
                                          <p:spTgt spid="5"/>
                                        </p:tgtEl>
                                        <p:attrNameLst>
                                          <p:attrName>fill.type</p:attrName>
                                        </p:attrNameLst>
                                      </p:cBhvr>
                                      <p:to>
                                        <p:strVal val="solid"/>
                                      </p:to>
                                    </p:set>
                                    <p:set>
                                      <p:cBhvr>
                                        <p:cTn id="40" dur="1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1000" fill="hold"/>
                                        <p:tgtEl>
                                          <p:spTgt spid="6"/>
                                        </p:tgtEl>
                                        <p:attrNameLst>
                                          <p:attrName>fillcolor</p:attrName>
                                        </p:attrNameLst>
                                      </p:cBhvr>
                                      <p:to>
                                        <a:srgbClr val="ED6D76"/>
                                      </p:to>
                                    </p:animClr>
                                    <p:set>
                                      <p:cBhvr>
                                        <p:cTn id="46" dur="1000" fill="hold"/>
                                        <p:tgtEl>
                                          <p:spTgt spid="6"/>
                                        </p:tgtEl>
                                        <p:attrNameLst>
                                          <p:attrName>fill.type</p:attrName>
                                        </p:attrNameLst>
                                      </p:cBhvr>
                                      <p:to>
                                        <p:strVal val="solid"/>
                                      </p:to>
                                    </p:set>
                                    <p:set>
                                      <p:cBhvr>
                                        <p:cTn id="47" dur="1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1000" fill="hold"/>
                                        <p:tgtEl>
                                          <p:spTgt spid="7"/>
                                        </p:tgtEl>
                                        <p:attrNameLst>
                                          <p:attrName>fillcolor</p:attrName>
                                        </p:attrNameLst>
                                      </p:cBhvr>
                                      <p:to>
                                        <a:srgbClr val="B9D26D"/>
                                      </p:to>
                                    </p:animClr>
                                    <p:set>
                                      <p:cBhvr>
                                        <p:cTn id="53" dur="1000" fill="hold"/>
                                        <p:tgtEl>
                                          <p:spTgt spid="7"/>
                                        </p:tgtEl>
                                        <p:attrNameLst>
                                          <p:attrName>fill.type</p:attrName>
                                        </p:attrNameLst>
                                      </p:cBhvr>
                                      <p:to>
                                        <p:strVal val="solid"/>
                                      </p:to>
                                    </p:set>
                                    <p:set>
                                      <p:cBhvr>
                                        <p:cTn id="54"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1000" fill="hold"/>
                                        <p:tgtEl>
                                          <p:spTgt spid="8"/>
                                        </p:tgtEl>
                                        <p:attrNameLst>
                                          <p:attrName>fillcolor</p:attrName>
                                        </p:attrNameLst>
                                      </p:cBhvr>
                                      <p:to>
                                        <a:srgbClr val="B9D26D"/>
                                      </p:to>
                                    </p:animClr>
                                    <p:set>
                                      <p:cBhvr>
                                        <p:cTn id="60" dur="1000" fill="hold"/>
                                        <p:tgtEl>
                                          <p:spTgt spid="8"/>
                                        </p:tgtEl>
                                        <p:attrNameLst>
                                          <p:attrName>fill.type</p:attrName>
                                        </p:attrNameLst>
                                      </p:cBhvr>
                                      <p:to>
                                        <p:strVal val="solid"/>
                                      </p:to>
                                    </p:set>
                                    <p:set>
                                      <p:cBhvr>
                                        <p:cTn id="61"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1000" fill="hold"/>
                                        <p:tgtEl>
                                          <p:spTgt spid="9"/>
                                        </p:tgtEl>
                                        <p:attrNameLst>
                                          <p:attrName>fillcolor</p:attrName>
                                        </p:attrNameLst>
                                      </p:cBhvr>
                                      <p:to>
                                        <a:srgbClr val="ED6D76"/>
                                      </p:to>
                                    </p:animClr>
                                    <p:set>
                                      <p:cBhvr>
                                        <p:cTn id="67" dur="1000" fill="hold"/>
                                        <p:tgtEl>
                                          <p:spTgt spid="9"/>
                                        </p:tgtEl>
                                        <p:attrNameLst>
                                          <p:attrName>fill.type</p:attrName>
                                        </p:attrNameLst>
                                      </p:cBhvr>
                                      <p:to>
                                        <p:strVal val="solid"/>
                                      </p:to>
                                    </p:set>
                                    <p:set>
                                      <p:cBhvr>
                                        <p:cTn id="68"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withEffect">
                                  <p:stCondLst>
                                    <p:cond delay="0"/>
                                  </p:stCondLst>
                                  <p:childTnLst>
                                    <p:animClr clrSpc="rgb" dir="cw">
                                      <p:cBhvr>
                                        <p:cTn id="73" dur="1000" fill="hold"/>
                                        <p:tgtEl>
                                          <p:spTgt spid="10"/>
                                        </p:tgtEl>
                                        <p:attrNameLst>
                                          <p:attrName>fillcolor</p:attrName>
                                        </p:attrNameLst>
                                      </p:cBhvr>
                                      <p:to>
                                        <a:srgbClr val="ED6D76"/>
                                      </p:to>
                                    </p:animClr>
                                    <p:set>
                                      <p:cBhvr>
                                        <p:cTn id="74" dur="1000" fill="hold"/>
                                        <p:tgtEl>
                                          <p:spTgt spid="10"/>
                                        </p:tgtEl>
                                        <p:attrNameLst>
                                          <p:attrName>fill.type</p:attrName>
                                        </p:attrNameLst>
                                      </p:cBhvr>
                                      <p:to>
                                        <p:strVal val="solid"/>
                                      </p:to>
                                    </p:set>
                                    <p:set>
                                      <p:cBhvr>
                                        <p:cTn id="75" dur="1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withEffect">
                                  <p:stCondLst>
                                    <p:cond delay="0"/>
                                  </p:stCondLst>
                                  <p:childTnLst>
                                    <p:animClr clrSpc="rgb" dir="cw">
                                      <p:cBhvr>
                                        <p:cTn id="80" dur="1000" fill="hold"/>
                                        <p:tgtEl>
                                          <p:spTgt spid="11"/>
                                        </p:tgtEl>
                                        <p:attrNameLst>
                                          <p:attrName>fillcolor</p:attrName>
                                        </p:attrNameLst>
                                      </p:cBhvr>
                                      <p:to>
                                        <a:srgbClr val="B9D26D"/>
                                      </p:to>
                                    </p:animClr>
                                    <p:set>
                                      <p:cBhvr>
                                        <p:cTn id="81" dur="1000" fill="hold"/>
                                        <p:tgtEl>
                                          <p:spTgt spid="11"/>
                                        </p:tgtEl>
                                        <p:attrNameLst>
                                          <p:attrName>fill.type</p:attrName>
                                        </p:attrNameLst>
                                      </p:cBhvr>
                                      <p:to>
                                        <p:strVal val="solid"/>
                                      </p:to>
                                    </p:set>
                                    <p:set>
                                      <p:cBhvr>
                                        <p:cTn id="82"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552700" y="0"/>
            <a:ext cx="6972300" cy="3970318"/>
          </a:xfrm>
          <a:prstGeom prst="rect">
            <a:avLst/>
          </a:prstGeom>
          <a:noFill/>
        </p:spPr>
        <p:txBody>
          <a:bodyPr wrap="square" rtlCol="0">
            <a:spAutoFit/>
          </a:bodyPr>
          <a:lstStyle/>
          <a:p>
            <a:r>
              <a:rPr lang="en-GB" dirty="0" smtClean="0">
                <a:latin typeface="CCW Cursive Writing 22" panose="03050602040000000000" pitchFamily="66" charset="0"/>
              </a:rPr>
              <a:t>Now let’s practise spelling some of the words we have learnt this week!</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             </a:t>
            </a:r>
            <a:r>
              <a:rPr lang="en-GB" dirty="0" smtClean="0">
                <a:latin typeface="CCW Cursive Writing 22" panose="03050602040000000000" pitchFamily="66" charset="0"/>
              </a:rPr>
              <a:t>steak</a:t>
            </a:r>
          </a:p>
          <a:p>
            <a:r>
              <a:rPr lang="en-GB" dirty="0">
                <a:latin typeface="CCW Cursive Writing 22" panose="03050602040000000000" pitchFamily="66" charset="0"/>
              </a:rPr>
              <a:t> </a:t>
            </a:r>
            <a:r>
              <a:rPr lang="en-GB" dirty="0" smtClean="0">
                <a:latin typeface="CCW Cursive Writing 22" panose="03050602040000000000" pitchFamily="66" charset="0"/>
              </a:rPr>
              <a:t>            break</a:t>
            </a:r>
          </a:p>
          <a:p>
            <a:r>
              <a:rPr lang="en-GB" dirty="0">
                <a:latin typeface="CCW Cursive Writing 22" panose="03050602040000000000" pitchFamily="66" charset="0"/>
              </a:rPr>
              <a:t> </a:t>
            </a:r>
            <a:r>
              <a:rPr lang="en-GB" dirty="0" smtClean="0">
                <a:latin typeface="CCW Cursive Writing 22" panose="03050602040000000000" pitchFamily="66" charset="0"/>
              </a:rPr>
              <a:t>            great</a:t>
            </a:r>
          </a:p>
          <a:p>
            <a:r>
              <a:rPr lang="en-GB" dirty="0">
                <a:latin typeface="CCW Cursive Writing 22" panose="03050602040000000000" pitchFamily="66" charset="0"/>
              </a:rPr>
              <a:t> </a:t>
            </a:r>
            <a:r>
              <a:rPr lang="en-GB" dirty="0" smtClean="0">
                <a:latin typeface="CCW Cursive Writing 22" panose="03050602040000000000" pitchFamily="66" charset="0"/>
              </a:rPr>
              <a:t>            always</a:t>
            </a:r>
          </a:p>
          <a:p>
            <a:r>
              <a:rPr lang="en-GB" dirty="0">
                <a:latin typeface="CCW Cursive Writing 22" panose="03050602040000000000" pitchFamily="66" charset="0"/>
              </a:rPr>
              <a:t> </a:t>
            </a:r>
            <a:r>
              <a:rPr lang="en-GB" dirty="0" smtClean="0">
                <a:latin typeface="CCW Cursive Writing 22" panose="03050602040000000000" pitchFamily="66" charset="0"/>
              </a:rPr>
              <a:t>            ball</a:t>
            </a:r>
          </a:p>
          <a:p>
            <a:r>
              <a:rPr lang="en-GB" dirty="0">
                <a:latin typeface="CCW Cursive Writing 22" panose="03050602040000000000" pitchFamily="66" charset="0"/>
              </a:rPr>
              <a:t> </a:t>
            </a:r>
            <a:r>
              <a:rPr lang="en-GB" dirty="0" smtClean="0">
                <a:latin typeface="CCW Cursive Writing 22" panose="03050602040000000000" pitchFamily="66" charset="0"/>
              </a:rPr>
              <a:t>            tall</a:t>
            </a:r>
          </a:p>
          <a:p>
            <a:r>
              <a:rPr lang="en-GB" dirty="0">
                <a:latin typeface="CCW Cursive Writing 22" panose="03050602040000000000" pitchFamily="66" charset="0"/>
              </a:rPr>
              <a:t> </a:t>
            </a:r>
            <a:r>
              <a:rPr lang="en-GB" dirty="0" smtClean="0">
                <a:latin typeface="CCW Cursive Writing 22" panose="03050602040000000000" pitchFamily="66" charset="0"/>
              </a:rPr>
              <a:t>            walk</a:t>
            </a:r>
          </a:p>
          <a:p>
            <a:r>
              <a:rPr lang="en-GB" dirty="0">
                <a:latin typeface="CCW Cursive Writing 22" panose="03050602040000000000" pitchFamily="66" charset="0"/>
              </a:rPr>
              <a:t> </a:t>
            </a:r>
            <a:r>
              <a:rPr lang="en-GB" dirty="0" smtClean="0">
                <a:latin typeface="CCW Cursive Writing 22" panose="03050602040000000000" pitchFamily="66" charset="0"/>
              </a:rPr>
              <a:t>            talk</a:t>
            </a:r>
          </a:p>
          <a:p>
            <a:r>
              <a:rPr lang="en-GB" dirty="0">
                <a:latin typeface="CCW Cursive Writing 22" panose="03050602040000000000" pitchFamily="66" charset="0"/>
              </a:rPr>
              <a:t> </a:t>
            </a:r>
            <a:r>
              <a:rPr lang="en-GB" dirty="0" smtClean="0">
                <a:latin typeface="CCW Cursive Writing 22" panose="03050602040000000000" pitchFamily="66" charset="0"/>
              </a:rPr>
              <a:t>            call</a:t>
            </a:r>
          </a:p>
          <a:p>
            <a:r>
              <a:rPr lang="en-GB" dirty="0">
                <a:latin typeface="CCW Cursive Writing 22" panose="03050602040000000000" pitchFamily="66" charset="0"/>
              </a:rPr>
              <a:t> </a:t>
            </a:r>
            <a:r>
              <a:rPr lang="en-GB" dirty="0" smtClean="0">
                <a:latin typeface="CCW Cursive Writing 22" panose="03050602040000000000" pitchFamily="66" charset="0"/>
              </a:rPr>
              <a:t>            fall</a:t>
            </a:r>
            <a:endParaRPr lang="en-GB" dirty="0" smtClean="0">
              <a:latin typeface="CCW Cursive Writing 22" panose="03050602040000000000" pitchFamily="66" charset="0"/>
            </a:endParaRPr>
          </a:p>
        </p:txBody>
      </p:sp>
      <p:sp>
        <p:nvSpPr>
          <p:cNvPr id="3" name="Rectangle 2"/>
          <p:cNvSpPr/>
          <p:nvPr/>
        </p:nvSpPr>
        <p:spPr>
          <a:xfrm>
            <a:off x="3609975" y="933658"/>
            <a:ext cx="2305050" cy="562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439025" y="1838325"/>
            <a:ext cx="3400425" cy="2308324"/>
          </a:xfrm>
          <a:prstGeom prst="rect">
            <a:avLst/>
          </a:prstGeom>
          <a:noFill/>
        </p:spPr>
        <p:txBody>
          <a:bodyPr wrap="square" rtlCol="0">
            <a:spAutoFit/>
          </a:bodyPr>
          <a:lstStyle/>
          <a:p>
            <a:r>
              <a:rPr lang="en-GB" dirty="0" smtClean="0">
                <a:latin typeface="CCW Cursive Writing 22" panose="03050602040000000000" pitchFamily="66" charset="0"/>
              </a:rPr>
              <a:t>Well done everyone! We hope you have a lovely weekend.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p:txBody>
      </p:sp>
      <p:pic>
        <p:nvPicPr>
          <p:cNvPr id="5"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300" y="3370153"/>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48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619124" y="771525"/>
            <a:ext cx="11092229" cy="7017306"/>
          </a:xfrm>
          <a:prstGeom prst="rect">
            <a:avLst/>
          </a:prstGeom>
          <a:noFill/>
        </p:spPr>
        <p:txBody>
          <a:bodyPr wrap="square" rtlCol="0">
            <a:spAutoFit/>
          </a:bodyPr>
          <a:lstStyle/>
          <a:p>
            <a:r>
              <a:rPr lang="en-GB" sz="2800" dirty="0" smtClean="0">
                <a:latin typeface="CCW Cursive Writing 22" panose="03050602040000000000" pitchFamily="66" charset="0"/>
              </a:rPr>
              <a:t>Let’s start!</a:t>
            </a: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Can you remember the </a:t>
            </a:r>
            <a:r>
              <a:rPr lang="en-GB" sz="2800" dirty="0" smtClean="0">
                <a:latin typeface="CCW Cursive Writing 22" panose="03050602040000000000" pitchFamily="66" charset="0"/>
              </a:rPr>
              <a:t>4 different ways we spelt the j sound?</a:t>
            </a:r>
          </a:p>
          <a:p>
            <a:endParaRPr lang="en-GB" sz="4000" dirty="0">
              <a:latin typeface="CCW Cursive Writing 22" panose="03050602040000000000" pitchFamily="66" charset="0"/>
            </a:endParaRPr>
          </a:p>
          <a:p>
            <a:r>
              <a:rPr lang="en-GB" sz="4000" dirty="0">
                <a:latin typeface="CCW Cursive Writing 22" panose="03050602040000000000" pitchFamily="66" charset="0"/>
              </a:rPr>
              <a:t>j</a:t>
            </a:r>
            <a:r>
              <a:rPr lang="en-GB" sz="4000" dirty="0" smtClean="0">
                <a:latin typeface="CCW Cursive Writing 22" panose="03050602040000000000" pitchFamily="66" charset="0"/>
              </a:rPr>
              <a:t>    </a:t>
            </a:r>
            <a:r>
              <a:rPr lang="en-GB" sz="4000" dirty="0">
                <a:latin typeface="CCW Cursive Writing 22" panose="03050602040000000000" pitchFamily="66" charset="0"/>
              </a:rPr>
              <a:t>g</a:t>
            </a:r>
            <a:r>
              <a:rPr lang="en-GB" sz="4000" dirty="0" smtClean="0">
                <a:latin typeface="CCW Cursive Writing 22" panose="03050602040000000000" pitchFamily="66" charset="0"/>
              </a:rPr>
              <a:t>    </a:t>
            </a:r>
            <a:r>
              <a:rPr lang="en-GB" sz="4000" dirty="0" err="1" smtClean="0">
                <a:latin typeface="CCW Cursive Writing 22" panose="03050602040000000000" pitchFamily="66" charset="0"/>
              </a:rPr>
              <a:t>ge</a:t>
            </a:r>
            <a:r>
              <a:rPr lang="en-GB" sz="4000" dirty="0" smtClean="0">
                <a:latin typeface="CCW Cursive Writing 22" panose="03050602040000000000" pitchFamily="66" charset="0"/>
              </a:rPr>
              <a:t>   </a:t>
            </a:r>
            <a:r>
              <a:rPr lang="en-GB" sz="4000" dirty="0" err="1" smtClean="0">
                <a:latin typeface="CCW Cursive Writing 22" panose="03050602040000000000" pitchFamily="66" charset="0"/>
              </a:rPr>
              <a:t>dge</a:t>
            </a:r>
            <a:endParaRPr lang="en-GB" sz="4000" dirty="0" smtClean="0">
              <a:latin typeface="CCW Cursive Writing 22" panose="03050602040000000000" pitchFamily="66" charset="0"/>
            </a:endParaRPr>
          </a:p>
          <a:p>
            <a:endParaRPr lang="en-GB" sz="4000" dirty="0" smtClean="0">
              <a:latin typeface="CCW Cursive Writing 22" panose="03050602040000000000" pitchFamily="66" charset="0"/>
            </a:endParaRPr>
          </a:p>
          <a:p>
            <a:r>
              <a:rPr lang="en-GB" sz="3200" dirty="0" smtClean="0">
                <a:latin typeface="CCW Cursive Writing 22" panose="03050602040000000000" pitchFamily="66" charset="0"/>
              </a:rPr>
              <a:t>Time </a:t>
            </a:r>
            <a:r>
              <a:rPr lang="en-GB" sz="3200" dirty="0" smtClean="0">
                <a:latin typeface="CCW Cursive Writing 22" panose="03050602040000000000" pitchFamily="66" charset="0"/>
              </a:rPr>
              <a:t>for quick write</a:t>
            </a:r>
            <a:r>
              <a:rPr lang="en-GB" sz="3200" dirty="0" smtClean="0">
                <a:latin typeface="CCW Cursive Writing 22" panose="03050602040000000000" pitchFamily="66" charset="0"/>
              </a:rPr>
              <a:t>!</a:t>
            </a:r>
          </a:p>
          <a:p>
            <a:endParaRPr lang="en-GB" sz="3200" dirty="0">
              <a:latin typeface="CCW Cursive Writing 22" panose="03050602040000000000" pitchFamily="66" charset="0"/>
            </a:endParaRPr>
          </a:p>
          <a:p>
            <a:r>
              <a:rPr lang="en-GB" sz="3200" dirty="0" smtClean="0">
                <a:latin typeface="CCW Cursive Writing 22" panose="03050602040000000000" pitchFamily="66" charset="0"/>
              </a:rPr>
              <a:t>Write 4 words using these spellings!</a:t>
            </a:r>
            <a:endParaRPr lang="en-GB" sz="3200"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p:txBody>
      </p:sp>
    </p:spTree>
    <p:extLst>
      <p:ext uri="{BB962C8B-B14F-4D97-AF65-F5344CB8AC3E}">
        <p14:creationId xmlns:p14="http://schemas.microsoft.com/office/powerpoint/2010/main" val="2374772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4" name="TextBox 3"/>
          <p:cNvSpPr txBox="1"/>
          <p:nvPr/>
        </p:nvSpPr>
        <p:spPr>
          <a:xfrm>
            <a:off x="728296" y="151954"/>
            <a:ext cx="10229850" cy="4770537"/>
          </a:xfrm>
          <a:prstGeom prst="rect">
            <a:avLst/>
          </a:prstGeom>
          <a:noFill/>
        </p:spPr>
        <p:txBody>
          <a:bodyPr wrap="square" rtlCol="0">
            <a:spAutoFit/>
          </a:bodyPr>
          <a:lstStyle/>
          <a:p>
            <a:r>
              <a:rPr lang="en-GB" sz="3600" dirty="0" smtClean="0">
                <a:latin typeface="CCW Cursive Writing 22" panose="03050602040000000000" pitchFamily="66" charset="0"/>
              </a:rPr>
              <a:t>Now we will practise this weeks common exception words (CEW).</a:t>
            </a:r>
          </a:p>
          <a:p>
            <a:endParaRPr lang="en-GB" sz="3600" dirty="0">
              <a:latin typeface="CCW Cursive Writing 22" panose="03050602040000000000" pitchFamily="66" charset="0"/>
            </a:endParaRPr>
          </a:p>
          <a:p>
            <a:r>
              <a:rPr lang="en-GB" sz="1600" dirty="0" smtClean="0">
                <a:solidFill>
                  <a:srgbClr val="FF0000"/>
                </a:solidFill>
                <a:latin typeface="CCW Cursive Writing 22" panose="03050602040000000000" pitchFamily="66" charset="0"/>
              </a:rPr>
              <a:t>Reveal </a:t>
            </a:r>
            <a:r>
              <a:rPr lang="en-GB" sz="1600" dirty="0" smtClean="0">
                <a:solidFill>
                  <a:srgbClr val="FF0000"/>
                </a:solidFill>
                <a:latin typeface="CCW Cursive Writing 22" panose="03050602040000000000" pitchFamily="66" charset="0"/>
              </a:rPr>
              <a:t>the words</a:t>
            </a:r>
          </a:p>
          <a:p>
            <a:r>
              <a:rPr lang="en-GB" sz="1600" dirty="0" smtClean="0">
                <a:solidFill>
                  <a:srgbClr val="FF0000"/>
                </a:solidFill>
                <a:latin typeface="CCW Cursive Writing 22" panose="03050602040000000000" pitchFamily="66" charset="0"/>
              </a:rPr>
              <a:t>one </a:t>
            </a:r>
            <a:r>
              <a:rPr lang="en-GB" sz="1600" dirty="0" smtClean="0">
                <a:solidFill>
                  <a:srgbClr val="FF0000"/>
                </a:solidFill>
                <a:latin typeface="CCW Cursive Writing 22" panose="03050602040000000000" pitchFamily="66" charset="0"/>
              </a:rPr>
              <a:t>by one. Look/write/check</a:t>
            </a:r>
            <a:r>
              <a:rPr lang="en-GB" sz="1100" dirty="0" smtClean="0">
                <a:solidFill>
                  <a:srgbClr val="FF0000"/>
                </a:solidFill>
                <a:latin typeface="CCW Cursive Writing 22" panose="03050602040000000000" pitchFamily="66" charset="0"/>
              </a:rPr>
              <a:t>.</a:t>
            </a:r>
            <a:r>
              <a:rPr lang="en-GB" sz="3600" dirty="0" smtClean="0">
                <a:solidFill>
                  <a:srgbClr val="FF0000"/>
                </a:solidFill>
                <a:latin typeface="CCW Cursive Writing 22" panose="03050602040000000000" pitchFamily="66" charset="0"/>
              </a:rPr>
              <a:t>  </a:t>
            </a:r>
            <a:endParaRPr lang="en-GB" sz="3600" dirty="0" smtClean="0">
              <a:latin typeface="CCW Cursive Writing 22" panose="03050602040000000000" pitchFamily="66" charset="0"/>
            </a:endParaRPr>
          </a:p>
          <a:p>
            <a:r>
              <a:rPr lang="en-GB" sz="3600" dirty="0" smtClean="0">
                <a:latin typeface="CCW Cursive Writing 22" panose="03050602040000000000" pitchFamily="66" charset="0"/>
              </a:rPr>
              <a:t>                   break</a:t>
            </a:r>
            <a:endParaRPr lang="en-GB" sz="3600" dirty="0" smtClean="0">
              <a:latin typeface="CCW Cursive Writing 22" panose="03050602040000000000" pitchFamily="66" charset="0"/>
            </a:endParaRPr>
          </a:p>
          <a:p>
            <a:r>
              <a:rPr lang="en-GB" sz="3600" dirty="0">
                <a:latin typeface="CCW Cursive Writing 22" panose="03050602040000000000" pitchFamily="66" charset="0"/>
              </a:rPr>
              <a:t> </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great</a:t>
            </a:r>
            <a:endParaRPr lang="en-GB" sz="3600" dirty="0" smtClean="0">
              <a:latin typeface="CCW Cursive Writing 22" panose="03050602040000000000" pitchFamily="66" charset="0"/>
            </a:endParaRPr>
          </a:p>
          <a:p>
            <a:r>
              <a:rPr lang="en-GB" sz="3600" dirty="0">
                <a:latin typeface="CCW Cursive Writing 22" panose="03050602040000000000" pitchFamily="66" charset="0"/>
              </a:rPr>
              <a:t> </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steak</a:t>
            </a:r>
            <a:endParaRPr lang="en-GB" sz="3600" dirty="0">
              <a:latin typeface="CCW Cursive Writing 22" panose="03050602040000000000" pitchFamily="66" charset="0"/>
            </a:endParaRPr>
          </a:p>
        </p:txBody>
      </p:sp>
      <p:sp>
        <p:nvSpPr>
          <p:cNvPr id="5" name="Rectangle 4"/>
          <p:cNvSpPr/>
          <p:nvPr/>
        </p:nvSpPr>
        <p:spPr>
          <a:xfrm>
            <a:off x="5843221" y="2225748"/>
            <a:ext cx="2943225" cy="3324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TextBox 5"/>
          <p:cNvSpPr txBox="1"/>
          <p:nvPr/>
        </p:nvSpPr>
        <p:spPr>
          <a:xfrm>
            <a:off x="610330" y="3887861"/>
            <a:ext cx="3486150" cy="646331"/>
          </a:xfrm>
          <a:prstGeom prst="rect">
            <a:avLst/>
          </a:prstGeom>
          <a:noFill/>
        </p:spPr>
        <p:txBody>
          <a:bodyPr wrap="square" rtlCol="0">
            <a:spAutoFit/>
          </a:bodyPr>
          <a:lstStyle/>
          <a:p>
            <a:r>
              <a:rPr lang="en-GB" dirty="0" smtClean="0">
                <a:latin typeface="CCW Cursive Writing 22" panose="03050602040000000000" pitchFamily="66" charset="0"/>
              </a:rPr>
              <a:t>Well done all of you!!</a:t>
            </a:r>
            <a:endParaRPr lang="en-GB" dirty="0">
              <a:latin typeface="CCW Cursive Writing 22" panose="03050602040000000000" pitchFamily="66" charset="0"/>
            </a:endParaRPr>
          </a:p>
        </p:txBody>
      </p:sp>
      <p:pic>
        <p:nvPicPr>
          <p:cNvPr id="2052" name="Picture 4" descr="It's spring, but the Russian streets are alive with snowmen - Russia 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4" y="4922491"/>
            <a:ext cx="2208339" cy="12418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19673" y="5793992"/>
            <a:ext cx="7780720" cy="923330"/>
          </a:xfrm>
          <a:prstGeom prst="rect">
            <a:avLst/>
          </a:prstGeom>
          <a:noFill/>
        </p:spPr>
        <p:txBody>
          <a:bodyPr wrap="none" rtlCol="0">
            <a:spAutoFit/>
          </a:bodyPr>
          <a:lstStyle/>
          <a:p>
            <a:r>
              <a:rPr lang="en-GB" dirty="0" smtClean="0"/>
              <a:t>If you already know your Year 2 CEW </a:t>
            </a:r>
            <a:r>
              <a:rPr lang="en-GB" dirty="0"/>
              <a:t>l</a:t>
            </a:r>
            <a:r>
              <a:rPr lang="en-GB" dirty="0" smtClean="0"/>
              <a:t>ook for the Super Spelling Challenge on the</a:t>
            </a:r>
          </a:p>
          <a:p>
            <a:r>
              <a:rPr lang="en-GB" dirty="0"/>
              <a:t>w</a:t>
            </a:r>
            <a:r>
              <a:rPr lang="en-GB" dirty="0" smtClean="0"/>
              <a:t>ebsite  and practise 6 x words a week. We have some fantastic new badges </a:t>
            </a:r>
          </a:p>
          <a:p>
            <a:r>
              <a:rPr lang="en-GB" dirty="0" smtClean="0"/>
              <a:t>for when you come back to school!</a:t>
            </a:r>
            <a:endParaRPr lang="en-GB" dirty="0"/>
          </a:p>
        </p:txBody>
      </p:sp>
    </p:spTree>
    <p:extLst>
      <p:ext uri="{BB962C8B-B14F-4D97-AF65-F5344CB8AC3E}">
        <p14:creationId xmlns:p14="http://schemas.microsoft.com/office/powerpoint/2010/main" val="240533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00125" y="685800"/>
            <a:ext cx="10125075" cy="1815882"/>
          </a:xfrm>
          <a:prstGeom prst="rect">
            <a:avLst/>
          </a:prstGeom>
          <a:noFill/>
        </p:spPr>
        <p:txBody>
          <a:bodyPr wrap="square" rtlCol="0">
            <a:spAutoFit/>
          </a:bodyPr>
          <a:lstStyle/>
          <a:p>
            <a:r>
              <a:rPr lang="en-GB" sz="2800" dirty="0" smtClean="0">
                <a:latin typeface="CCW Cursive Writing 22" panose="03050602040000000000" pitchFamily="66" charset="0"/>
              </a:rPr>
              <a:t>Now we are going to learn our new spelling rule for this </a:t>
            </a:r>
            <a:r>
              <a:rPr lang="en-GB" sz="2800" dirty="0" smtClean="0">
                <a:latin typeface="CCW Cursive Writing 22" panose="03050602040000000000" pitchFamily="66" charset="0"/>
              </a:rPr>
              <a:t>week. Are you ready?</a:t>
            </a:r>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p:txBody>
      </p:sp>
      <p:sp>
        <p:nvSpPr>
          <p:cNvPr id="6" name="Rectangle 5"/>
          <p:cNvSpPr/>
          <p:nvPr/>
        </p:nvSpPr>
        <p:spPr>
          <a:xfrm>
            <a:off x="1000125" y="2311251"/>
            <a:ext cx="10390095" cy="3905685"/>
          </a:xfrm>
          <a:prstGeom prst="rect">
            <a:avLst/>
          </a:prstGeom>
        </p:spPr>
        <p:txBody>
          <a:bodyPr wrap="square">
            <a:spAutoFit/>
          </a:bodyPr>
          <a:lstStyle/>
          <a:p>
            <a:pPr>
              <a:lnSpc>
                <a:spcPct val="115000"/>
              </a:lnSpc>
              <a:spcAft>
                <a:spcPts val="1000"/>
              </a:spcAft>
            </a:pPr>
            <a:r>
              <a:rPr lang="en-GB" dirty="0" smtClean="0">
                <a:latin typeface="CCW Cursive Writing 22" panose="03050602040000000000" pitchFamily="66" charset="0"/>
                <a:ea typeface="Calibri" panose="020F0502020204030204" pitchFamily="34" charset="0"/>
                <a:cs typeface="Times New Roman" panose="02020603050405020304" pitchFamily="18" charset="0"/>
              </a:rPr>
              <a:t>What do you notice about these words. What sound can you hear in each of them?</a:t>
            </a:r>
          </a:p>
          <a:p>
            <a:pPr>
              <a:lnSpc>
                <a:spcPct val="115000"/>
              </a:lnSpc>
              <a:spcAft>
                <a:spcPts val="1000"/>
              </a:spcAft>
            </a:pPr>
            <a:endParaRPr lang="en-GB" dirty="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28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call</a:t>
            </a:r>
            <a:r>
              <a:rPr lang="en-GB" sz="2800" dirty="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 tall, ball, walk, talk, always</a:t>
            </a:r>
          </a:p>
          <a:p>
            <a:pPr>
              <a:lnSpc>
                <a:spcPct val="115000"/>
              </a:lnSpc>
              <a:spcAft>
                <a:spcPts val="1000"/>
              </a:spcAft>
            </a:pPr>
            <a:endParaRPr lang="en-GB" dirty="0" smtClean="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dirty="0" smtClean="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CW Cursive Writing 22" panose="03050602040000000000" pitchFamily="66" charset="0"/>
                <a:ea typeface="Calibri" panose="020F0502020204030204" pitchFamily="34" charset="0"/>
                <a:cs typeface="Times New Roman" panose="02020603050405020304" pitchFamily="18" charset="0"/>
              </a:rPr>
              <a:t>These words all have the ‘or</a:t>
            </a:r>
            <a:r>
              <a:rPr lang="en-GB" dirty="0">
                <a:latin typeface="CCW Cursive Writing 22" panose="03050602040000000000" pitchFamily="66" charset="0"/>
                <a:ea typeface="Calibri" panose="020F0502020204030204" pitchFamily="34" charset="0"/>
                <a:cs typeface="Times New Roman" panose="02020603050405020304" pitchFamily="18" charset="0"/>
              </a:rPr>
              <a:t>’ sound spelt a before an l or a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ll. Did you get that?</a:t>
            </a:r>
            <a:endParaRPr lang="en-GB" dirty="0">
              <a:latin typeface="CCW Cursive Writing 22" panose="03050602040000000000" pitchFamily="66" charset="0"/>
              <a:ea typeface="Calibri" panose="020F0502020204030204" pitchFamily="34" charset="0"/>
              <a:cs typeface="Times New Roman" panose="02020603050405020304" pitchFamily="18" charset="0"/>
            </a:endParaRPr>
          </a:p>
        </p:txBody>
      </p:sp>
      <p:sp>
        <p:nvSpPr>
          <p:cNvPr id="8" name="Rectangle 7"/>
          <p:cNvSpPr/>
          <p:nvPr/>
        </p:nvSpPr>
        <p:spPr>
          <a:xfrm>
            <a:off x="690283" y="5345769"/>
            <a:ext cx="10255623" cy="1111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591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61553" y="1104900"/>
            <a:ext cx="9172575" cy="11172289"/>
          </a:xfrm>
          <a:prstGeom prst="rect">
            <a:avLst/>
          </a:prstGeom>
          <a:noFill/>
        </p:spPr>
        <p:txBody>
          <a:bodyPr wrap="square" rtlCol="0">
            <a:spAutoFit/>
          </a:bodyPr>
          <a:lstStyle/>
          <a:p>
            <a:r>
              <a:rPr lang="en-GB" dirty="0" smtClean="0">
                <a:latin typeface="CCW Cursive Writing 22" panose="03050602040000000000" pitchFamily="66" charset="0"/>
              </a:rPr>
              <a:t>Can you spell the missing word?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The </a:t>
            </a:r>
            <a:r>
              <a:rPr lang="en-GB" dirty="0" smtClean="0">
                <a:latin typeface="CCW Cursive Writing 22" panose="03050602040000000000" pitchFamily="66" charset="0"/>
              </a:rPr>
              <a:t>________________bounced over the fence.</a:t>
            </a:r>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The </a:t>
            </a:r>
            <a:r>
              <a:rPr lang="en-GB" dirty="0" smtClean="0">
                <a:latin typeface="CCW Cursive Writing 22" panose="03050602040000000000" pitchFamily="66" charset="0"/>
              </a:rPr>
              <a:t>giant was very________________ and had a kind face.</a:t>
            </a:r>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Please do not _________________ in the lesson.</a:t>
            </a:r>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Why must we ______________ in the dinner hall?</a:t>
            </a:r>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I </a:t>
            </a:r>
            <a:r>
              <a:rPr lang="en-GB" dirty="0" smtClean="0">
                <a:latin typeface="CCW Cursive Writing 22" panose="03050602040000000000" pitchFamily="66" charset="0"/>
              </a:rPr>
              <a:t>_______________ eat fish and chips on Friday. </a:t>
            </a:r>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Well done everyone!  </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pic>
        <p:nvPicPr>
          <p:cNvPr id="1026" name="Picture 2" descr="Fish and chip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100" y="4976812"/>
            <a:ext cx="2250057" cy="1490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ditional Size 5 Black And White PU Leather Foot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2632" y="490537"/>
            <a:ext cx="1406525" cy="1395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xel Scheffler's official website | The Smartest Giant in Tow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175" y="2754312"/>
            <a:ext cx="1727307" cy="1712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mall Talk | Jeff Nobb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3640" y="336600"/>
            <a:ext cx="1311275" cy="8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5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26" y="171450"/>
            <a:ext cx="3975100" cy="6494085"/>
          </a:xfrm>
          <a:prstGeom prst="rect">
            <a:avLst/>
          </a:prstGeom>
          <a:noFill/>
        </p:spPr>
        <p:txBody>
          <a:bodyPr wrap="square" rtlCol="0">
            <a:spAutoFit/>
          </a:bodyPr>
          <a:lstStyle/>
          <a:p>
            <a:r>
              <a:rPr lang="en-GB" sz="4000" dirty="0" smtClean="0">
                <a:latin typeface="CCW Cursive Writing 22" panose="03050602040000000000" pitchFamily="66" charset="0"/>
              </a:rPr>
              <a:t>ABC . ! ?</a:t>
            </a:r>
          </a:p>
          <a:p>
            <a:endParaRPr lang="en-GB" sz="4000" dirty="0" smtClean="0">
              <a:latin typeface="CCW Cursive Writing 22" panose="03050602040000000000" pitchFamily="66" charset="0"/>
            </a:endParaRPr>
          </a:p>
          <a:p>
            <a:r>
              <a:rPr lang="en-GB" sz="2400" dirty="0" smtClean="0">
                <a:latin typeface="CCW Cursive Writing 22" panose="03050602040000000000" pitchFamily="66" charset="0"/>
              </a:rPr>
              <a:t>Now make </a:t>
            </a:r>
          </a:p>
          <a:p>
            <a:r>
              <a:rPr lang="en-GB" sz="2400" dirty="0" smtClean="0">
                <a:latin typeface="CCW Cursive Writing 22" panose="03050602040000000000" pitchFamily="66" charset="0"/>
              </a:rPr>
              <a:t>Up your own sentence using some of your new words!</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That’s all for today. Well done!!</a:t>
            </a:r>
          </a:p>
          <a:p>
            <a:endParaRPr lang="en-GB" sz="3600" dirty="0" smtClean="0">
              <a:latin typeface="CCW Cursive Writing 22" panose="03050602040000000000" pitchFamily="66" charset="0"/>
            </a:endParaRPr>
          </a:p>
          <a:p>
            <a:endParaRPr lang="en-GB" sz="32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2050" name="Picture 2" descr="Classic Ball Games for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551" y="1073151"/>
            <a:ext cx="5937249" cy="423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6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10801350" cy="4154984"/>
          </a:xfrm>
          <a:prstGeom prst="rect">
            <a:avLst/>
          </a:prstGeom>
          <a:noFill/>
        </p:spPr>
        <p:txBody>
          <a:bodyPr wrap="square" rtlCol="0">
            <a:spAutoFit/>
          </a:bodyPr>
          <a:lstStyle/>
          <a:p>
            <a:r>
              <a:rPr lang="en-GB" sz="3600" dirty="0" smtClean="0">
                <a:latin typeface="CCW Cursive Writing 22" panose="03050602040000000000" pitchFamily="66" charset="0"/>
              </a:rPr>
              <a:t>Tuesday </a:t>
            </a:r>
            <a:r>
              <a:rPr lang="en-GB" sz="3600" dirty="0" smtClean="0">
                <a:latin typeface="CCW Cursive Writing 22" panose="03050602040000000000" pitchFamily="66" charset="0"/>
              </a:rPr>
              <a:t>12</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January</a:t>
            </a:r>
          </a:p>
          <a:p>
            <a:endParaRPr lang="en-GB" sz="3600" dirty="0">
              <a:latin typeface="CCW Cursive Writing 22" panose="03050602040000000000" pitchFamily="66" charset="0"/>
            </a:endParaRPr>
          </a:p>
          <a:p>
            <a:r>
              <a:rPr lang="en-GB" sz="2400" dirty="0" smtClean="0">
                <a:latin typeface="CCW Cursive Writing 22" panose="03050602040000000000" pitchFamily="66" charset="0"/>
              </a:rPr>
              <a:t>Hello everyone! </a:t>
            </a:r>
            <a:r>
              <a:rPr lang="en-GB" sz="2400" dirty="0" smtClean="0">
                <a:latin typeface="CCW Cursive Writing 22" panose="03050602040000000000" pitchFamily="66" charset="0"/>
              </a:rPr>
              <a:t>In today’s quick write I would like you to write down 4 words which end in -</a:t>
            </a:r>
            <a:r>
              <a:rPr lang="en-GB" sz="2400" dirty="0" err="1" smtClean="0">
                <a:latin typeface="CCW Cursive Writing 22" panose="03050602040000000000" pitchFamily="66" charset="0"/>
              </a:rPr>
              <a:t>dge</a:t>
            </a:r>
            <a:endParaRPr lang="en-GB" sz="2400" dirty="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            </a:t>
            </a:r>
            <a:endParaRPr lang="en-GB" sz="24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Did you think </a:t>
            </a:r>
            <a:r>
              <a:rPr lang="en-GB" sz="2400" dirty="0" smtClean="0">
                <a:solidFill>
                  <a:srgbClr val="FF0000"/>
                </a:solidFill>
                <a:latin typeface="CCW Cursive Writing 22" panose="03050602040000000000" pitchFamily="66" charset="0"/>
              </a:rPr>
              <a:t>of any of </a:t>
            </a:r>
            <a:r>
              <a:rPr lang="en-GB" sz="2400" dirty="0" smtClean="0">
                <a:solidFill>
                  <a:srgbClr val="FF0000"/>
                </a:solidFill>
                <a:latin typeface="CCW Cursive Writing 22" panose="03050602040000000000" pitchFamily="66" charset="0"/>
              </a:rPr>
              <a:t>these? </a:t>
            </a:r>
          </a:p>
          <a:p>
            <a:r>
              <a:rPr lang="en-GB" sz="2400" dirty="0">
                <a:latin typeface="CCW Cursive Writing 22" panose="03050602040000000000" pitchFamily="66" charset="0"/>
              </a:rPr>
              <a:t>h</a:t>
            </a:r>
            <a:r>
              <a:rPr lang="en-GB" sz="2400" dirty="0" smtClean="0">
                <a:latin typeface="CCW Cursive Writing 22" panose="03050602040000000000" pitchFamily="66" charset="0"/>
              </a:rPr>
              <a:t>edge   badge   fridge  bridge  ledge fudge</a:t>
            </a:r>
            <a:endParaRPr lang="en-GB" sz="2400" dirty="0" smtClean="0">
              <a:latin typeface="CCW Cursive Writing 22" panose="03050602040000000000" pitchFamily="66" charset="0"/>
            </a:endParaRPr>
          </a:p>
          <a:p>
            <a:endParaRPr lang="en-GB" sz="2400" dirty="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0586" y="283257"/>
            <a:ext cx="2208339" cy="12418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1975" y="3867150"/>
            <a:ext cx="10029825"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362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95400" y="1114425"/>
            <a:ext cx="9991725" cy="3785652"/>
          </a:xfrm>
          <a:prstGeom prst="rect">
            <a:avLst/>
          </a:prstGeom>
          <a:noFill/>
        </p:spPr>
        <p:txBody>
          <a:bodyPr wrap="square" rtlCol="0">
            <a:spAutoFit/>
          </a:bodyPr>
          <a:lstStyle/>
          <a:p>
            <a:r>
              <a:rPr lang="en-GB" sz="2400" dirty="0" smtClean="0">
                <a:latin typeface="CCW Cursive Writing 22" panose="03050602040000000000" pitchFamily="66" charset="0"/>
              </a:rPr>
              <a:t>Now have a go at practising this weeks CEW. Remember there are </a:t>
            </a:r>
            <a:r>
              <a:rPr lang="en-GB" sz="2400" dirty="0" smtClean="0">
                <a:latin typeface="CCW Cursive Writing 22" panose="03050602040000000000" pitchFamily="66" charset="0"/>
              </a:rPr>
              <a:t>3 </a:t>
            </a:r>
            <a:r>
              <a:rPr lang="en-GB" sz="2400" dirty="0" smtClean="0">
                <a:latin typeface="CCW Cursive Writing 22" panose="03050602040000000000" pitchFamily="66" charset="0"/>
              </a:rPr>
              <a:t>of </a:t>
            </a:r>
            <a:r>
              <a:rPr lang="en-GB" sz="2400" dirty="0" smtClean="0">
                <a:latin typeface="CCW Cursive Writing 22" panose="03050602040000000000" pitchFamily="66" charset="0"/>
              </a:rPr>
              <a:t>them (or practise your super spellings).</a:t>
            </a:r>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Go back to slide 3 to check.</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886" y="3584065"/>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76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23900" y="762000"/>
            <a:ext cx="10163175" cy="4955203"/>
          </a:xfrm>
          <a:prstGeom prst="rect">
            <a:avLst/>
          </a:prstGeom>
          <a:noFill/>
        </p:spPr>
        <p:txBody>
          <a:bodyPr wrap="square" rtlCol="0">
            <a:spAutoFit/>
          </a:bodyPr>
          <a:lstStyle/>
          <a:p>
            <a:r>
              <a:rPr lang="en-GB" sz="2800" dirty="0" smtClean="0">
                <a:latin typeface="CCW Cursive Writing 22" panose="03050602040000000000" pitchFamily="66" charset="0"/>
              </a:rPr>
              <a:t>Today we </a:t>
            </a:r>
            <a:r>
              <a:rPr lang="en-GB" sz="2800" dirty="0" smtClean="0">
                <a:latin typeface="CCW Cursive Writing 22" panose="03050602040000000000" pitchFamily="66" charset="0"/>
              </a:rPr>
              <a:t>will practise the words we learnt yesterday with the ‘or’ sound spelt a. Can you remember the rule?</a:t>
            </a:r>
          </a:p>
          <a:p>
            <a:endParaRPr lang="en-GB" sz="2800" dirty="0">
              <a:solidFill>
                <a:srgbClr val="FF0000"/>
              </a:solidFill>
              <a:latin typeface="CCW Cursive Writing 22" panose="03050602040000000000" pitchFamily="66" charset="0"/>
            </a:endParaRPr>
          </a:p>
          <a:p>
            <a:r>
              <a:rPr lang="en-GB" sz="2800" dirty="0" smtClean="0">
                <a:solidFill>
                  <a:srgbClr val="FF0000"/>
                </a:solidFill>
                <a:latin typeface="CCW Cursive Writing 22" panose="03050602040000000000" pitchFamily="66" charset="0"/>
              </a:rPr>
              <a:t>Unscramble them or spell them!</a:t>
            </a:r>
          </a:p>
          <a:p>
            <a:endParaRPr lang="en-GB" sz="2800" dirty="0">
              <a:solidFill>
                <a:srgbClr val="FF0000"/>
              </a:solidFill>
              <a:latin typeface="CCW Cursive Writing 22" panose="03050602040000000000" pitchFamily="66" charset="0"/>
            </a:endParaRPr>
          </a:p>
          <a:p>
            <a:r>
              <a:rPr lang="en-GB" sz="2800" dirty="0" err="1">
                <a:solidFill>
                  <a:srgbClr val="FF0000"/>
                </a:solidFill>
                <a:latin typeface="CCW Cursive Writing 22" panose="03050602040000000000" pitchFamily="66" charset="0"/>
              </a:rPr>
              <a:t>l</a:t>
            </a:r>
            <a:r>
              <a:rPr lang="en-GB" sz="2800" dirty="0" err="1" smtClean="0">
                <a:solidFill>
                  <a:srgbClr val="FF0000"/>
                </a:solidFill>
                <a:latin typeface="CCW Cursive Writing 22" panose="03050602040000000000" pitchFamily="66" charset="0"/>
              </a:rPr>
              <a:t>alc</a:t>
            </a:r>
            <a:r>
              <a:rPr lang="en-GB" sz="2800" dirty="0" smtClean="0">
                <a:solidFill>
                  <a:srgbClr val="FF0000"/>
                </a:solidFill>
                <a:latin typeface="CCW Cursive Writing 22" panose="03050602040000000000" pitchFamily="66" charset="0"/>
              </a:rPr>
              <a:t>        - - - - - -     </a:t>
            </a:r>
            <a:r>
              <a:rPr lang="en-GB" sz="2800" dirty="0" err="1" smtClean="0">
                <a:solidFill>
                  <a:srgbClr val="FF0000"/>
                </a:solidFill>
                <a:latin typeface="CCW Cursive Writing 22" panose="03050602040000000000" pitchFamily="66" charset="0"/>
              </a:rPr>
              <a:t>klaw</a:t>
            </a:r>
            <a:endParaRPr lang="en-GB" sz="2800" dirty="0" smtClean="0">
              <a:solidFill>
                <a:srgbClr val="FF0000"/>
              </a:solidFill>
              <a:latin typeface="CCW Cursive Writing 22" panose="03050602040000000000" pitchFamily="66" charset="0"/>
            </a:endParaRPr>
          </a:p>
          <a:p>
            <a:endParaRPr lang="en-GB" sz="2800" dirty="0">
              <a:solidFill>
                <a:srgbClr val="FF0000"/>
              </a:solidFill>
              <a:latin typeface="CCW Cursive Writing 22" panose="03050602040000000000" pitchFamily="66" charset="0"/>
            </a:endParaRPr>
          </a:p>
          <a:p>
            <a:r>
              <a:rPr lang="en-GB" sz="2800" dirty="0" smtClean="0">
                <a:solidFill>
                  <a:srgbClr val="FF0000"/>
                </a:solidFill>
                <a:latin typeface="CCW Cursive Writing 22" panose="03050602040000000000" pitchFamily="66" charset="0"/>
              </a:rPr>
              <a:t>- - - k      - - - -      t _ _ _ </a:t>
            </a:r>
            <a:endParaRPr lang="en-GB" sz="2800" dirty="0">
              <a:solidFill>
                <a:srgbClr val="FF0000"/>
              </a:solidFill>
              <a:latin typeface="CCW Cursive Writing 22" panose="03050602040000000000" pitchFamily="66" charset="0"/>
            </a:endParaRPr>
          </a:p>
          <a:p>
            <a:endParaRPr lang="en-GB" sz="3600" dirty="0">
              <a:solidFill>
                <a:srgbClr val="FF0000"/>
              </a:solidFill>
              <a:latin typeface="CCW Cursive Writing 22" panose="03050602040000000000" pitchFamily="66" charset="0"/>
            </a:endParaRPr>
          </a:p>
        </p:txBody>
      </p:sp>
    </p:spTree>
    <p:extLst>
      <p:ext uri="{BB962C8B-B14F-4D97-AF65-F5344CB8AC3E}">
        <p14:creationId xmlns:p14="http://schemas.microsoft.com/office/powerpoint/2010/main" val="1577768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875</Words>
  <Application>Microsoft Office PowerPoint</Application>
  <PresentationFormat>Widescreen</PresentationFormat>
  <Paragraphs>230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CCW Cursive Writing 22</vt:lpstr>
      <vt:lpstr>Times New Roman</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Perryfields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Etheridge</dc:creator>
  <cp:lastModifiedBy>Elizabeth Etheridge</cp:lastModifiedBy>
  <cp:revision>29</cp:revision>
  <dcterms:created xsi:type="dcterms:W3CDTF">2021-01-02T12:02:29Z</dcterms:created>
  <dcterms:modified xsi:type="dcterms:W3CDTF">2021-01-05T14:56:58Z</dcterms:modified>
</cp:coreProperties>
</file>