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1" r:id="rId9"/>
    <p:sldId id="263" r:id="rId10"/>
    <p:sldId id="260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4043F2-056A-4CC6-8EFE-CBA7E412713B}">
          <p14:sldIdLst>
            <p14:sldId id="256"/>
            <p14:sldId id="257"/>
            <p14:sldId id="259"/>
            <p14:sldId id="258"/>
            <p14:sldId id="261"/>
            <p14:sldId id="263"/>
            <p14:sldId id="260"/>
          </p14:sldIdLst>
        </p14:section>
        <p14:section name="Untitled Section" id="{DE188D07-E1FD-4962-8237-967F5B469751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E81A-21D9-4F26-933A-2857B9FF6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B2FAB-19F8-4579-B23B-F222FD0C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18FE8-F2B3-45E4-BC31-2634065E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85E17-90A3-40DC-93A7-D45B68AA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F6AD2-BC92-4D94-B103-AA778288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9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92D5-2096-4B4C-BC35-7300D5D73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838A4-23D5-45F2-9593-AC01F35FC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A7E-E0E3-4CFE-A158-1DDA0B7F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61E7A-E234-4AB0-A775-A122839A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74F6F-0561-460A-8DE6-3CB2B6B0E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08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2A49E-6159-49A7-A917-E4CB6B805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C2AC2-21B6-450B-8CCB-509B479E3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2C4AB-619C-41C3-AB0F-E38AA7EA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0C76F-A04E-412C-8980-DC6C0434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281AC-6879-48D3-9D30-8B7DA9B7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78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DBC8-C91F-49C0-91AB-379735314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504C3-C471-4C3C-B27C-B37668377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36E94-7EB4-4669-B7A7-4EC69000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C4ACD-7DA5-4E52-ABB4-9A08ABAA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53E37-D779-4E58-AE69-17FC0C7C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87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42232-F057-436B-990C-575F6BBEE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9D45E-99D7-4737-81AE-099BE8F51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08116-B445-41EB-8576-65A4C91F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40901-8A06-4010-8C70-F3709CC0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7A3B6-B29A-4B71-BEDA-75485E99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3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6B89F-DE03-4547-B7CE-5AE9E9B45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828E-5D8C-4F31-BFA4-BF284425C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13095-693B-4C70-936B-F26FA14DF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DF720-BC18-4293-AF21-123C1FF1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6E0B6-7FE4-44B9-B49A-C47B53F7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57EBE-FC7B-48B9-8EE1-E2A2DDC6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94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F04A3-C64A-4B72-89F9-31EFC634B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56360-5001-450E-87B1-BC878F5A6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96940-32DD-4C0D-88F1-F950FC1C8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41A6B-FE47-4277-9E06-33F65EA1C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F42EB2-7009-4417-BB93-F88E48AFD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F10ECF-2E76-446C-AF0B-B342BB5E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D379DB-BDFC-4742-8443-787B9B61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5094E9-887F-4427-834A-B7D22D4CA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16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81B5-D5EA-4D15-9276-59551FA47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ABF81-7935-4731-A5F0-1B042CAA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46270-C2C9-40FF-BB18-2E66F6E9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E0F643-A6C9-44CD-8279-8AED26BA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9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F6A3D-1684-4FC9-894B-804416CD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7C9F59-D03D-4336-A421-74399B36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9C21A-93A8-49F1-8229-03E5DF90E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2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F9ECF-243C-47B9-BE85-2AC68173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04E18-339D-4404-A1C3-B65F3EDA9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ECC59-A98F-4540-90B9-8BB22F047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B0AC9-0DEC-4598-9390-8465CA2E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79D65-0C19-453B-9827-CDD6050A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16C8A-D02C-4C27-9392-81DFB2C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9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524E-D2A3-4B23-9237-D35C2D43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73FEC-956D-4956-992E-59FF54A19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2842-806E-43CB-B997-217BDBCB8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4BD95-B39C-4285-A48A-DC8F6C46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3EA75-37C9-40B6-B4D2-8351653F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24700-541E-4C7E-969F-D5D87BAE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9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FEF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BC3D1-6480-4038-A19A-493CA8427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3E5A8-14DF-4365-9C83-990472F62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E3B01-01D1-4E2D-983A-B7977870F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435EB-7D6A-4528-9F3E-63B01EBE4385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ACBEC-5B9B-43DA-A23F-0A97D71F5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4390C-A24F-4151-9F07-F826AC53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7E45-32CD-4C5C-A6ED-D7AE15043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FD37-0B13-435F-B882-02E6725D7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CW Cursive Writing 22" panose="03050602040000000000" pitchFamily="66" charset="0"/>
              </a:rPr>
              <a:t>Can I Compare Number Sentences?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D07B18-849A-416A-8649-0A9AAC5C8F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Tuesday 18</a:t>
            </a:r>
            <a:r>
              <a:rPr lang="en-GB" baseline="30000" dirty="0"/>
              <a:t>th</a:t>
            </a:r>
            <a:r>
              <a:rPr lang="en-GB" dirty="0"/>
              <a:t> January 2022</a:t>
            </a:r>
          </a:p>
        </p:txBody>
      </p:sp>
    </p:spTree>
    <p:extLst>
      <p:ext uri="{BB962C8B-B14F-4D97-AF65-F5344CB8AC3E}">
        <p14:creationId xmlns:p14="http://schemas.microsoft.com/office/powerpoint/2010/main" val="34044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3D8E73A-BDCD-4564-8FFF-6E5F07C3C7D4}"/>
              </a:ext>
            </a:extLst>
          </p:cNvPr>
          <p:cNvSpPr txBox="1"/>
          <p:nvPr/>
        </p:nvSpPr>
        <p:spPr>
          <a:xfrm>
            <a:off x="806147" y="928895"/>
            <a:ext cx="98904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CW Cursive Writing 22" panose="03050602040000000000" pitchFamily="66" charset="0"/>
              </a:rPr>
              <a:t>First, can we body count to 20?</a:t>
            </a:r>
          </a:p>
          <a:p>
            <a:endParaRPr lang="en-US" sz="4000" dirty="0">
              <a:latin typeface="CCW Cursive Writing 22" panose="03050602040000000000" pitchFamily="66" charset="0"/>
            </a:endParaRPr>
          </a:p>
          <a:p>
            <a:r>
              <a:rPr lang="en-US" sz="4000" dirty="0">
                <a:latin typeface="CCW Cursive Writing 22" panose="03050602040000000000" pitchFamily="66" charset="0"/>
              </a:rPr>
              <a:t>Can we go back down again?</a:t>
            </a:r>
            <a:endParaRPr lang="en-GB" sz="4000" dirty="0"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8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3B1088-B6D1-4F14-9B77-C62787FEBA5B}"/>
              </a:ext>
            </a:extLst>
          </p:cNvPr>
          <p:cNvSpPr txBox="1"/>
          <p:nvPr/>
        </p:nvSpPr>
        <p:spPr>
          <a:xfrm>
            <a:off x="1240971" y="541176"/>
            <a:ext cx="92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CW Cursive Writing 22" panose="03050602040000000000" pitchFamily="66" charset="0"/>
              </a:rPr>
              <a:t>Do you recognise these symbols? 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1840C1-0826-48AD-9419-EB21CC1F2338}"/>
              </a:ext>
            </a:extLst>
          </p:cNvPr>
          <p:cNvSpPr txBox="1"/>
          <p:nvPr/>
        </p:nvSpPr>
        <p:spPr>
          <a:xfrm>
            <a:off x="3011523" y="1593015"/>
            <a:ext cx="8238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CW Cursive Writing 22" panose="03050602040000000000" pitchFamily="66" charset="0"/>
              </a:rPr>
              <a:t>&gt;</a:t>
            </a:r>
            <a:r>
              <a:rPr lang="en-US" dirty="0">
                <a:latin typeface="CCW Cursive Writing 22" panose="03050602040000000000" pitchFamily="66" charset="0"/>
              </a:rPr>
              <a:t>  </a:t>
            </a:r>
            <a:r>
              <a:rPr lang="en-US" sz="2800" dirty="0">
                <a:latin typeface="CCW Cursive Writing 22" panose="03050602040000000000" pitchFamily="66" charset="0"/>
              </a:rPr>
              <a:t>Greater than/ More than</a:t>
            </a:r>
            <a:endParaRPr lang="en-GB" sz="2800" dirty="0">
              <a:latin typeface="CCW Cursive Writing 22" panose="0305060204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EE309E-BA3A-47E0-8E0F-3C006163429C}"/>
              </a:ext>
            </a:extLst>
          </p:cNvPr>
          <p:cNvSpPr txBox="1"/>
          <p:nvPr/>
        </p:nvSpPr>
        <p:spPr>
          <a:xfrm>
            <a:off x="3011523" y="2754409"/>
            <a:ext cx="58572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CW Cursive Writing 22" panose="03050602040000000000" pitchFamily="66" charset="0"/>
              </a:rPr>
              <a:t>&lt; </a:t>
            </a:r>
            <a:r>
              <a:rPr lang="en-US" sz="2800" dirty="0">
                <a:latin typeface="CCW Cursive Writing 22" panose="03050602040000000000" pitchFamily="66" charset="0"/>
              </a:rPr>
              <a:t>Less than</a:t>
            </a:r>
            <a:endParaRPr lang="en-GB" sz="2800" dirty="0">
              <a:latin typeface="CCW Cursive Writing 22" panose="03050602040000000000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42621A-8D1D-43B5-AEEC-B2EC18D43065}"/>
              </a:ext>
            </a:extLst>
          </p:cNvPr>
          <p:cNvSpPr txBox="1"/>
          <p:nvPr/>
        </p:nvSpPr>
        <p:spPr>
          <a:xfrm>
            <a:off x="3011523" y="3937518"/>
            <a:ext cx="7494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CW Cursive Writing 22" panose="03050602040000000000" pitchFamily="66" charset="0"/>
              </a:rPr>
              <a:t>= </a:t>
            </a:r>
            <a:r>
              <a:rPr lang="en-US" sz="2800" dirty="0">
                <a:latin typeface="CCW Cursive Writing 22" panose="03050602040000000000" pitchFamily="66" charset="0"/>
              </a:rPr>
              <a:t>Equal to /the same as</a:t>
            </a:r>
            <a:endParaRPr lang="en-GB" sz="2800" dirty="0">
              <a:latin typeface="CCW Cursive Writing 22" panose="03050602040000000000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F26A80-DF70-4CEF-BC1B-C9EA833F2BAA}"/>
              </a:ext>
            </a:extLst>
          </p:cNvPr>
          <p:cNvSpPr/>
          <p:nvPr/>
        </p:nvSpPr>
        <p:spPr>
          <a:xfrm>
            <a:off x="3799643" y="1593015"/>
            <a:ext cx="6706626" cy="919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8DEE9E-370A-48F8-8DB5-0306C19DEE2F}"/>
              </a:ext>
            </a:extLst>
          </p:cNvPr>
          <p:cNvSpPr/>
          <p:nvPr/>
        </p:nvSpPr>
        <p:spPr>
          <a:xfrm>
            <a:off x="3799643" y="2842778"/>
            <a:ext cx="2929631" cy="84145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638953-9466-4E99-B6A4-3C811A8D8109}"/>
              </a:ext>
            </a:extLst>
          </p:cNvPr>
          <p:cNvSpPr/>
          <p:nvPr/>
        </p:nvSpPr>
        <p:spPr>
          <a:xfrm>
            <a:off x="3799643" y="4097901"/>
            <a:ext cx="6374167" cy="8510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3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75F3E2-C81F-4E06-92A1-35439038D385}"/>
              </a:ext>
            </a:extLst>
          </p:cNvPr>
          <p:cNvSpPr/>
          <p:nvPr/>
        </p:nvSpPr>
        <p:spPr>
          <a:xfrm>
            <a:off x="312138" y="257399"/>
            <a:ext cx="11370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CW Cursive Writing 22" panose="03050602040000000000" pitchFamily="66" charset="0"/>
              </a:rPr>
              <a:t>Let’s practice comparing numbers</a:t>
            </a:r>
          </a:p>
          <a:p>
            <a:r>
              <a:rPr lang="en-US" sz="2400" dirty="0">
                <a:latin typeface="CCW Cursive Writing 22" panose="03050602040000000000" pitchFamily="66" charset="0"/>
              </a:rPr>
              <a:t>Which sign would you use between these numbers?</a:t>
            </a:r>
            <a:endParaRPr lang="en-GB" sz="2400" dirty="0">
              <a:latin typeface="CCW Cursive Writing 22" panose="03050602040000000000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1FB8CD-A209-41BA-87C5-E68073525531}"/>
              </a:ext>
            </a:extLst>
          </p:cNvPr>
          <p:cNvSpPr txBox="1"/>
          <p:nvPr/>
        </p:nvSpPr>
        <p:spPr>
          <a:xfrm>
            <a:off x="2472612" y="1464906"/>
            <a:ext cx="721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CW Cursive Writing 22" panose="03050602040000000000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4BDF29-9826-488C-8320-14E48393E5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50" t="25034" r="62883" b="26666"/>
          <a:stretch/>
        </p:blipFill>
        <p:spPr>
          <a:xfrm>
            <a:off x="4279348" y="1180729"/>
            <a:ext cx="3799331" cy="56198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0B6B82B-03C1-437D-B149-7A45BF349B84}"/>
              </a:ext>
            </a:extLst>
          </p:cNvPr>
          <p:cNvSpPr/>
          <p:nvPr/>
        </p:nvSpPr>
        <p:spPr>
          <a:xfrm>
            <a:off x="5668529" y="1538030"/>
            <a:ext cx="1149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FC6EAC-80C1-4E2B-B44E-7F50FCBDFC69}"/>
              </a:ext>
            </a:extLst>
          </p:cNvPr>
          <p:cNvSpPr/>
          <p:nvPr/>
        </p:nvSpPr>
        <p:spPr>
          <a:xfrm>
            <a:off x="5914357" y="2555900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FA6660-DB21-40A7-9BFB-A121D5F3ECE9}"/>
              </a:ext>
            </a:extLst>
          </p:cNvPr>
          <p:cNvSpPr/>
          <p:nvPr/>
        </p:nvSpPr>
        <p:spPr>
          <a:xfrm>
            <a:off x="5946138" y="3542179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ABCC82-B529-41F8-8621-784F42DB5B67}"/>
              </a:ext>
            </a:extLst>
          </p:cNvPr>
          <p:cNvSpPr/>
          <p:nvPr/>
        </p:nvSpPr>
        <p:spPr>
          <a:xfrm>
            <a:off x="5946138" y="4515116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2256C5-3461-4F8F-A514-F93BF51E7394}"/>
              </a:ext>
            </a:extLst>
          </p:cNvPr>
          <p:cNvSpPr/>
          <p:nvPr/>
        </p:nvSpPr>
        <p:spPr>
          <a:xfrm>
            <a:off x="5914356" y="5546328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22737F-DDFD-4956-BDB2-587A4EC941AF}"/>
              </a:ext>
            </a:extLst>
          </p:cNvPr>
          <p:cNvSpPr txBox="1"/>
          <p:nvPr/>
        </p:nvSpPr>
        <p:spPr>
          <a:xfrm>
            <a:off x="568171" y="2461360"/>
            <a:ext cx="25922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CW Cursive Writing 22" panose="03050602040000000000" pitchFamily="66" charset="0"/>
              </a:rPr>
              <a:t>Clue: if you aren’t sure, look at which is nearer the start of the number line!</a:t>
            </a:r>
          </a:p>
        </p:txBody>
      </p:sp>
    </p:spTree>
    <p:extLst>
      <p:ext uri="{BB962C8B-B14F-4D97-AF65-F5344CB8AC3E}">
        <p14:creationId xmlns:p14="http://schemas.microsoft.com/office/powerpoint/2010/main" val="332688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3A0CF-756F-4D7E-B3A8-67B52B17F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CW Cursive Writing 22" panose="03050602040000000000" pitchFamily="66" charset="0"/>
              </a:rPr>
              <a:t>We can also compare calculations.</a:t>
            </a:r>
            <a:endParaRPr lang="en-GB" sz="3200" dirty="0">
              <a:latin typeface="CCW Cursive Writing 22" panose="0305060204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4AA42D-72ED-4B53-9998-58B21E16D0D1}"/>
              </a:ext>
            </a:extLst>
          </p:cNvPr>
          <p:cNvSpPr txBox="1"/>
          <p:nvPr/>
        </p:nvSpPr>
        <p:spPr>
          <a:xfrm>
            <a:off x="932155" y="2077375"/>
            <a:ext cx="1042164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CW Cursive Writing 22" panose="03050602040000000000" pitchFamily="66" charset="0"/>
              </a:rPr>
              <a:t>Have a look at this.</a:t>
            </a:r>
          </a:p>
          <a:p>
            <a:r>
              <a:rPr lang="en-GB" sz="3200" dirty="0">
                <a:latin typeface="CCW Cursive Writing 22" panose="03050602040000000000" pitchFamily="66" charset="0"/>
              </a:rPr>
              <a:t>How could you tackle it?</a:t>
            </a:r>
          </a:p>
          <a:p>
            <a:endParaRPr lang="en-GB" sz="3200" dirty="0">
              <a:latin typeface="CCW Cursive Writing 22" panose="03050602040000000000" pitchFamily="66" charset="0"/>
            </a:endParaRPr>
          </a:p>
          <a:p>
            <a:endParaRPr lang="en-GB" sz="3200" dirty="0">
              <a:latin typeface="CCW Cursive Writing 22" panose="03050602040000000000" pitchFamily="66" charset="0"/>
            </a:endParaRPr>
          </a:p>
          <a:p>
            <a:pPr algn="ctr"/>
            <a:r>
              <a:rPr lang="en-GB" sz="3200" dirty="0">
                <a:latin typeface="CCW Cursive Writing 22" panose="03050602040000000000" pitchFamily="66" charset="0"/>
              </a:rPr>
              <a:t>10 – 2               5 + 1</a:t>
            </a:r>
          </a:p>
          <a:p>
            <a:pPr algn="ctr"/>
            <a:endParaRPr lang="en-GB" sz="3200" dirty="0">
              <a:latin typeface="CCW Cursive Writing 22" panose="03050602040000000000" pitchFamily="66" charset="0"/>
            </a:endParaRPr>
          </a:p>
          <a:p>
            <a:pPr algn="ctr"/>
            <a:r>
              <a:rPr lang="en-GB" sz="2800" dirty="0">
                <a:latin typeface="CCW Cursive Writing 22" panose="03050602040000000000" pitchFamily="66" charset="0"/>
              </a:rPr>
              <a:t>10 – 2 = </a:t>
            </a:r>
            <a:r>
              <a:rPr lang="en-GB" sz="2800" dirty="0">
                <a:solidFill>
                  <a:srgbClr val="FF0000"/>
                </a:solidFill>
                <a:latin typeface="CCW Cursive Writing 22" panose="03050602040000000000" pitchFamily="66" charset="0"/>
              </a:rPr>
              <a:t>8</a:t>
            </a:r>
            <a:r>
              <a:rPr lang="en-GB" sz="2800" dirty="0">
                <a:latin typeface="CCW Cursive Writing 22" panose="03050602040000000000" pitchFamily="66" charset="0"/>
              </a:rPr>
              <a:t>              5 + 1 = </a:t>
            </a:r>
            <a:r>
              <a:rPr lang="en-GB" sz="2800" dirty="0">
                <a:solidFill>
                  <a:srgbClr val="FF0000"/>
                </a:solidFill>
                <a:latin typeface="CCW Cursive Writing 22" panose="03050602040000000000" pitchFamily="66" charset="0"/>
              </a:rPr>
              <a:t>6</a:t>
            </a:r>
          </a:p>
          <a:p>
            <a:pPr algn="ctr"/>
            <a:endParaRPr lang="en-GB" sz="3200" dirty="0">
              <a:latin typeface="CCW Cursive Writing 22" panose="03050602040000000000" pitchFamily="66" charset="0"/>
            </a:endParaRPr>
          </a:p>
          <a:p>
            <a:pPr algn="ctr"/>
            <a:r>
              <a:rPr lang="en-GB" sz="2000" dirty="0">
                <a:latin typeface="CCW Cursive Writing 22" panose="03050602040000000000" pitchFamily="66" charset="0"/>
              </a:rPr>
              <a:t>Work out the answer on both sides first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7BD8E89-520D-4C12-AF72-E9D0F24A8CD1}"/>
              </a:ext>
            </a:extLst>
          </p:cNvPr>
          <p:cNvSpPr/>
          <p:nvPr/>
        </p:nvSpPr>
        <p:spPr>
          <a:xfrm>
            <a:off x="5548545" y="3754058"/>
            <a:ext cx="1444464" cy="1057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E4183B-0D9D-4681-93CD-286DAAEBB2A4}"/>
              </a:ext>
            </a:extLst>
          </p:cNvPr>
          <p:cNvSpPr/>
          <p:nvPr/>
        </p:nvSpPr>
        <p:spPr>
          <a:xfrm>
            <a:off x="5668951" y="3585480"/>
            <a:ext cx="132405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3553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3A0CF-756F-4D7E-B3A8-67B52B17F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CW Cursive Writing 22" panose="03050602040000000000" pitchFamily="66" charset="0"/>
              </a:rPr>
              <a:t>Do we always have to work out the answers to be able to compare calculations?</a:t>
            </a:r>
            <a:endParaRPr lang="en-GB" sz="2400" dirty="0">
              <a:latin typeface="CCW Cursive Writing 22" panose="03050602040000000000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59A4F0-505E-46CF-A66F-2B931E8165EB}"/>
              </a:ext>
            </a:extLst>
          </p:cNvPr>
          <p:cNvSpPr txBox="1"/>
          <p:nvPr/>
        </p:nvSpPr>
        <p:spPr>
          <a:xfrm>
            <a:off x="3694922" y="2071396"/>
            <a:ext cx="52624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13 + 2        2 + 13</a:t>
            </a:r>
          </a:p>
          <a:p>
            <a:endParaRPr lang="en-US" sz="4000" dirty="0"/>
          </a:p>
          <a:p>
            <a:r>
              <a:rPr lang="en-US" sz="4000" dirty="0"/>
              <a:t>18 – 5        18</a:t>
            </a:r>
          </a:p>
          <a:p>
            <a:endParaRPr lang="en-US" sz="4000" dirty="0"/>
          </a:p>
          <a:p>
            <a:r>
              <a:rPr lang="en-US" sz="4000" dirty="0"/>
              <a:t>12 + 4        12 – 4 </a:t>
            </a:r>
            <a:endParaRPr lang="en-GB" sz="4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3CF5F44-5645-429A-AB91-3214937CC335}"/>
              </a:ext>
            </a:extLst>
          </p:cNvPr>
          <p:cNvSpPr/>
          <p:nvPr/>
        </p:nvSpPr>
        <p:spPr>
          <a:xfrm>
            <a:off x="5281126" y="2266364"/>
            <a:ext cx="373225" cy="266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56D6B1-9707-4EBD-8CFB-F24FCE9297D3}"/>
              </a:ext>
            </a:extLst>
          </p:cNvPr>
          <p:cNvSpPr/>
          <p:nvPr/>
        </p:nvSpPr>
        <p:spPr>
          <a:xfrm>
            <a:off x="5281125" y="3586024"/>
            <a:ext cx="373225" cy="266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ED4C68B-CC53-4F61-A02F-B1D57FCD3317}"/>
              </a:ext>
            </a:extLst>
          </p:cNvPr>
          <p:cNvSpPr/>
          <p:nvPr/>
        </p:nvSpPr>
        <p:spPr>
          <a:xfrm>
            <a:off x="5281125" y="4695090"/>
            <a:ext cx="373225" cy="266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2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323C-6BCD-44E6-B523-EDAD1ECD2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CW Cursive Writing 22" panose="03050602040000000000" pitchFamily="66" charset="0"/>
              </a:rPr>
              <a:t>Comparing number sentences </a:t>
            </a:r>
            <a:br>
              <a:rPr lang="en-US" sz="3600" dirty="0">
                <a:latin typeface="CCW Cursive Writing 22" panose="03050602040000000000" pitchFamily="66" charset="0"/>
              </a:rPr>
            </a:br>
            <a:r>
              <a:rPr lang="en-US" sz="3600" dirty="0">
                <a:latin typeface="CCW Cursive Writing 22" panose="03050602040000000000" pitchFamily="66" charset="0"/>
              </a:rPr>
              <a:t>Steps to success</a:t>
            </a:r>
            <a:endParaRPr lang="en-GB" sz="3600" dirty="0">
              <a:latin typeface="CCW Cursive Writing 22" panose="03050602040000000000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5B5F8-DF91-4A1A-BBED-DDAFB0EF2DFC}"/>
              </a:ext>
            </a:extLst>
          </p:cNvPr>
          <p:cNvSpPr txBox="1"/>
          <p:nvPr/>
        </p:nvSpPr>
        <p:spPr>
          <a:xfrm>
            <a:off x="275209" y="1894114"/>
            <a:ext cx="114877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CCW Cursive Writing 22" panose="03050602040000000000" pitchFamily="66" charset="0"/>
              </a:rPr>
              <a:t> Write one number in each square.</a:t>
            </a:r>
          </a:p>
          <a:p>
            <a:r>
              <a:rPr lang="en-US" sz="2400" dirty="0">
                <a:latin typeface="CCW Cursive Writing 22" panose="03050602040000000000" pitchFamily="66" charset="0"/>
              </a:rPr>
              <a:t> </a:t>
            </a:r>
          </a:p>
          <a:p>
            <a:r>
              <a:rPr lang="en-US" sz="2400" dirty="0">
                <a:latin typeface="CCW Cursive Writing 22" panose="03050602040000000000" pitchFamily="66" charset="0"/>
              </a:rPr>
              <a:t>2. Do I need to solve any calculations?</a:t>
            </a:r>
          </a:p>
          <a:p>
            <a:endParaRPr lang="en-US" sz="2400" dirty="0">
              <a:latin typeface="CCW Cursive Writing 22" panose="03050602040000000000" pitchFamily="66" charset="0"/>
            </a:endParaRPr>
          </a:p>
          <a:p>
            <a:r>
              <a:rPr lang="en-US" sz="2400" dirty="0">
                <a:latin typeface="CCW Cursive Writing 22" panose="03050602040000000000" pitchFamily="66" charset="0"/>
              </a:rPr>
              <a:t>3. Work out the answer for </a:t>
            </a:r>
            <a:r>
              <a:rPr lang="en-US" sz="2400">
                <a:latin typeface="CCW Cursive Writing 22" panose="03050602040000000000" pitchFamily="66" charset="0"/>
              </a:rPr>
              <a:t>each calculation(</a:t>
            </a:r>
            <a:r>
              <a:rPr lang="en-US" sz="2400" dirty="0">
                <a:latin typeface="CCW Cursive Writing 22" panose="03050602040000000000" pitchFamily="66" charset="0"/>
              </a:rPr>
              <a:t>W</a:t>
            </a:r>
            <a:r>
              <a:rPr lang="en-US" sz="2400">
                <a:latin typeface="CCW Cursive Writing 22" panose="03050602040000000000" pitchFamily="66" charset="0"/>
              </a:rPr>
              <a:t>hat </a:t>
            </a:r>
            <a:r>
              <a:rPr lang="en-US" sz="2400" dirty="0">
                <a:latin typeface="CCW Cursive Writing 22" panose="03050602040000000000" pitchFamily="66" charset="0"/>
              </a:rPr>
              <a:t>can we use to help us?) </a:t>
            </a:r>
          </a:p>
          <a:p>
            <a:endParaRPr lang="en-US" sz="2400" dirty="0">
              <a:latin typeface="CCW Cursive Writing 22" panose="03050602040000000000" pitchFamily="66" charset="0"/>
            </a:endParaRPr>
          </a:p>
          <a:p>
            <a:r>
              <a:rPr lang="en-US" sz="2400" dirty="0">
                <a:latin typeface="CCW Cursive Writing 22" panose="03050602040000000000" pitchFamily="66" charset="0"/>
              </a:rPr>
              <a:t>4. Decide which is the correct symbol between sentences. </a:t>
            </a:r>
          </a:p>
          <a:p>
            <a:endParaRPr lang="en-US" sz="2400" dirty="0">
              <a:latin typeface="CCW Cursive Writing 22" panose="03050602040000000000" pitchFamily="66" charset="0"/>
            </a:endParaRPr>
          </a:p>
          <a:p>
            <a:r>
              <a:rPr lang="en-US" sz="2400" dirty="0">
                <a:latin typeface="CCW Cursive Writing 22" panose="03050602040000000000" pitchFamily="66" charset="0"/>
              </a:rPr>
              <a:t>5. Draw the symbol carefully. </a:t>
            </a:r>
          </a:p>
          <a:p>
            <a:pPr marL="342900" indent="-342900">
              <a:buAutoNum type="arabicPeriod"/>
            </a:pPr>
            <a:endParaRPr lang="en-GB" dirty="0"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1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51D6F92-8138-40F3-A5C5-7AD63AB22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321052"/>
              </p:ext>
            </p:extLst>
          </p:nvPr>
        </p:nvGraphicFramePr>
        <p:xfrm>
          <a:off x="606490" y="732453"/>
          <a:ext cx="2817845" cy="5332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3787">
                  <a:extLst>
                    <a:ext uri="{9D8B030D-6E8A-4147-A177-3AD203B41FA5}">
                      <a16:colId xmlns:a16="http://schemas.microsoft.com/office/drawing/2014/main" val="1015049871"/>
                    </a:ext>
                  </a:extLst>
                </a:gridCol>
                <a:gridCol w="557376">
                  <a:extLst>
                    <a:ext uri="{9D8B030D-6E8A-4147-A177-3AD203B41FA5}">
                      <a16:colId xmlns:a16="http://schemas.microsoft.com/office/drawing/2014/main" val="4023335693"/>
                    </a:ext>
                  </a:extLst>
                </a:gridCol>
                <a:gridCol w="1176682">
                  <a:extLst>
                    <a:ext uri="{9D8B030D-6E8A-4147-A177-3AD203B41FA5}">
                      <a16:colId xmlns:a16="http://schemas.microsoft.com/office/drawing/2014/main" val="3566453038"/>
                    </a:ext>
                  </a:extLst>
                </a:gridCol>
              </a:tblGrid>
              <a:tr h="9002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11+3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211098"/>
                  </a:ext>
                </a:extLst>
              </a:tr>
              <a:tr h="8864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17-4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02104"/>
                  </a:ext>
                </a:extLst>
              </a:tr>
              <a:tr h="8864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73025"/>
                  </a:ext>
                </a:extLst>
              </a:tr>
              <a:tr h="8864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9+10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10+9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359951"/>
                  </a:ext>
                </a:extLst>
              </a:tr>
              <a:tr h="8864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10-2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072465"/>
                  </a:ext>
                </a:extLst>
              </a:tr>
              <a:tr h="8864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8+2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8-2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91764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F317F5-E1B1-469B-A713-66E39557A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92867"/>
              </p:ext>
            </p:extLst>
          </p:nvPr>
        </p:nvGraphicFramePr>
        <p:xfrm>
          <a:off x="4332513" y="654348"/>
          <a:ext cx="2948475" cy="5410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6327">
                  <a:extLst>
                    <a:ext uri="{9D8B030D-6E8A-4147-A177-3AD203B41FA5}">
                      <a16:colId xmlns:a16="http://schemas.microsoft.com/office/drawing/2014/main" val="1164533978"/>
                    </a:ext>
                  </a:extLst>
                </a:gridCol>
                <a:gridCol w="578498">
                  <a:extLst>
                    <a:ext uri="{9D8B030D-6E8A-4147-A177-3AD203B41FA5}">
                      <a16:colId xmlns:a16="http://schemas.microsoft.com/office/drawing/2014/main" val="2344766226"/>
                    </a:ext>
                  </a:extLst>
                </a:gridCol>
                <a:gridCol w="1203650">
                  <a:extLst>
                    <a:ext uri="{9D8B030D-6E8A-4147-A177-3AD203B41FA5}">
                      <a16:colId xmlns:a16="http://schemas.microsoft.com/office/drawing/2014/main" val="210326721"/>
                    </a:ext>
                  </a:extLst>
                </a:gridCol>
              </a:tblGrid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13+5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14-5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688764"/>
                  </a:ext>
                </a:extLst>
              </a:tr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16-2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13+6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40057"/>
                  </a:ext>
                </a:extLst>
              </a:tr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20-5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10+5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222150"/>
                  </a:ext>
                </a:extLst>
              </a:tr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18-1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16+1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75233"/>
                  </a:ext>
                </a:extLst>
              </a:tr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12+4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12-4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013897"/>
                  </a:ext>
                </a:extLst>
              </a:tr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15+5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20-4</a:t>
                      </a:r>
                      <a:endParaRPr lang="en-GB" sz="2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74435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494628-60FD-474D-94B2-93EE33286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46625"/>
              </p:ext>
            </p:extLst>
          </p:nvPr>
        </p:nvGraphicFramePr>
        <p:xfrm>
          <a:off x="8189166" y="693400"/>
          <a:ext cx="3250890" cy="5410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6327">
                  <a:extLst>
                    <a:ext uri="{9D8B030D-6E8A-4147-A177-3AD203B41FA5}">
                      <a16:colId xmlns:a16="http://schemas.microsoft.com/office/drawing/2014/main" val="1164533978"/>
                    </a:ext>
                  </a:extLst>
                </a:gridCol>
                <a:gridCol w="711785">
                  <a:extLst>
                    <a:ext uri="{9D8B030D-6E8A-4147-A177-3AD203B41FA5}">
                      <a16:colId xmlns:a16="http://schemas.microsoft.com/office/drawing/2014/main" val="2344766226"/>
                    </a:ext>
                  </a:extLst>
                </a:gridCol>
                <a:gridCol w="1372778">
                  <a:extLst>
                    <a:ext uri="{9D8B030D-6E8A-4147-A177-3AD203B41FA5}">
                      <a16:colId xmlns:a16="http://schemas.microsoft.com/office/drawing/2014/main" val="210326721"/>
                    </a:ext>
                  </a:extLst>
                </a:gridCol>
              </a:tblGrid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20 - 1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&gt;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14+__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688764"/>
                  </a:ext>
                </a:extLst>
              </a:tr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13 - 2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=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__+6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40057"/>
                  </a:ext>
                </a:extLst>
              </a:tr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20 - 5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&lt;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11+__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222150"/>
                  </a:ext>
                </a:extLst>
              </a:tr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18 - 1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&lt;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__+1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75233"/>
                  </a:ext>
                </a:extLst>
              </a:tr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8 + 5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&gt;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__ - 4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013897"/>
                  </a:ext>
                </a:extLst>
              </a:tr>
              <a:tr h="9017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10 + 2 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&lt;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92D050"/>
                          </a:solidFill>
                        </a:rPr>
                        <a:t>20 - __</a:t>
                      </a:r>
                      <a:endParaRPr lang="en-GB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744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1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C3F087-081D-4B4D-8272-C26479B81D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55B2DE-A721-41F3-B849-5C93DCB483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F5D7A4-BE09-4E58-AEEE-4C575A8BED0C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adbe2ee3-5819-4fc6-9e4c-b648fc4ffbc3"/>
    <ds:schemaRef ds:uri="http://schemas.microsoft.com/office/2006/metadata/properti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284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CCW Cursive Writing 22</vt:lpstr>
      <vt:lpstr>Office Theme</vt:lpstr>
      <vt:lpstr>Can I Compare Number Sentences?</vt:lpstr>
      <vt:lpstr>PowerPoint Presentation</vt:lpstr>
      <vt:lpstr>PowerPoint Presentation</vt:lpstr>
      <vt:lpstr>PowerPoint Presentation</vt:lpstr>
      <vt:lpstr>We can also compare calculations.</vt:lpstr>
      <vt:lpstr>Do we always have to work out the answers to be able to compare calculations?</vt:lpstr>
      <vt:lpstr>Comparing number sentences  Steps to success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Compare Number Sentences?</dc:title>
  <dc:creator>C Champion</dc:creator>
  <cp:lastModifiedBy>Cathy Champion</cp:lastModifiedBy>
  <cp:revision>10</cp:revision>
  <dcterms:created xsi:type="dcterms:W3CDTF">2022-01-12T09:06:48Z</dcterms:created>
  <dcterms:modified xsi:type="dcterms:W3CDTF">2022-01-15T15:39:46Z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