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6" r:id="rId4"/>
    <p:sldId id="259" r:id="rId5"/>
    <p:sldId id="260" r:id="rId6"/>
    <p:sldId id="261" r:id="rId7"/>
    <p:sldId id="262" r:id="rId8"/>
    <p:sldId id="263" r:id="rId9"/>
    <p:sldId id="264" r:id="rId10"/>
    <p:sldId id="265" r:id="rId11"/>
    <p:sldId id="268" r:id="rId12"/>
    <p:sldId id="277" r:id="rId13"/>
    <p:sldId id="267" r:id="rId14"/>
    <p:sldId id="270" r:id="rId15"/>
    <p:sldId id="272" r:id="rId16"/>
    <p:sldId id="274" r:id="rId17"/>
    <p:sldId id="269" r:id="rId18"/>
    <p:sldId id="275"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3" d="100"/>
          <a:sy n="93" d="100"/>
        </p:scale>
        <p:origin x="144"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624E36A-546E-4CE0-8C99-EE6A46BEC094}"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2B6CB4-3EDA-4305-ACC2-0A12C98591D7}" type="slidenum">
              <a:rPr lang="en-GB" smtClean="0"/>
              <a:t>‹#›</a:t>
            </a:fld>
            <a:endParaRPr lang="en-GB"/>
          </a:p>
        </p:txBody>
      </p:sp>
    </p:spTree>
    <p:extLst>
      <p:ext uri="{BB962C8B-B14F-4D97-AF65-F5344CB8AC3E}">
        <p14:creationId xmlns:p14="http://schemas.microsoft.com/office/powerpoint/2010/main" val="2611707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24E36A-546E-4CE0-8C99-EE6A46BEC094}"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2B6CB4-3EDA-4305-ACC2-0A12C98591D7}" type="slidenum">
              <a:rPr lang="en-GB" smtClean="0"/>
              <a:t>‹#›</a:t>
            </a:fld>
            <a:endParaRPr lang="en-GB"/>
          </a:p>
        </p:txBody>
      </p:sp>
    </p:spTree>
    <p:extLst>
      <p:ext uri="{BB962C8B-B14F-4D97-AF65-F5344CB8AC3E}">
        <p14:creationId xmlns:p14="http://schemas.microsoft.com/office/powerpoint/2010/main" val="3574618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24E36A-546E-4CE0-8C99-EE6A46BEC094}"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2B6CB4-3EDA-4305-ACC2-0A12C98591D7}" type="slidenum">
              <a:rPr lang="en-GB" smtClean="0"/>
              <a:t>‹#›</a:t>
            </a:fld>
            <a:endParaRPr lang="en-GB"/>
          </a:p>
        </p:txBody>
      </p:sp>
    </p:spTree>
    <p:extLst>
      <p:ext uri="{BB962C8B-B14F-4D97-AF65-F5344CB8AC3E}">
        <p14:creationId xmlns:p14="http://schemas.microsoft.com/office/powerpoint/2010/main" val="2322850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24E36A-546E-4CE0-8C99-EE6A46BEC094}"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2B6CB4-3EDA-4305-ACC2-0A12C98591D7}" type="slidenum">
              <a:rPr lang="en-GB" smtClean="0"/>
              <a:t>‹#›</a:t>
            </a:fld>
            <a:endParaRPr lang="en-GB"/>
          </a:p>
        </p:txBody>
      </p:sp>
    </p:spTree>
    <p:extLst>
      <p:ext uri="{BB962C8B-B14F-4D97-AF65-F5344CB8AC3E}">
        <p14:creationId xmlns:p14="http://schemas.microsoft.com/office/powerpoint/2010/main" val="3066817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624E36A-546E-4CE0-8C99-EE6A46BEC094}" type="datetimeFigureOut">
              <a:rPr lang="en-GB" smtClean="0"/>
              <a:t>21/01/2021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2B6CB4-3EDA-4305-ACC2-0A12C98591D7}" type="slidenum">
              <a:rPr lang="en-GB" smtClean="0"/>
              <a:t>‹#›</a:t>
            </a:fld>
            <a:endParaRPr lang="en-GB"/>
          </a:p>
        </p:txBody>
      </p:sp>
    </p:spTree>
    <p:extLst>
      <p:ext uri="{BB962C8B-B14F-4D97-AF65-F5344CB8AC3E}">
        <p14:creationId xmlns:p14="http://schemas.microsoft.com/office/powerpoint/2010/main" val="2088736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624E36A-546E-4CE0-8C99-EE6A46BEC094}" type="datetimeFigureOut">
              <a:rPr lang="en-GB" smtClean="0"/>
              <a:t>21/01/2021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2B6CB4-3EDA-4305-ACC2-0A12C98591D7}" type="slidenum">
              <a:rPr lang="en-GB" smtClean="0"/>
              <a:t>‹#›</a:t>
            </a:fld>
            <a:endParaRPr lang="en-GB"/>
          </a:p>
        </p:txBody>
      </p:sp>
    </p:spTree>
    <p:extLst>
      <p:ext uri="{BB962C8B-B14F-4D97-AF65-F5344CB8AC3E}">
        <p14:creationId xmlns:p14="http://schemas.microsoft.com/office/powerpoint/2010/main" val="3656584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624E36A-546E-4CE0-8C99-EE6A46BEC094}" type="datetimeFigureOut">
              <a:rPr lang="en-GB" smtClean="0"/>
              <a:t>21/01/2021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2B6CB4-3EDA-4305-ACC2-0A12C98591D7}" type="slidenum">
              <a:rPr lang="en-GB" smtClean="0"/>
              <a:t>‹#›</a:t>
            </a:fld>
            <a:endParaRPr lang="en-GB"/>
          </a:p>
        </p:txBody>
      </p:sp>
    </p:spTree>
    <p:extLst>
      <p:ext uri="{BB962C8B-B14F-4D97-AF65-F5344CB8AC3E}">
        <p14:creationId xmlns:p14="http://schemas.microsoft.com/office/powerpoint/2010/main" val="2642034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624E36A-546E-4CE0-8C99-EE6A46BEC094}" type="datetimeFigureOut">
              <a:rPr lang="en-GB" smtClean="0"/>
              <a:t>21/01/2021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2B6CB4-3EDA-4305-ACC2-0A12C98591D7}" type="slidenum">
              <a:rPr lang="en-GB" smtClean="0"/>
              <a:t>‹#›</a:t>
            </a:fld>
            <a:endParaRPr lang="en-GB"/>
          </a:p>
        </p:txBody>
      </p:sp>
    </p:spTree>
    <p:extLst>
      <p:ext uri="{BB962C8B-B14F-4D97-AF65-F5344CB8AC3E}">
        <p14:creationId xmlns:p14="http://schemas.microsoft.com/office/powerpoint/2010/main" val="371696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24E36A-546E-4CE0-8C99-EE6A46BEC094}" type="datetimeFigureOut">
              <a:rPr lang="en-GB" smtClean="0"/>
              <a:t>21/01/2021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72B6CB4-3EDA-4305-ACC2-0A12C98591D7}" type="slidenum">
              <a:rPr lang="en-GB" smtClean="0"/>
              <a:t>‹#›</a:t>
            </a:fld>
            <a:endParaRPr lang="en-GB"/>
          </a:p>
        </p:txBody>
      </p:sp>
    </p:spTree>
    <p:extLst>
      <p:ext uri="{BB962C8B-B14F-4D97-AF65-F5344CB8AC3E}">
        <p14:creationId xmlns:p14="http://schemas.microsoft.com/office/powerpoint/2010/main" val="1246920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624E36A-546E-4CE0-8C99-EE6A46BEC094}" type="datetimeFigureOut">
              <a:rPr lang="en-GB" smtClean="0"/>
              <a:t>21/01/2021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2B6CB4-3EDA-4305-ACC2-0A12C98591D7}" type="slidenum">
              <a:rPr lang="en-GB" smtClean="0"/>
              <a:t>‹#›</a:t>
            </a:fld>
            <a:endParaRPr lang="en-GB"/>
          </a:p>
        </p:txBody>
      </p:sp>
    </p:spTree>
    <p:extLst>
      <p:ext uri="{BB962C8B-B14F-4D97-AF65-F5344CB8AC3E}">
        <p14:creationId xmlns:p14="http://schemas.microsoft.com/office/powerpoint/2010/main" val="1722610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624E36A-546E-4CE0-8C99-EE6A46BEC094}" type="datetimeFigureOut">
              <a:rPr lang="en-GB" smtClean="0"/>
              <a:t>21/01/2021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2B6CB4-3EDA-4305-ACC2-0A12C98591D7}" type="slidenum">
              <a:rPr lang="en-GB" smtClean="0"/>
              <a:t>‹#›</a:t>
            </a:fld>
            <a:endParaRPr lang="en-GB"/>
          </a:p>
        </p:txBody>
      </p:sp>
    </p:spTree>
    <p:extLst>
      <p:ext uri="{BB962C8B-B14F-4D97-AF65-F5344CB8AC3E}">
        <p14:creationId xmlns:p14="http://schemas.microsoft.com/office/powerpoint/2010/main" val="3162260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24E36A-546E-4CE0-8C99-EE6A46BEC094}" type="datetimeFigureOut">
              <a:rPr lang="en-GB" smtClean="0"/>
              <a:t>21/01/2021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2B6CB4-3EDA-4305-ACC2-0A12C98591D7}" type="slidenum">
              <a:rPr lang="en-GB" smtClean="0"/>
              <a:t>‹#›</a:t>
            </a:fld>
            <a:endParaRPr lang="en-GB"/>
          </a:p>
        </p:txBody>
      </p:sp>
    </p:spTree>
    <p:extLst>
      <p:ext uri="{BB962C8B-B14F-4D97-AF65-F5344CB8AC3E}">
        <p14:creationId xmlns:p14="http://schemas.microsoft.com/office/powerpoint/2010/main" val="2087128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4.jpeg"/><Relationship Id="rId1" Type="http://schemas.openxmlformats.org/officeDocument/2006/relationships/slideLayout" Target="../slideLayouts/slideLayout7.xml"/><Relationship Id="rId5" Type="http://schemas.openxmlformats.org/officeDocument/2006/relationships/image" Target="../media/image21.png"/><Relationship Id="rId4" Type="http://schemas.openxmlformats.org/officeDocument/2006/relationships/image" Target="../media/image20.jpeg"/></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24.jpeg"/><Relationship Id="rId4" Type="http://schemas.openxmlformats.org/officeDocument/2006/relationships/image" Target="../media/image23.jpeg"/></Relationships>
</file>

<file path=ppt/slides/_rels/slide1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3.jpeg"/><Relationship Id="rId1" Type="http://schemas.openxmlformats.org/officeDocument/2006/relationships/slideLayout" Target="../slideLayouts/slideLayout7.xml"/><Relationship Id="rId4" Type="http://schemas.openxmlformats.org/officeDocument/2006/relationships/image" Target="../media/image24.jpeg"/></Relationships>
</file>

<file path=ppt/slides/_rels/slide1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com/url?sa=i&amp;url=https://www.shutterstock.com/search/check%2Bclipart&amp;psig=AOvVaw3CjdxiY3vUbsqteH81b4Dg&amp;ust=1610624401727000&amp;source=images&amp;cd=vfe&amp;ved=0CAIQjRxqFwoTCJidj73qmO4CFQAAAAAdAAAAABAD" TargetMode="External"/><Relationship Id="rId2" Type="http://schemas.openxmlformats.org/officeDocument/2006/relationships/image" Target="../media/image14.jpeg"/><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304800" y="866775"/>
            <a:ext cx="11458575" cy="4031873"/>
          </a:xfrm>
          <a:prstGeom prst="rect">
            <a:avLst/>
          </a:prstGeom>
          <a:noFill/>
        </p:spPr>
        <p:txBody>
          <a:bodyPr wrap="square" rtlCol="0">
            <a:spAutoFit/>
          </a:bodyPr>
          <a:lstStyle/>
          <a:p>
            <a:r>
              <a:rPr lang="en-GB" sz="2800" dirty="0" smtClean="0">
                <a:latin typeface="CCW Cursive Writing 22" panose="03050602040000000000" pitchFamily="66" charset="0"/>
              </a:rPr>
              <a:t>Monday 25</a:t>
            </a:r>
            <a:r>
              <a:rPr lang="en-GB" sz="2800" baseline="30000" dirty="0" smtClean="0">
                <a:latin typeface="CCW Cursive Writing 22" panose="03050602040000000000" pitchFamily="66" charset="0"/>
              </a:rPr>
              <a:t>th</a:t>
            </a:r>
            <a:r>
              <a:rPr lang="en-GB" sz="2800" dirty="0" smtClean="0">
                <a:latin typeface="CCW Cursive Writing 22" panose="03050602040000000000" pitchFamily="66" charset="0"/>
              </a:rPr>
              <a:t> January</a:t>
            </a:r>
          </a:p>
          <a:p>
            <a:endParaRPr lang="en-GB" dirty="0" smtClean="0">
              <a:latin typeface="CCW Cursive Writing 22" panose="03050602040000000000" pitchFamily="66" charset="0"/>
            </a:endParaRPr>
          </a:p>
          <a:p>
            <a:r>
              <a:rPr lang="en-GB" sz="2400" dirty="0" smtClean="0">
                <a:latin typeface="CCW Cursive Writing 22" panose="03050602040000000000" pitchFamily="66" charset="0"/>
              </a:rPr>
              <a:t>We hope everyone has had a lovely weekend.</a:t>
            </a:r>
            <a:endParaRPr lang="en-GB" sz="3200" dirty="0">
              <a:solidFill>
                <a:srgbClr val="FF0000"/>
              </a:solidFill>
              <a:latin typeface="CCW Cursive Writing 22" panose="03050602040000000000" pitchFamily="66" charset="0"/>
            </a:endParaRPr>
          </a:p>
          <a:p>
            <a:endParaRPr lang="en-GB" sz="2400" dirty="0" smtClean="0">
              <a:solidFill>
                <a:srgbClr val="FF0000"/>
              </a:solidFill>
              <a:latin typeface="CCW Cursive Writing 22" panose="03050602040000000000" pitchFamily="66" charset="0"/>
            </a:endParaRPr>
          </a:p>
          <a:p>
            <a:r>
              <a:rPr lang="en-GB" sz="2400" dirty="0" smtClean="0">
                <a:solidFill>
                  <a:srgbClr val="FF0000"/>
                </a:solidFill>
                <a:latin typeface="CCW Cursive Writing 22" panose="03050602040000000000" pitchFamily="66" charset="0"/>
              </a:rPr>
              <a:t>This PowerPoint is going to include each day’s phonics and grammar activities. This will make sure we are practising our spelling and grammar rules whilst you are working at home. You will need a pen/pencil and a piece of paper.</a:t>
            </a:r>
          </a:p>
          <a:p>
            <a:endParaRPr lang="en-GB" dirty="0">
              <a:latin typeface="CCW Cursive Writing 22" panose="03050602040000000000" pitchFamily="66" charset="0"/>
            </a:endParaRPr>
          </a:p>
        </p:txBody>
      </p:sp>
      <p:sp>
        <p:nvSpPr>
          <p:cNvPr id="5" name="AutoShape 2" descr="DECEMBER 18 QUESTIONS: FROSTY THE SNOWMAN - Eco1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DECEMBER 18 QUESTIONS: FROSTY THE SNOWMAN - Eco18"/>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6" descr="DECEMBER 18 QUESTIONS: FROSTY THE SNOWMAN - Eco18"/>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3344" y="4387715"/>
            <a:ext cx="3188201" cy="2434740"/>
          </a:xfrm>
          <a:prstGeom prst="rect">
            <a:avLst/>
          </a:prstGeom>
        </p:spPr>
      </p:pic>
    </p:spTree>
    <p:extLst>
      <p:ext uri="{BB962C8B-B14F-4D97-AF65-F5344CB8AC3E}">
        <p14:creationId xmlns:p14="http://schemas.microsoft.com/office/powerpoint/2010/main" val="2744734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149290" y="690466"/>
            <a:ext cx="8780106" cy="6001643"/>
          </a:xfrm>
          <a:prstGeom prst="rect">
            <a:avLst/>
          </a:prstGeom>
          <a:noFill/>
        </p:spPr>
        <p:txBody>
          <a:bodyPr wrap="square" rtlCol="0">
            <a:spAutoFit/>
          </a:bodyPr>
          <a:lstStyle/>
          <a:p>
            <a:r>
              <a:rPr lang="en-GB" sz="3200" dirty="0" smtClean="0">
                <a:latin typeface="CCW Cursive Writing 22" panose="03050602040000000000" pitchFamily="66" charset="0"/>
              </a:rPr>
              <a:t>Can you find the missing word?</a:t>
            </a:r>
          </a:p>
          <a:p>
            <a:endParaRPr lang="en-GB" sz="3200" dirty="0">
              <a:latin typeface="CCW Cursive Writing 22" panose="03050602040000000000" pitchFamily="66" charset="0"/>
            </a:endParaRPr>
          </a:p>
          <a:p>
            <a:endParaRPr lang="en-GB" sz="3200" dirty="0" smtClean="0">
              <a:latin typeface="CCW Cursive Writing 22" panose="03050602040000000000" pitchFamily="66" charset="0"/>
            </a:endParaRPr>
          </a:p>
          <a:p>
            <a:r>
              <a:rPr lang="en-GB" sz="3200" dirty="0" smtClean="0">
                <a:latin typeface="CCW Cursive Writing 22" panose="03050602040000000000" pitchFamily="66" charset="0"/>
              </a:rPr>
              <a:t>I _______________ a skateboard for my birthday.</a:t>
            </a:r>
          </a:p>
          <a:p>
            <a:endParaRPr lang="en-GB" sz="3200" dirty="0">
              <a:latin typeface="CCW Cursive Writing 22" panose="03050602040000000000" pitchFamily="66" charset="0"/>
            </a:endParaRPr>
          </a:p>
          <a:p>
            <a:r>
              <a:rPr lang="en-GB" sz="3200" dirty="0" smtClean="0">
                <a:latin typeface="CCW Cursive Writing 22" panose="03050602040000000000" pitchFamily="66" charset="0"/>
              </a:rPr>
              <a:t>Who _________________ their hands with soap?</a:t>
            </a:r>
          </a:p>
          <a:p>
            <a:endParaRPr lang="en-GB" sz="3200" dirty="0">
              <a:latin typeface="CCW Cursive Writing 22" panose="03050602040000000000" pitchFamily="66" charset="0"/>
            </a:endParaRPr>
          </a:p>
          <a:p>
            <a:r>
              <a:rPr lang="en-GB" sz="3200" dirty="0" smtClean="0">
                <a:latin typeface="CCW Cursive Writing 22" panose="03050602040000000000" pitchFamily="66" charset="0"/>
              </a:rPr>
              <a:t>We ___________ television last night. </a:t>
            </a:r>
            <a:endParaRPr lang="en-GB" sz="3200" dirty="0">
              <a:latin typeface="CCW Cursive Writing 22" panose="03050602040000000000" pitchFamily="66" charset="0"/>
            </a:endParaRPr>
          </a:p>
        </p:txBody>
      </p:sp>
      <p:pic>
        <p:nvPicPr>
          <p:cNvPr id="5122" name="Picture 2" descr="Star Cartoon HD Stock Images | Shuttersto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29396" y="690466"/>
            <a:ext cx="24765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32805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61975" y="581025"/>
            <a:ext cx="10801350" cy="3354765"/>
          </a:xfrm>
          <a:prstGeom prst="rect">
            <a:avLst/>
          </a:prstGeom>
          <a:noFill/>
        </p:spPr>
        <p:txBody>
          <a:bodyPr wrap="square" rtlCol="0">
            <a:spAutoFit/>
          </a:bodyPr>
          <a:lstStyle/>
          <a:p>
            <a:r>
              <a:rPr lang="en-GB" sz="3600" dirty="0" smtClean="0">
                <a:latin typeface="CCW Cursive Writing 22" panose="03050602040000000000" pitchFamily="66" charset="0"/>
              </a:rPr>
              <a:t>Wednesday 27</a:t>
            </a:r>
            <a:r>
              <a:rPr lang="en-GB" sz="3600" baseline="30000" dirty="0" smtClean="0">
                <a:latin typeface="CCW Cursive Writing 22" panose="03050602040000000000" pitchFamily="66" charset="0"/>
              </a:rPr>
              <a:t>th</a:t>
            </a:r>
            <a:r>
              <a:rPr lang="en-GB" sz="3600" dirty="0" smtClean="0">
                <a:latin typeface="CCW Cursive Writing 22" panose="03050602040000000000" pitchFamily="66" charset="0"/>
              </a:rPr>
              <a:t> January</a:t>
            </a:r>
          </a:p>
          <a:p>
            <a:endParaRPr lang="en-GB" sz="3600" dirty="0">
              <a:latin typeface="CCW Cursive Writing 22" panose="03050602040000000000" pitchFamily="66" charset="0"/>
            </a:endParaRPr>
          </a:p>
          <a:p>
            <a:r>
              <a:rPr lang="en-GB" sz="2000" dirty="0" smtClean="0">
                <a:latin typeface="CCW Cursive Writing 22" panose="03050602040000000000" pitchFamily="66" charset="0"/>
              </a:rPr>
              <a:t>Hello everyone! Today’s activity is writing silly sentences using some of the spelling rules we have learnt this week. We would like you to write your sentences very neatly with clear ascenders and descenders and the rest of the letters the same size. Please ask a grown up to read the sentences to you. You will need your paper and pencil.</a:t>
            </a:r>
            <a:endParaRPr lang="en-GB" sz="2000" dirty="0">
              <a:solidFill>
                <a:srgbClr val="FF0000"/>
              </a:solidFill>
              <a:latin typeface="CCW Cursive Writing 22" panose="03050602040000000000" pitchFamily="66" charset="0"/>
            </a:endParaRPr>
          </a:p>
        </p:txBody>
      </p:sp>
      <p:sp>
        <p:nvSpPr>
          <p:cNvPr id="5" name="TextBox 4"/>
          <p:cNvSpPr txBox="1"/>
          <p:nvPr/>
        </p:nvSpPr>
        <p:spPr>
          <a:xfrm>
            <a:off x="403654" y="4195458"/>
            <a:ext cx="10445321" cy="2308324"/>
          </a:xfrm>
          <a:prstGeom prst="rect">
            <a:avLst/>
          </a:prstGeom>
          <a:noFill/>
        </p:spPr>
        <p:txBody>
          <a:bodyPr wrap="square" rtlCol="0">
            <a:spAutoFit/>
          </a:bodyPr>
          <a:lstStyle/>
          <a:p>
            <a:r>
              <a:rPr lang="en-GB" dirty="0" smtClean="0">
                <a:latin typeface="CCW Cursive Writing 22" panose="03050602040000000000" pitchFamily="66" charset="0"/>
              </a:rPr>
              <a:t>The children </a:t>
            </a:r>
            <a:r>
              <a:rPr lang="en-GB" dirty="0" smtClean="0">
                <a:solidFill>
                  <a:srgbClr val="FF0000"/>
                </a:solidFill>
                <a:latin typeface="CCW Cursive Writing 22" panose="03050602040000000000" pitchFamily="66" charset="0"/>
              </a:rPr>
              <a:t>watched </a:t>
            </a:r>
            <a:r>
              <a:rPr lang="en-GB" dirty="0" smtClean="0">
                <a:latin typeface="CCW Cursive Writing 22" panose="03050602040000000000" pitchFamily="66" charset="0"/>
              </a:rPr>
              <a:t>the beautiful </a:t>
            </a:r>
            <a:r>
              <a:rPr lang="en-GB" dirty="0" smtClean="0">
                <a:solidFill>
                  <a:srgbClr val="FF0000"/>
                </a:solidFill>
                <a:latin typeface="CCW Cursive Writing 22" panose="03050602040000000000" pitchFamily="66" charset="0"/>
              </a:rPr>
              <a:t>swans</a:t>
            </a:r>
            <a:r>
              <a:rPr lang="en-GB" dirty="0" smtClean="0">
                <a:latin typeface="CCW Cursive Writing 22" panose="03050602040000000000" pitchFamily="66" charset="0"/>
              </a:rPr>
              <a:t> fly over the </a:t>
            </a:r>
            <a:r>
              <a:rPr lang="en-GB" dirty="0" smtClean="0">
                <a:solidFill>
                  <a:srgbClr val="FF0000"/>
                </a:solidFill>
                <a:latin typeface="CCW Cursive Writing 22" panose="03050602040000000000" pitchFamily="66" charset="0"/>
              </a:rPr>
              <a:t>hedge</a:t>
            </a:r>
            <a:r>
              <a:rPr lang="en-GB" dirty="0" smtClean="0">
                <a:latin typeface="CCW Cursive Writing 22" panose="03050602040000000000" pitchFamily="66" charset="0"/>
              </a:rPr>
              <a:t>.</a:t>
            </a:r>
            <a:r>
              <a:rPr lang="en-GB" dirty="0" smtClean="0">
                <a:solidFill>
                  <a:srgbClr val="FF0000"/>
                </a:solidFill>
                <a:latin typeface="CCW Cursive Writing 22" panose="03050602040000000000" pitchFamily="66" charset="0"/>
              </a:rPr>
              <a:t> </a:t>
            </a:r>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r>
              <a:rPr lang="en-GB" dirty="0" smtClean="0">
                <a:solidFill>
                  <a:srgbClr val="FF0000"/>
                </a:solidFill>
                <a:latin typeface="CCW Cursive Writing 22" panose="03050602040000000000" pitchFamily="66" charset="0"/>
              </a:rPr>
              <a:t>Always</a:t>
            </a:r>
            <a:r>
              <a:rPr lang="en-GB" dirty="0" smtClean="0">
                <a:latin typeface="CCW Cursive Writing 22" panose="03050602040000000000" pitchFamily="66" charset="0"/>
              </a:rPr>
              <a:t> sing Happy Birthday when you </a:t>
            </a:r>
            <a:r>
              <a:rPr lang="en-GB" dirty="0" smtClean="0">
                <a:solidFill>
                  <a:srgbClr val="FF0000"/>
                </a:solidFill>
                <a:latin typeface="CCW Cursive Writing 22" panose="03050602040000000000" pitchFamily="66" charset="0"/>
              </a:rPr>
              <a:t>wash</a:t>
            </a:r>
            <a:r>
              <a:rPr lang="en-GB" dirty="0" smtClean="0">
                <a:latin typeface="CCW Cursive Writing 22" panose="03050602040000000000" pitchFamily="66" charset="0"/>
              </a:rPr>
              <a:t> your hands.</a:t>
            </a:r>
          </a:p>
          <a:p>
            <a:endParaRPr lang="en-GB" dirty="0">
              <a:latin typeface="CCW Cursive Writing 22" panose="03050602040000000000" pitchFamily="66" charset="0"/>
            </a:endParaRPr>
          </a:p>
          <a:p>
            <a:r>
              <a:rPr lang="en-GB" dirty="0" smtClean="0">
                <a:latin typeface="CCW Cursive Writing 22" panose="03050602040000000000" pitchFamily="66" charset="0"/>
              </a:rPr>
              <a:t>I </a:t>
            </a:r>
            <a:r>
              <a:rPr lang="en-GB" dirty="0" smtClean="0">
                <a:solidFill>
                  <a:srgbClr val="FF0000"/>
                </a:solidFill>
                <a:latin typeface="CCW Cursive Writing 22" panose="03050602040000000000" pitchFamily="66" charset="0"/>
              </a:rPr>
              <a:t>wanted</a:t>
            </a:r>
            <a:r>
              <a:rPr lang="en-GB" dirty="0" smtClean="0">
                <a:latin typeface="CCW Cursive Writing 22" panose="03050602040000000000" pitchFamily="66" charset="0"/>
              </a:rPr>
              <a:t> a </a:t>
            </a:r>
            <a:r>
              <a:rPr lang="en-GB" dirty="0" smtClean="0">
                <a:solidFill>
                  <a:srgbClr val="FF0000"/>
                </a:solidFill>
                <a:latin typeface="CCW Cursive Writing 22" panose="03050602040000000000" pitchFamily="66" charset="0"/>
              </a:rPr>
              <a:t>tall</a:t>
            </a:r>
            <a:r>
              <a:rPr lang="en-GB" dirty="0" smtClean="0">
                <a:latin typeface="CCW Cursive Writing 22" panose="03050602040000000000" pitchFamily="66" charset="0"/>
              </a:rPr>
              <a:t> </a:t>
            </a:r>
            <a:r>
              <a:rPr lang="en-GB" dirty="0" smtClean="0">
                <a:solidFill>
                  <a:srgbClr val="FF0000"/>
                </a:solidFill>
                <a:latin typeface="CCW Cursive Writing 22" panose="03050602040000000000" pitchFamily="66" charset="0"/>
              </a:rPr>
              <a:t>giraffe</a:t>
            </a:r>
            <a:r>
              <a:rPr lang="en-GB" dirty="0" smtClean="0">
                <a:latin typeface="CCW Cursive Writing 22" panose="03050602040000000000" pitchFamily="66" charset="0"/>
              </a:rPr>
              <a:t> for Christmas.</a:t>
            </a:r>
            <a:endParaRPr lang="en-GB" dirty="0">
              <a:latin typeface="CCW Cursive Writing 22" panose="03050602040000000000" pitchFamily="66" charset="0"/>
            </a:endParaRPr>
          </a:p>
          <a:p>
            <a:endParaRPr lang="en-GB" dirty="0">
              <a:latin typeface="CCW Cursive Writing 22" panose="03050602040000000000" pitchFamily="66" charset="0"/>
            </a:endParaRPr>
          </a:p>
          <a:p>
            <a:r>
              <a:rPr lang="en-GB" dirty="0" smtClean="0">
                <a:latin typeface="CCW Cursive Writing 22" panose="03050602040000000000" pitchFamily="66" charset="0"/>
              </a:rPr>
              <a:t>Well done!</a:t>
            </a:r>
            <a:endParaRPr lang="en-GB" dirty="0">
              <a:latin typeface="CCW Cursive Writing 22" panose="03050602040000000000" pitchFamily="66"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3999" y="106062"/>
            <a:ext cx="2885303" cy="1327239"/>
          </a:xfrm>
          <a:prstGeom prst="rect">
            <a:avLst/>
          </a:prstGeom>
        </p:spPr>
      </p:pic>
      <p:sp>
        <p:nvSpPr>
          <p:cNvPr id="6" name="Rectangle 5"/>
          <p:cNvSpPr/>
          <p:nvPr/>
        </p:nvSpPr>
        <p:spPr>
          <a:xfrm>
            <a:off x="498502" y="4410753"/>
            <a:ext cx="10255623" cy="1539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019567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61975" y="581025"/>
            <a:ext cx="10801350" cy="4031873"/>
          </a:xfrm>
          <a:prstGeom prst="rect">
            <a:avLst/>
          </a:prstGeom>
          <a:noFill/>
        </p:spPr>
        <p:txBody>
          <a:bodyPr wrap="square" rtlCol="0">
            <a:spAutoFit/>
          </a:bodyPr>
          <a:lstStyle/>
          <a:p>
            <a:r>
              <a:rPr lang="en-GB" sz="3600" dirty="0" smtClean="0">
                <a:latin typeface="CCW Cursive Writing 22" panose="03050602040000000000" pitchFamily="66" charset="0"/>
              </a:rPr>
              <a:t>Thursday 28th January</a:t>
            </a:r>
          </a:p>
          <a:p>
            <a:endParaRPr lang="en-GB" sz="3600" dirty="0">
              <a:latin typeface="CCW Cursive Writing 22" panose="03050602040000000000" pitchFamily="66" charset="0"/>
            </a:endParaRPr>
          </a:p>
          <a:p>
            <a:r>
              <a:rPr lang="en-GB" sz="2000" dirty="0">
                <a:latin typeface="CCW Cursive Writing 22" panose="03050602040000000000" pitchFamily="66" charset="0"/>
              </a:rPr>
              <a:t>Hello everyone! </a:t>
            </a:r>
            <a:r>
              <a:rPr lang="en-GB" sz="2000" dirty="0" smtClean="0">
                <a:latin typeface="CCW Cursive Writing 22" panose="03050602040000000000" pitchFamily="66" charset="0"/>
              </a:rPr>
              <a:t>Let’s practise our words we learnt last week when we hear the </a:t>
            </a:r>
            <a:r>
              <a:rPr lang="en-GB" sz="2000" dirty="0" smtClean="0">
                <a:solidFill>
                  <a:srgbClr val="FF0000"/>
                </a:solidFill>
                <a:latin typeface="CCW Cursive Writing 22" panose="03050602040000000000" pitchFamily="66" charset="0"/>
              </a:rPr>
              <a:t>or</a:t>
            </a:r>
            <a:r>
              <a:rPr lang="en-GB" sz="2000" dirty="0" smtClean="0">
                <a:latin typeface="CCW Cursive Writing 22" panose="03050602040000000000" pitchFamily="66" charset="0"/>
              </a:rPr>
              <a:t> sound spelt </a:t>
            </a:r>
            <a:r>
              <a:rPr lang="en-GB" sz="2000" dirty="0" err="1" smtClean="0">
                <a:solidFill>
                  <a:srgbClr val="FF0000"/>
                </a:solidFill>
                <a:latin typeface="CCW Cursive Writing 22" panose="03050602040000000000" pitchFamily="66" charset="0"/>
              </a:rPr>
              <a:t>ar</a:t>
            </a:r>
            <a:r>
              <a:rPr lang="en-GB" sz="2000" dirty="0" smtClean="0">
                <a:latin typeface="CCW Cursive Writing 22" panose="03050602040000000000" pitchFamily="66" charset="0"/>
              </a:rPr>
              <a:t> after a </a:t>
            </a:r>
            <a:r>
              <a:rPr lang="en-GB" sz="2000" dirty="0" smtClean="0">
                <a:solidFill>
                  <a:srgbClr val="FF0000"/>
                </a:solidFill>
                <a:latin typeface="CCW Cursive Writing 22" panose="03050602040000000000" pitchFamily="66" charset="0"/>
              </a:rPr>
              <a:t>w</a:t>
            </a:r>
            <a:r>
              <a:rPr lang="en-GB" sz="2000" dirty="0" smtClean="0">
                <a:latin typeface="CCW Cursive Writing 22" panose="03050602040000000000" pitchFamily="66" charset="0"/>
              </a:rPr>
              <a:t>.</a:t>
            </a:r>
          </a:p>
          <a:p>
            <a:endParaRPr lang="en-GB" sz="2000" dirty="0">
              <a:solidFill>
                <a:srgbClr val="FF0000"/>
              </a:solidFill>
              <a:latin typeface="CCW Cursive Writing 22" panose="03050602040000000000" pitchFamily="66" charset="0"/>
            </a:endParaRPr>
          </a:p>
          <a:p>
            <a:r>
              <a:rPr lang="en-GB" sz="2000" dirty="0" smtClean="0">
                <a:solidFill>
                  <a:srgbClr val="FF0000"/>
                </a:solidFill>
                <a:latin typeface="CCW Cursive Writing 22" panose="03050602040000000000" pitchFamily="66" charset="0"/>
              </a:rPr>
              <a:t>Here are some picture clues!</a:t>
            </a:r>
          </a:p>
          <a:p>
            <a:endParaRPr lang="en-GB" sz="2000" dirty="0">
              <a:solidFill>
                <a:srgbClr val="FF0000"/>
              </a:solidFill>
              <a:latin typeface="CCW Cursive Writing 22" panose="03050602040000000000" pitchFamily="66" charset="0"/>
            </a:endParaRPr>
          </a:p>
          <a:p>
            <a:endParaRPr lang="en-GB" sz="2000" dirty="0" smtClean="0">
              <a:solidFill>
                <a:srgbClr val="FF0000"/>
              </a:solidFill>
              <a:latin typeface="CCW Cursive Writing 22" panose="03050602040000000000" pitchFamily="66" charset="0"/>
            </a:endParaRPr>
          </a:p>
          <a:p>
            <a:endParaRPr lang="en-GB" sz="2000" dirty="0">
              <a:solidFill>
                <a:srgbClr val="FF0000"/>
              </a:solidFill>
              <a:latin typeface="CCW Cursive Writing 22" panose="03050602040000000000" pitchFamily="66" charset="0"/>
            </a:endParaRPr>
          </a:p>
          <a:p>
            <a:endParaRPr lang="en-GB" sz="2400" dirty="0" smtClean="0">
              <a:solidFill>
                <a:srgbClr val="FF0000"/>
              </a:solidFill>
              <a:latin typeface="CCW Cursive Writing 22" panose="03050602040000000000" pitchFamily="66" charset="0"/>
            </a:endParaRPr>
          </a:p>
        </p:txBody>
      </p:sp>
      <p:pic>
        <p:nvPicPr>
          <p:cNvPr id="3" name="Picture 4" descr="It's spring, but the Russian streets are alive with snowmen - Russia Beyon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88286" y="245157"/>
            <a:ext cx="2208339" cy="1241866"/>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s://encrypted-tbn0.gstatic.com/images?q=tbn:ANd9GcROJ3IDcbXruSBTXDDMfjpk9BgkY0WMw-aydrGMuqbpJUVdFyz7VqnSTXSc0tEFE3C9jaT_xAE8&amp;usqp=CA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6041" y="3812041"/>
            <a:ext cx="1866900" cy="1866901"/>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6" descr="Free Warm Cliparts, Download Free Clip Art, Free Clip Art on Clipart Libra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8" descr="Free Warm Cliparts, Download Free Clip Art, Free Clip Art on Clipart Librar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154" name="Picture 10" descr="Hot Vector Chocolate - Warm Clip Art , Transparent Cartoon, Free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25406" y="3627476"/>
            <a:ext cx="2957467" cy="2507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82341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657225" y="742950"/>
            <a:ext cx="10782300" cy="4832092"/>
          </a:xfrm>
          <a:prstGeom prst="rect">
            <a:avLst/>
          </a:prstGeom>
          <a:noFill/>
        </p:spPr>
        <p:txBody>
          <a:bodyPr wrap="square" rtlCol="0">
            <a:spAutoFit/>
          </a:bodyPr>
          <a:lstStyle/>
          <a:p>
            <a:r>
              <a:rPr lang="en-GB" sz="2800" dirty="0" smtClean="0">
                <a:latin typeface="CCW Cursive Writing 22" panose="03050602040000000000" pitchFamily="66" charset="0"/>
              </a:rPr>
              <a:t>Quickly write your CEW words?</a:t>
            </a:r>
          </a:p>
          <a:p>
            <a:endParaRPr lang="en-GB" sz="2800" dirty="0">
              <a:latin typeface="CCW Cursive Writing 22" panose="03050602040000000000" pitchFamily="66" charset="0"/>
            </a:endParaRPr>
          </a:p>
          <a:p>
            <a:endParaRPr lang="en-GB" sz="2800" dirty="0" smtClean="0">
              <a:latin typeface="CCW Cursive Writing 22" panose="03050602040000000000" pitchFamily="66" charset="0"/>
            </a:endParaRPr>
          </a:p>
          <a:p>
            <a:endParaRPr lang="en-GB" sz="2800" dirty="0">
              <a:latin typeface="CCW Cursive Writing 22" panose="03050602040000000000" pitchFamily="66" charset="0"/>
            </a:endParaRPr>
          </a:p>
          <a:p>
            <a:r>
              <a:rPr lang="en-GB" sz="2800" dirty="0" smtClean="0">
                <a:latin typeface="CCW Cursive Writing 22" panose="03050602040000000000" pitchFamily="66" charset="0"/>
              </a:rPr>
              <a:t>Well done!!!</a:t>
            </a:r>
          </a:p>
          <a:p>
            <a:endParaRPr lang="en-GB" sz="2800" dirty="0">
              <a:latin typeface="CCW Cursive Writing 22" panose="03050602040000000000" pitchFamily="66" charset="0"/>
            </a:endParaRPr>
          </a:p>
          <a:p>
            <a:endParaRPr lang="en-GB" sz="2800" dirty="0" smtClean="0">
              <a:latin typeface="CCW Cursive Writing 22" panose="03050602040000000000" pitchFamily="66" charset="0"/>
            </a:endParaRPr>
          </a:p>
          <a:p>
            <a:endParaRPr lang="en-GB" sz="2800" dirty="0">
              <a:latin typeface="CCW Cursive Writing 22" panose="03050602040000000000" pitchFamily="66" charset="0"/>
            </a:endParaRPr>
          </a:p>
          <a:p>
            <a:endParaRPr lang="en-GB" sz="2800" dirty="0" smtClean="0">
              <a:latin typeface="CCW Cursive Writing 22" panose="03050602040000000000" pitchFamily="66" charset="0"/>
            </a:endParaRPr>
          </a:p>
          <a:p>
            <a:endParaRPr lang="en-GB" sz="2800" dirty="0">
              <a:latin typeface="CCW Cursive Writing 22" panose="03050602040000000000" pitchFamily="66" charset="0"/>
            </a:endParaRPr>
          </a:p>
          <a:p>
            <a:endParaRPr lang="en-GB" sz="2800" dirty="0">
              <a:latin typeface="CCW Cursive Writing 22" panose="03050602040000000000" pitchFamily="66" charset="0"/>
            </a:endParaRPr>
          </a:p>
        </p:txBody>
      </p:sp>
      <p:pic>
        <p:nvPicPr>
          <p:cNvPr id="3" name="Picture 4" descr="It's spring, but the Russian streets are alive with snowmen - Russia Beyon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68761" y="1755265"/>
            <a:ext cx="2208339" cy="1241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8627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276225" y="146857"/>
            <a:ext cx="10277475" cy="3539430"/>
          </a:xfrm>
          <a:prstGeom prst="rect">
            <a:avLst/>
          </a:prstGeom>
          <a:noFill/>
        </p:spPr>
        <p:txBody>
          <a:bodyPr wrap="square" rtlCol="0">
            <a:spAutoFit/>
          </a:bodyPr>
          <a:lstStyle/>
          <a:p>
            <a:r>
              <a:rPr lang="en-GB" sz="2800" dirty="0" smtClean="0">
                <a:latin typeface="CCW Cursive Writing 22" panose="03050602040000000000" pitchFamily="66" charset="0"/>
              </a:rPr>
              <a:t>Today we are going to recap the o sound spelt a after a </a:t>
            </a:r>
            <a:r>
              <a:rPr lang="en-GB" sz="2800" dirty="0" smtClean="0">
                <a:solidFill>
                  <a:srgbClr val="FF0000"/>
                </a:solidFill>
                <a:latin typeface="CCW Cursive Writing 22" panose="03050602040000000000" pitchFamily="66" charset="0"/>
              </a:rPr>
              <a:t>w</a:t>
            </a:r>
            <a:r>
              <a:rPr lang="en-GB" sz="2800" dirty="0" smtClean="0">
                <a:latin typeface="CCW Cursive Writing 22" panose="03050602040000000000" pitchFamily="66" charset="0"/>
              </a:rPr>
              <a:t> or </a:t>
            </a:r>
            <a:r>
              <a:rPr lang="en-GB" sz="2800" dirty="0" smtClean="0">
                <a:solidFill>
                  <a:srgbClr val="FF0000"/>
                </a:solidFill>
                <a:latin typeface="CCW Cursive Writing 22" panose="03050602040000000000" pitchFamily="66" charset="0"/>
              </a:rPr>
              <a:t>qu</a:t>
            </a:r>
            <a:r>
              <a:rPr lang="en-GB" sz="2800" dirty="0" smtClean="0">
                <a:latin typeface="CCW Cursive Writing 22" panose="03050602040000000000" pitchFamily="66" charset="0"/>
              </a:rPr>
              <a:t>.</a:t>
            </a:r>
            <a:endParaRPr lang="en-GB" sz="2800" dirty="0">
              <a:latin typeface="CCW Cursive Writing 22" panose="03050602040000000000" pitchFamily="66" charset="0"/>
            </a:endParaRPr>
          </a:p>
          <a:p>
            <a:r>
              <a:rPr lang="en-GB" sz="2800" dirty="0" smtClean="0">
                <a:latin typeface="CCW Cursive Writing 22" panose="03050602040000000000" pitchFamily="66" charset="0"/>
              </a:rPr>
              <a:t>What words can you remember from Tuesday’s lesson?</a:t>
            </a:r>
          </a:p>
          <a:p>
            <a:endParaRPr lang="en-GB" sz="2800" dirty="0">
              <a:latin typeface="CCW Cursive Writing 22" panose="03050602040000000000" pitchFamily="66" charset="0"/>
            </a:endParaRPr>
          </a:p>
          <a:p>
            <a:pPr algn="ctr"/>
            <a:r>
              <a:rPr lang="en-GB" sz="2800" dirty="0">
                <a:solidFill>
                  <a:srgbClr val="FF0000"/>
                </a:solidFill>
                <a:latin typeface="CCW Cursive Writing 22" panose="03050602040000000000" pitchFamily="66" charset="0"/>
              </a:rPr>
              <a:t>w</a:t>
            </a:r>
            <a:r>
              <a:rPr lang="en-GB" sz="2800" dirty="0" smtClean="0">
                <a:solidFill>
                  <a:srgbClr val="FF0000"/>
                </a:solidFill>
                <a:latin typeface="CCW Cursive Writing 22" panose="03050602040000000000" pitchFamily="66" charset="0"/>
              </a:rPr>
              <a:t>atch  was  wash want  swan</a:t>
            </a:r>
            <a:endParaRPr lang="en-GB" sz="2800" dirty="0">
              <a:solidFill>
                <a:srgbClr val="FF0000"/>
              </a:solidFill>
              <a:latin typeface="CCW Cursive Writing 22" panose="03050602040000000000" pitchFamily="66" charset="0"/>
            </a:endParaRPr>
          </a:p>
          <a:p>
            <a:pPr algn="ctr"/>
            <a:endParaRPr lang="en-GB" sz="2800" dirty="0" smtClean="0">
              <a:latin typeface="CCW Cursive Writing 22" panose="03050602040000000000" pitchFamily="66" charset="0"/>
            </a:endParaRPr>
          </a:p>
          <a:p>
            <a:endParaRPr lang="en-GB" sz="2800" dirty="0">
              <a:latin typeface="CCW Cursive Writing 22" panose="03050602040000000000" pitchFamily="66" charset="0"/>
            </a:endParaRPr>
          </a:p>
        </p:txBody>
      </p:sp>
      <p:sp>
        <p:nvSpPr>
          <p:cNvPr id="3" name="Rectangle 2"/>
          <p:cNvSpPr/>
          <p:nvPr/>
        </p:nvSpPr>
        <p:spPr>
          <a:xfrm>
            <a:off x="619124" y="2448610"/>
            <a:ext cx="10696575" cy="461665"/>
          </a:xfrm>
          <a:prstGeom prst="rect">
            <a:avLst/>
          </a:prstGeom>
        </p:spPr>
        <p:txBody>
          <a:bodyPr wrap="square">
            <a:spAutoFit/>
          </a:bodyPr>
          <a:lstStyle/>
          <a:p>
            <a:endParaRPr lang="en-GB" sz="2400" dirty="0">
              <a:solidFill>
                <a:srgbClr val="FF0000"/>
              </a:solidFill>
              <a:latin typeface="CCW Cursive Writing 22" panose="03050602040000000000" pitchFamily="66" charset="0"/>
            </a:endParaRPr>
          </a:p>
        </p:txBody>
      </p:sp>
      <p:sp>
        <p:nvSpPr>
          <p:cNvPr id="18" name="Rectangle 17"/>
          <p:cNvSpPr/>
          <p:nvPr/>
        </p:nvSpPr>
        <p:spPr>
          <a:xfrm>
            <a:off x="298077" y="2048235"/>
            <a:ext cx="10255623" cy="1539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276225" y="3886200"/>
            <a:ext cx="11574880" cy="2739211"/>
          </a:xfrm>
          <a:prstGeom prst="rect">
            <a:avLst/>
          </a:prstGeom>
          <a:noFill/>
        </p:spPr>
        <p:txBody>
          <a:bodyPr wrap="square" rtlCol="0">
            <a:spAutoFit/>
          </a:bodyPr>
          <a:lstStyle/>
          <a:p>
            <a:r>
              <a:rPr lang="en-GB" sz="2000" dirty="0" smtClean="0">
                <a:latin typeface="CCW Cursive Writing 22" panose="03050602040000000000" pitchFamily="66" charset="0"/>
              </a:rPr>
              <a:t>Now let’s think of words where the </a:t>
            </a:r>
            <a:r>
              <a:rPr lang="en-GB" sz="2000" dirty="0" smtClean="0">
                <a:solidFill>
                  <a:srgbClr val="FF0000"/>
                </a:solidFill>
                <a:latin typeface="CCW Cursive Writing 22" panose="03050602040000000000" pitchFamily="66" charset="0"/>
              </a:rPr>
              <a:t>a</a:t>
            </a:r>
            <a:r>
              <a:rPr lang="en-GB" sz="2000" dirty="0" smtClean="0">
                <a:latin typeface="CCW Cursive Writing 22" panose="03050602040000000000" pitchFamily="66" charset="0"/>
              </a:rPr>
              <a:t> comes after the </a:t>
            </a:r>
            <a:r>
              <a:rPr lang="en-GB" sz="2000" dirty="0" smtClean="0">
                <a:solidFill>
                  <a:srgbClr val="FF0000"/>
                </a:solidFill>
                <a:latin typeface="CCW Cursive Writing 22" panose="03050602040000000000" pitchFamily="66" charset="0"/>
              </a:rPr>
              <a:t>qu.</a:t>
            </a:r>
          </a:p>
          <a:p>
            <a:r>
              <a:rPr lang="en-GB" sz="2000" dirty="0" smtClean="0">
                <a:latin typeface="CCW Cursive Writing 22" panose="03050602040000000000" pitchFamily="66" charset="0"/>
              </a:rPr>
              <a:t>Can you remember the word from Tuesday? Are there any more?</a:t>
            </a:r>
          </a:p>
          <a:p>
            <a:endParaRPr lang="en-GB" dirty="0">
              <a:latin typeface="CCW Cursive Writing 22" panose="03050602040000000000" pitchFamily="66" charset="0"/>
            </a:endParaRPr>
          </a:p>
          <a:p>
            <a:r>
              <a:rPr lang="en-GB" sz="2400" dirty="0" smtClean="0">
                <a:latin typeface="CCW Cursive Writing 22" panose="03050602040000000000" pitchFamily="66" charset="0"/>
              </a:rPr>
              <a:t>Here’s a clue – another word for argue      </a:t>
            </a:r>
            <a:r>
              <a:rPr lang="en-GB" sz="2400" dirty="0" smtClean="0">
                <a:solidFill>
                  <a:srgbClr val="FF0000"/>
                </a:solidFill>
                <a:latin typeface="CCW Cursive Writing 22" panose="03050602040000000000" pitchFamily="66" charset="0"/>
              </a:rPr>
              <a:t>quarrel or squabble</a:t>
            </a:r>
          </a:p>
          <a:p>
            <a:endParaRPr lang="en-GB" dirty="0">
              <a:solidFill>
                <a:srgbClr val="FF0000"/>
              </a:solidFill>
              <a:latin typeface="CCW Cursive Writing 22" panose="03050602040000000000" pitchFamily="66" charset="0"/>
            </a:endParaRPr>
          </a:p>
          <a:p>
            <a:r>
              <a:rPr lang="en-GB" sz="2800" dirty="0" smtClean="0">
                <a:latin typeface="CCW Cursive Writing 22" panose="03050602040000000000" pitchFamily="66" charset="0"/>
              </a:rPr>
              <a:t>football     s _______ ________ _______  d (team)</a:t>
            </a:r>
            <a:endParaRPr lang="en-GB" sz="2800" dirty="0">
              <a:solidFill>
                <a:srgbClr val="FF0000"/>
              </a:solidFill>
              <a:latin typeface="CCW Cursive Writing 22" panose="03050602040000000000" pitchFamily="66" charset="0"/>
            </a:endParaRPr>
          </a:p>
        </p:txBody>
      </p:sp>
      <p:sp>
        <p:nvSpPr>
          <p:cNvPr id="5" name="Rectangle 4"/>
          <p:cNvSpPr/>
          <p:nvPr/>
        </p:nvSpPr>
        <p:spPr>
          <a:xfrm>
            <a:off x="276225" y="5536691"/>
            <a:ext cx="5017670" cy="4932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29031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733425" y="638175"/>
            <a:ext cx="11001375" cy="5632311"/>
          </a:xfrm>
          <a:prstGeom prst="rect">
            <a:avLst/>
          </a:prstGeom>
          <a:noFill/>
        </p:spPr>
        <p:txBody>
          <a:bodyPr wrap="square" rtlCol="0">
            <a:spAutoFit/>
          </a:bodyPr>
          <a:lstStyle/>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p:txBody>
      </p:sp>
      <p:sp>
        <p:nvSpPr>
          <p:cNvPr id="3" name="Rectangle 2"/>
          <p:cNvSpPr/>
          <p:nvPr/>
        </p:nvSpPr>
        <p:spPr>
          <a:xfrm>
            <a:off x="387179" y="184699"/>
            <a:ext cx="8830962" cy="5601533"/>
          </a:xfrm>
          <a:prstGeom prst="rect">
            <a:avLst/>
          </a:prstGeom>
        </p:spPr>
        <p:txBody>
          <a:bodyPr wrap="square">
            <a:spAutoFit/>
          </a:bodyPr>
          <a:lstStyle/>
          <a:p>
            <a:r>
              <a:rPr lang="en-GB" sz="2800" b="1" dirty="0">
                <a:latin typeface="CCW Cursive Writing 22" panose="03050602040000000000" pitchFamily="66" charset="0"/>
              </a:rPr>
              <a:t>Can you </a:t>
            </a:r>
            <a:r>
              <a:rPr lang="en-GB" sz="2800" b="1" dirty="0" smtClean="0">
                <a:latin typeface="CCW Cursive Writing 22" panose="03050602040000000000" pitchFamily="66" charset="0"/>
              </a:rPr>
              <a:t>write these sentences and spell the missing word?</a:t>
            </a:r>
            <a:endParaRPr lang="en-GB" sz="2800" b="1" dirty="0">
              <a:latin typeface="CCW Cursive Writing 22" panose="03050602040000000000" pitchFamily="66" charset="0"/>
            </a:endParaRPr>
          </a:p>
          <a:p>
            <a:endParaRPr lang="en-GB" dirty="0">
              <a:latin typeface="CCW Cursive Writing 22" panose="03050602040000000000" pitchFamily="66" charset="0"/>
            </a:endParaRPr>
          </a:p>
          <a:p>
            <a:r>
              <a:rPr lang="en-GB" sz="2800" dirty="0" smtClean="0">
                <a:latin typeface="CCW Cursive Writing 22" panose="03050602040000000000" pitchFamily="66" charset="0"/>
              </a:rPr>
              <a:t>Do you like to drink orange ________________</a:t>
            </a:r>
            <a:r>
              <a:rPr lang="en-GB" sz="2800" dirty="0">
                <a:latin typeface="CCW Cursive Writing 22" panose="03050602040000000000" pitchFamily="66" charset="0"/>
              </a:rPr>
              <a:t>?</a:t>
            </a:r>
          </a:p>
          <a:p>
            <a:endParaRPr lang="en-GB" sz="2800" dirty="0">
              <a:latin typeface="CCW Cursive Writing 22" panose="03050602040000000000" pitchFamily="66" charset="0"/>
            </a:endParaRPr>
          </a:p>
          <a:p>
            <a:r>
              <a:rPr lang="en-GB" sz="2800" dirty="0" smtClean="0">
                <a:latin typeface="CCW Cursive Writing 22" panose="03050602040000000000" pitchFamily="66" charset="0"/>
              </a:rPr>
              <a:t>Are you in the football __________________?</a:t>
            </a:r>
          </a:p>
          <a:p>
            <a:endParaRPr lang="en-GB" sz="2800" dirty="0" smtClean="0">
              <a:latin typeface="CCW Cursive Writing 22" panose="03050602040000000000" pitchFamily="66" charset="0"/>
            </a:endParaRPr>
          </a:p>
          <a:p>
            <a:r>
              <a:rPr lang="en-GB" sz="2800" dirty="0" smtClean="0">
                <a:latin typeface="CCW Cursive Writing 22" panose="03050602040000000000" pitchFamily="66" charset="0"/>
              </a:rPr>
              <a:t>Do you and your brothers and sisters ___________________?</a:t>
            </a:r>
            <a:endParaRPr lang="en-GB" sz="2800" dirty="0">
              <a:latin typeface="CCW Cursive Writing 22" panose="03050602040000000000" pitchFamily="66" charset="0"/>
            </a:endParaRPr>
          </a:p>
          <a:p>
            <a:endParaRPr lang="en-GB" sz="2800" dirty="0">
              <a:latin typeface="CCW Cursive Writing 22" panose="03050602040000000000" pitchFamily="66" charset="0"/>
            </a:endParaRPr>
          </a:p>
          <a:p>
            <a:r>
              <a:rPr lang="en-GB" sz="3200" b="1" dirty="0" smtClean="0">
                <a:latin typeface="CCW Cursive Writing 22" panose="03050602040000000000" pitchFamily="66" charset="0"/>
              </a:rPr>
              <a:t>Well </a:t>
            </a:r>
            <a:r>
              <a:rPr lang="en-GB" sz="3200" b="1" dirty="0">
                <a:latin typeface="CCW Cursive Writing 22" panose="03050602040000000000" pitchFamily="66" charset="0"/>
              </a:rPr>
              <a:t>done everyone!</a:t>
            </a:r>
            <a:endParaRPr lang="en-GB" dirty="0"/>
          </a:p>
        </p:txBody>
      </p:sp>
      <p:pic>
        <p:nvPicPr>
          <p:cNvPr id="7170" name="Picture 2" descr="Robinsons Orange Squash No Added Sugar 1L - Tesco Groceri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27309" y="184699"/>
            <a:ext cx="2091505" cy="2091506"/>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Football Team Cartoon Images, Stock Photos &amp; Vectors | Shutterstoc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07787" y="1974227"/>
            <a:ext cx="2868604" cy="1829634"/>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descr="Kids Quarrel Stock Illustrations – 391 Kids Quarrel Stock Illustrations,  Vectors &amp; Clipart - Dreamstim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18756" y="4554550"/>
            <a:ext cx="2710650" cy="1900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037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650" y="497295"/>
            <a:ext cx="4895850" cy="5755422"/>
          </a:xfrm>
          <a:prstGeom prst="rect">
            <a:avLst/>
          </a:prstGeom>
        </p:spPr>
        <p:txBody>
          <a:bodyPr wrap="square">
            <a:spAutoFit/>
          </a:bodyPr>
          <a:lstStyle/>
          <a:p>
            <a:r>
              <a:rPr lang="en-GB" sz="4400" dirty="0">
                <a:latin typeface="CCW Cursive Writing 22" panose="03050602040000000000" pitchFamily="66" charset="0"/>
              </a:rPr>
              <a:t>ABC . ! ?</a:t>
            </a:r>
          </a:p>
          <a:p>
            <a:endParaRPr lang="en-GB" sz="4400" dirty="0">
              <a:latin typeface="CCW Cursive Writing 22" panose="03050602040000000000" pitchFamily="66" charset="0"/>
            </a:endParaRPr>
          </a:p>
          <a:p>
            <a:r>
              <a:rPr lang="en-GB" sz="2800" dirty="0">
                <a:latin typeface="CCW Cursive Writing 22" panose="03050602040000000000" pitchFamily="66" charset="0"/>
              </a:rPr>
              <a:t>Now make </a:t>
            </a:r>
          </a:p>
          <a:p>
            <a:r>
              <a:rPr lang="en-GB" sz="2800" dirty="0">
                <a:latin typeface="CCW Cursive Writing 22" panose="03050602040000000000" pitchFamily="66" charset="0"/>
              </a:rPr>
              <a:t>Up your own sentence using the words from these pictures!</a:t>
            </a:r>
          </a:p>
          <a:p>
            <a:endParaRPr lang="en-GB" sz="2800" dirty="0">
              <a:latin typeface="CCW Cursive Writing 22" panose="03050602040000000000" pitchFamily="66" charset="0"/>
            </a:endParaRPr>
          </a:p>
          <a:p>
            <a:endParaRPr lang="en-GB" sz="2800" dirty="0">
              <a:latin typeface="CCW Cursive Writing 22" panose="03050602040000000000" pitchFamily="66" charset="0"/>
            </a:endParaRPr>
          </a:p>
          <a:p>
            <a:r>
              <a:rPr lang="en-GB" sz="2800" dirty="0">
                <a:latin typeface="CCW Cursive Writing 22" panose="03050602040000000000" pitchFamily="66" charset="0"/>
              </a:rPr>
              <a:t>That’s all for today. Well done!!</a:t>
            </a:r>
          </a:p>
        </p:txBody>
      </p:sp>
      <p:pic>
        <p:nvPicPr>
          <p:cNvPr id="8" name="Picture 4" descr="Football Team Cartoon Images, Stock Photos &amp; Vectors | Shutterst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7787" y="1974227"/>
            <a:ext cx="2868604" cy="182963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Robinsons Orange Squash No Added Sugar 1L - Tesco Groceri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27309" y="184699"/>
            <a:ext cx="2091505" cy="209150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Kids Quarrel Stock Illustrations – 391 Kids Quarrel Stock Illustrations,  Vectors &amp; Clipart - Dreamstim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18756" y="4554550"/>
            <a:ext cx="2710650" cy="1900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53960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561975" y="581025"/>
            <a:ext cx="9900079" cy="6740307"/>
          </a:xfrm>
          <a:prstGeom prst="rect">
            <a:avLst/>
          </a:prstGeom>
          <a:noFill/>
        </p:spPr>
        <p:txBody>
          <a:bodyPr wrap="square" rtlCol="0">
            <a:spAutoFit/>
          </a:bodyPr>
          <a:lstStyle/>
          <a:p>
            <a:r>
              <a:rPr lang="en-GB" sz="3600" dirty="0" smtClean="0">
                <a:latin typeface="CCW Cursive Writing 22" panose="03050602040000000000" pitchFamily="66" charset="0"/>
              </a:rPr>
              <a:t>Friday 29th January</a:t>
            </a:r>
          </a:p>
          <a:p>
            <a:endParaRPr lang="en-GB" sz="3600" dirty="0">
              <a:latin typeface="CCW Cursive Writing 22" panose="03050602040000000000" pitchFamily="66" charset="0"/>
            </a:endParaRPr>
          </a:p>
          <a:p>
            <a:r>
              <a:rPr lang="en-GB" sz="2400" dirty="0">
                <a:latin typeface="CCW Cursive Writing 22" panose="03050602040000000000" pitchFamily="66" charset="0"/>
              </a:rPr>
              <a:t>Hello everyone! Can you remember what </a:t>
            </a:r>
            <a:r>
              <a:rPr lang="en-GB" sz="2400" dirty="0" smtClean="0">
                <a:latin typeface="CCW Cursive Writing 22" panose="03050602040000000000" pitchFamily="66" charset="0"/>
              </a:rPr>
              <a:t>contractions are</a:t>
            </a:r>
            <a:r>
              <a:rPr lang="en-GB" sz="2400" dirty="0">
                <a:latin typeface="CCW Cursive Writing 22" panose="03050602040000000000" pitchFamily="66" charset="0"/>
              </a:rPr>
              <a:t>? </a:t>
            </a:r>
          </a:p>
          <a:p>
            <a:endParaRPr lang="en-GB" sz="2400" dirty="0">
              <a:latin typeface="CCW Cursive Writing 22" panose="03050602040000000000" pitchFamily="66" charset="0"/>
            </a:endParaRPr>
          </a:p>
          <a:p>
            <a:r>
              <a:rPr lang="en-GB" sz="2400" dirty="0" smtClean="0">
                <a:latin typeface="CCW Cursive Writing 22" panose="03050602040000000000" pitchFamily="66" charset="0"/>
              </a:rPr>
              <a:t>Time for a quick write! Don’t forget the apostrophe!</a:t>
            </a:r>
          </a:p>
          <a:p>
            <a:endParaRPr lang="en-GB" sz="2400" dirty="0">
              <a:latin typeface="CCW Cursive Writing 22" panose="03050602040000000000" pitchFamily="66" charset="0"/>
            </a:endParaRPr>
          </a:p>
          <a:p>
            <a:r>
              <a:rPr lang="en-GB" sz="2400" dirty="0">
                <a:latin typeface="CCW Cursive Writing 22" panose="03050602040000000000" pitchFamily="66" charset="0"/>
              </a:rPr>
              <a:t>c</a:t>
            </a:r>
            <a:r>
              <a:rPr lang="en-GB" sz="2400" dirty="0" smtClean="0">
                <a:latin typeface="CCW Cursive Writing 22" panose="03050602040000000000" pitchFamily="66" charset="0"/>
              </a:rPr>
              <a:t>ould not –</a:t>
            </a:r>
          </a:p>
          <a:p>
            <a:endParaRPr lang="en-GB" sz="2400" dirty="0">
              <a:latin typeface="CCW Cursive Writing 22" panose="03050602040000000000" pitchFamily="66" charset="0"/>
            </a:endParaRPr>
          </a:p>
          <a:p>
            <a:r>
              <a:rPr lang="en-GB" sz="2400" dirty="0">
                <a:latin typeface="CCW Cursive Writing 22" panose="03050602040000000000" pitchFamily="66" charset="0"/>
              </a:rPr>
              <a:t>w</a:t>
            </a:r>
            <a:r>
              <a:rPr lang="en-GB" sz="2400" dirty="0" smtClean="0">
                <a:latin typeface="CCW Cursive Writing 22" panose="03050602040000000000" pitchFamily="66" charset="0"/>
              </a:rPr>
              <a:t>e will –</a:t>
            </a:r>
          </a:p>
          <a:p>
            <a:endParaRPr lang="en-GB" sz="2400" dirty="0">
              <a:latin typeface="CCW Cursive Writing 22" panose="03050602040000000000" pitchFamily="66" charset="0"/>
            </a:endParaRPr>
          </a:p>
          <a:p>
            <a:r>
              <a:rPr lang="en-GB" sz="2400" dirty="0">
                <a:latin typeface="CCW Cursive Writing 22" panose="03050602040000000000" pitchFamily="66" charset="0"/>
              </a:rPr>
              <a:t>h</a:t>
            </a:r>
            <a:r>
              <a:rPr lang="en-GB" sz="2400" dirty="0" smtClean="0">
                <a:latin typeface="CCW Cursive Writing 22" panose="03050602040000000000" pitchFamily="66" charset="0"/>
              </a:rPr>
              <a:t>e is –</a:t>
            </a:r>
          </a:p>
          <a:p>
            <a:endParaRPr lang="en-GB" sz="2400" dirty="0">
              <a:latin typeface="CCW Cursive Writing 22" panose="03050602040000000000" pitchFamily="66" charset="0"/>
            </a:endParaRPr>
          </a:p>
          <a:p>
            <a:r>
              <a:rPr lang="en-GB" sz="2400" dirty="0">
                <a:latin typeface="CCW Cursive Writing 22" panose="03050602040000000000" pitchFamily="66" charset="0"/>
              </a:rPr>
              <a:t>t</a:t>
            </a:r>
            <a:r>
              <a:rPr lang="en-GB" sz="2400" dirty="0" smtClean="0">
                <a:latin typeface="CCW Cursive Writing 22" panose="03050602040000000000" pitchFamily="66" charset="0"/>
              </a:rPr>
              <a:t>hey are-</a:t>
            </a: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p:txBody>
      </p:sp>
    </p:spTree>
    <p:extLst>
      <p:ext uri="{BB962C8B-B14F-4D97-AF65-F5344CB8AC3E}">
        <p14:creationId xmlns:p14="http://schemas.microsoft.com/office/powerpoint/2010/main" val="29945797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324853" y="517358"/>
            <a:ext cx="11466094" cy="6001643"/>
          </a:xfrm>
          <a:prstGeom prst="rect">
            <a:avLst/>
          </a:prstGeom>
          <a:noFill/>
        </p:spPr>
        <p:txBody>
          <a:bodyPr wrap="square" rtlCol="0">
            <a:spAutoFit/>
          </a:bodyPr>
          <a:lstStyle/>
          <a:p>
            <a:r>
              <a:rPr lang="en-GB" sz="2400" dirty="0" smtClean="0">
                <a:latin typeface="CCW Cursive Writing 22" panose="03050602040000000000" pitchFamily="66" charset="0"/>
              </a:rPr>
              <a:t>Now lets practise the spellings we have learnt this week. Ask a grown up to read out these spellings for you. If you are finding them tricky remember to write them out a few times!</a:t>
            </a: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r>
              <a:rPr lang="en-GB" sz="2400" dirty="0">
                <a:latin typeface="CCW Cursive Writing 22" panose="03050602040000000000" pitchFamily="66" charset="0"/>
              </a:rPr>
              <a:t> </a:t>
            </a:r>
            <a:r>
              <a:rPr lang="en-GB" sz="2400" dirty="0" smtClean="0">
                <a:latin typeface="CCW Cursive Writing 22" panose="03050602040000000000" pitchFamily="66" charset="0"/>
              </a:rPr>
              <a:t>                     </a:t>
            </a:r>
            <a:r>
              <a:rPr lang="en-GB" sz="2400" dirty="0" smtClean="0">
                <a:solidFill>
                  <a:srgbClr val="002060"/>
                </a:solidFill>
                <a:latin typeface="CCW Cursive Writing 22" panose="03050602040000000000" pitchFamily="66" charset="0"/>
              </a:rPr>
              <a:t>swan</a:t>
            </a:r>
          </a:p>
          <a:p>
            <a:r>
              <a:rPr lang="en-GB" sz="2400" dirty="0">
                <a:solidFill>
                  <a:srgbClr val="002060"/>
                </a:solidFill>
                <a:latin typeface="CCW Cursive Writing 22" panose="03050602040000000000" pitchFamily="66" charset="0"/>
              </a:rPr>
              <a:t> </a:t>
            </a:r>
            <a:r>
              <a:rPr lang="en-GB" sz="2400" dirty="0" smtClean="0">
                <a:solidFill>
                  <a:srgbClr val="002060"/>
                </a:solidFill>
                <a:latin typeface="CCW Cursive Writing 22" panose="03050602040000000000" pitchFamily="66" charset="0"/>
              </a:rPr>
              <a:t>                     squash</a:t>
            </a:r>
          </a:p>
          <a:p>
            <a:r>
              <a:rPr lang="en-GB" sz="2400" dirty="0">
                <a:solidFill>
                  <a:srgbClr val="002060"/>
                </a:solidFill>
                <a:latin typeface="CCW Cursive Writing 22" panose="03050602040000000000" pitchFamily="66" charset="0"/>
              </a:rPr>
              <a:t> </a:t>
            </a:r>
            <a:r>
              <a:rPr lang="en-GB" sz="2400" dirty="0" smtClean="0">
                <a:solidFill>
                  <a:srgbClr val="002060"/>
                </a:solidFill>
                <a:latin typeface="CCW Cursive Writing 22" panose="03050602040000000000" pitchFamily="66" charset="0"/>
              </a:rPr>
              <a:t>                     wanted</a:t>
            </a:r>
          </a:p>
          <a:p>
            <a:r>
              <a:rPr lang="en-GB" sz="2400" dirty="0">
                <a:solidFill>
                  <a:srgbClr val="002060"/>
                </a:solidFill>
                <a:latin typeface="CCW Cursive Writing 22" panose="03050602040000000000" pitchFamily="66" charset="0"/>
              </a:rPr>
              <a:t> </a:t>
            </a:r>
            <a:r>
              <a:rPr lang="en-GB" sz="2400" dirty="0" smtClean="0">
                <a:solidFill>
                  <a:srgbClr val="002060"/>
                </a:solidFill>
                <a:latin typeface="CCW Cursive Writing 22" panose="03050602040000000000" pitchFamily="66" charset="0"/>
              </a:rPr>
              <a:t>                     watched</a:t>
            </a:r>
          </a:p>
          <a:p>
            <a:r>
              <a:rPr lang="en-GB" sz="2400" dirty="0">
                <a:solidFill>
                  <a:srgbClr val="002060"/>
                </a:solidFill>
                <a:latin typeface="CCW Cursive Writing 22" panose="03050602040000000000" pitchFamily="66" charset="0"/>
              </a:rPr>
              <a:t> </a:t>
            </a:r>
            <a:r>
              <a:rPr lang="en-GB" sz="2400" dirty="0" smtClean="0">
                <a:solidFill>
                  <a:srgbClr val="002060"/>
                </a:solidFill>
                <a:latin typeface="CCW Cursive Writing 22" panose="03050602040000000000" pitchFamily="66" charset="0"/>
              </a:rPr>
              <a:t>                     improve</a:t>
            </a:r>
          </a:p>
          <a:p>
            <a:r>
              <a:rPr lang="en-GB" sz="2400" dirty="0">
                <a:solidFill>
                  <a:srgbClr val="002060"/>
                </a:solidFill>
                <a:latin typeface="CCW Cursive Writing 22" panose="03050602040000000000" pitchFamily="66" charset="0"/>
              </a:rPr>
              <a:t> </a:t>
            </a:r>
            <a:r>
              <a:rPr lang="en-GB" sz="2400" dirty="0" smtClean="0">
                <a:solidFill>
                  <a:srgbClr val="002060"/>
                </a:solidFill>
                <a:latin typeface="CCW Cursive Writing 22" panose="03050602040000000000" pitchFamily="66" charset="0"/>
              </a:rPr>
              <a:t>                     washed</a:t>
            </a:r>
          </a:p>
          <a:p>
            <a:r>
              <a:rPr lang="en-GB" sz="2400" dirty="0">
                <a:solidFill>
                  <a:srgbClr val="002060"/>
                </a:solidFill>
                <a:latin typeface="CCW Cursive Writing 22" panose="03050602040000000000" pitchFamily="66" charset="0"/>
              </a:rPr>
              <a:t> </a:t>
            </a:r>
            <a:r>
              <a:rPr lang="en-GB" sz="2400" dirty="0" smtClean="0">
                <a:solidFill>
                  <a:srgbClr val="002060"/>
                </a:solidFill>
                <a:latin typeface="CCW Cursive Writing 22" panose="03050602040000000000" pitchFamily="66" charset="0"/>
              </a:rPr>
              <a:t>                     squad</a:t>
            </a:r>
          </a:p>
          <a:p>
            <a:r>
              <a:rPr lang="en-GB" sz="2400" dirty="0">
                <a:solidFill>
                  <a:srgbClr val="002060"/>
                </a:solidFill>
                <a:latin typeface="CCW Cursive Writing 22" panose="03050602040000000000" pitchFamily="66" charset="0"/>
              </a:rPr>
              <a:t> </a:t>
            </a:r>
            <a:r>
              <a:rPr lang="en-GB" sz="2400" dirty="0" smtClean="0">
                <a:solidFill>
                  <a:srgbClr val="002060"/>
                </a:solidFill>
                <a:latin typeface="CCW Cursive Writing 22" panose="03050602040000000000" pitchFamily="66" charset="0"/>
              </a:rPr>
              <a:t>                     quarrel</a:t>
            </a:r>
          </a:p>
          <a:p>
            <a:r>
              <a:rPr lang="en-GB" sz="2400" dirty="0">
                <a:solidFill>
                  <a:srgbClr val="002060"/>
                </a:solidFill>
                <a:latin typeface="CCW Cursive Writing 22" panose="03050602040000000000" pitchFamily="66" charset="0"/>
              </a:rPr>
              <a:t> </a:t>
            </a:r>
            <a:r>
              <a:rPr lang="en-GB" sz="2400" dirty="0" smtClean="0">
                <a:solidFill>
                  <a:srgbClr val="002060"/>
                </a:solidFill>
                <a:latin typeface="CCW Cursive Writing 22" panose="03050602040000000000" pitchFamily="66" charset="0"/>
              </a:rPr>
              <a:t>                     prove</a:t>
            </a:r>
          </a:p>
          <a:p>
            <a:r>
              <a:rPr lang="en-GB" sz="2400" dirty="0">
                <a:solidFill>
                  <a:srgbClr val="002060"/>
                </a:solidFill>
                <a:latin typeface="CCW Cursive Writing 22" panose="03050602040000000000" pitchFamily="66" charset="0"/>
              </a:rPr>
              <a:t> </a:t>
            </a:r>
            <a:r>
              <a:rPr lang="en-GB" sz="2400" dirty="0" smtClean="0">
                <a:solidFill>
                  <a:srgbClr val="002060"/>
                </a:solidFill>
                <a:latin typeface="CCW Cursive Writing 22" panose="03050602040000000000" pitchFamily="66" charset="0"/>
              </a:rPr>
              <a:t>                     move</a:t>
            </a:r>
            <a:r>
              <a:rPr lang="en-GB" sz="2400" dirty="0" smtClean="0">
                <a:latin typeface="CCW Cursive Writing 22" panose="03050602040000000000" pitchFamily="66" charset="0"/>
              </a:rPr>
              <a:t>    </a:t>
            </a:r>
            <a:endParaRPr lang="en-GB" sz="2400" dirty="0">
              <a:latin typeface="CCW Cursive Writing 22" panose="03050602040000000000" pitchFamily="66" charset="0"/>
            </a:endParaRPr>
          </a:p>
        </p:txBody>
      </p:sp>
      <p:sp>
        <p:nvSpPr>
          <p:cNvPr id="5" name="Rectangle 4"/>
          <p:cNvSpPr/>
          <p:nvPr/>
        </p:nvSpPr>
        <p:spPr>
          <a:xfrm>
            <a:off x="4199021" y="2526631"/>
            <a:ext cx="2911642" cy="41268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350838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extBox 3"/>
          <p:cNvSpPr txBox="1"/>
          <p:nvPr/>
        </p:nvSpPr>
        <p:spPr>
          <a:xfrm>
            <a:off x="1371600" y="4919358"/>
            <a:ext cx="10124745" cy="1938992"/>
          </a:xfrm>
          <a:prstGeom prst="rect">
            <a:avLst/>
          </a:prstGeom>
          <a:noFill/>
        </p:spPr>
        <p:txBody>
          <a:bodyPr wrap="square" rtlCol="0">
            <a:spAutoFit/>
          </a:bodyPr>
          <a:lstStyle/>
          <a:p>
            <a:r>
              <a:rPr lang="en-GB" sz="2400" dirty="0" smtClean="0">
                <a:latin typeface="CCW Cursive Writing 22" panose="03050602040000000000" pitchFamily="66" charset="0"/>
              </a:rPr>
              <a:t>Well done everyone! We hope you have a lovely weekend.</a:t>
            </a: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a:p>
            <a:endParaRPr lang="en-GB" dirty="0">
              <a:latin typeface="CCW Cursive Writing 22" panose="03050602040000000000" pitchFamily="66" charset="0"/>
            </a:endParaRPr>
          </a:p>
        </p:txBody>
      </p:sp>
      <p:pic>
        <p:nvPicPr>
          <p:cNvPr id="8194" name="Picture 2" descr="Reward Stickers - English - Little Lingui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5343" y="667836"/>
            <a:ext cx="4945815" cy="3274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4048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p:cNvSpPr txBox="1"/>
          <p:nvPr/>
        </p:nvSpPr>
        <p:spPr>
          <a:xfrm>
            <a:off x="619124" y="771525"/>
            <a:ext cx="11641300" cy="4616648"/>
          </a:xfrm>
          <a:prstGeom prst="rect">
            <a:avLst/>
          </a:prstGeom>
          <a:noFill/>
        </p:spPr>
        <p:txBody>
          <a:bodyPr wrap="square" rtlCol="0">
            <a:spAutoFit/>
          </a:bodyPr>
          <a:lstStyle/>
          <a:p>
            <a:r>
              <a:rPr lang="en-GB" sz="2800" dirty="0" smtClean="0">
                <a:latin typeface="CCW Cursive Writing 22" panose="03050602040000000000" pitchFamily="66" charset="0"/>
              </a:rPr>
              <a:t>Let’s start!</a:t>
            </a:r>
          </a:p>
          <a:p>
            <a:endParaRPr lang="en-GB" sz="2800" dirty="0">
              <a:latin typeface="CCW Cursive Writing 22" panose="03050602040000000000" pitchFamily="66" charset="0"/>
            </a:endParaRPr>
          </a:p>
          <a:p>
            <a:r>
              <a:rPr lang="en-GB" sz="2800" dirty="0" smtClean="0">
                <a:latin typeface="CCW Cursive Writing 22" panose="03050602040000000000" pitchFamily="66" charset="0"/>
              </a:rPr>
              <a:t>Can you remember all the different ways of spelling the </a:t>
            </a:r>
            <a:r>
              <a:rPr lang="en-GB" sz="2800" dirty="0" smtClean="0">
                <a:solidFill>
                  <a:srgbClr val="FF0000"/>
                </a:solidFill>
                <a:latin typeface="CCW Cursive Writing 22" panose="03050602040000000000" pitchFamily="66" charset="0"/>
              </a:rPr>
              <a:t>j</a:t>
            </a:r>
            <a:r>
              <a:rPr lang="en-GB" sz="2800" dirty="0" smtClean="0">
                <a:latin typeface="CCW Cursive Writing 22" panose="03050602040000000000" pitchFamily="66" charset="0"/>
              </a:rPr>
              <a:t> sound? </a:t>
            </a:r>
          </a:p>
          <a:p>
            <a:endParaRPr lang="en-GB" sz="2800" dirty="0" smtClean="0">
              <a:latin typeface="CCW Cursive Writing 22" panose="03050602040000000000" pitchFamily="66" charset="0"/>
            </a:endParaRPr>
          </a:p>
          <a:p>
            <a:r>
              <a:rPr lang="en-GB" sz="3200" dirty="0" smtClean="0">
                <a:latin typeface="CCW Cursive Writing 22" panose="03050602040000000000" pitchFamily="66" charset="0"/>
              </a:rPr>
              <a:t>Time for quick write!</a:t>
            </a:r>
          </a:p>
          <a:p>
            <a:endParaRPr lang="en-GB" sz="3200"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solidFill>
                <a:srgbClr val="FF0000"/>
              </a:solidFill>
              <a:latin typeface="CCW Cursive Writing 22" panose="03050602040000000000" pitchFamily="66" charset="0"/>
            </a:endParaRPr>
          </a:p>
          <a:p>
            <a:endParaRPr lang="en-GB" dirty="0" smtClean="0">
              <a:solidFill>
                <a:srgbClr val="FF0000"/>
              </a:solidFill>
              <a:latin typeface="CCW Cursive Writing 22" panose="03050602040000000000" pitchFamily="66" charset="0"/>
            </a:endParaRPr>
          </a:p>
          <a:p>
            <a:endParaRPr lang="en-GB" dirty="0">
              <a:solidFill>
                <a:srgbClr val="FF0000"/>
              </a:solidFill>
              <a:latin typeface="CCW Cursive Writing 22" panose="03050602040000000000" pitchFamily="66" charset="0"/>
            </a:endParaRPr>
          </a:p>
          <a:p>
            <a:endParaRPr lang="en-GB" dirty="0" smtClean="0">
              <a:solidFill>
                <a:srgbClr val="FF0000"/>
              </a:solidFill>
              <a:latin typeface="CCW Cursive Writing 22" panose="03050602040000000000" pitchFamily="66" charset="0"/>
            </a:endParaRPr>
          </a:p>
        </p:txBody>
      </p:sp>
      <p:pic>
        <p:nvPicPr>
          <p:cNvPr id="1028" name="Picture 4" descr="Draw Bridge Cartoon Images, Stock Photos &amp; Vectors | Shutterst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196" y="3684360"/>
            <a:ext cx="2884312" cy="170381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remium Vector | Cute giraffe cartoon isolated on white backgroun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41103" y="2972287"/>
            <a:ext cx="1263478" cy="201026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Kids Organic Jumper with Cartoon Snail | Zazeka Organic Clothi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20096" y="4569412"/>
            <a:ext cx="1310018" cy="1637522"/>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artoon Cottage Images, Stock Photos &amp; Vectors | Shutterstoc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01609" y="4048255"/>
            <a:ext cx="1990412" cy="1606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477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7030A0">
            <a:alpha val="12000"/>
          </a:srgbClr>
        </a:solidFill>
        <a:effectLst/>
      </p:bgPr>
    </p:bg>
    <p:spTree>
      <p:nvGrpSpPr>
        <p:cNvPr id="1" name=""/>
        <p:cNvGrpSpPr/>
        <p:nvPr/>
      </p:nvGrpSpPr>
      <p:grpSpPr>
        <a:xfrm>
          <a:off x="0" y="0"/>
          <a:ext cx="0" cy="0"/>
          <a:chOff x="0" y="0"/>
          <a:chExt cx="0" cy="0"/>
        </a:xfrm>
      </p:grpSpPr>
      <p:sp>
        <p:nvSpPr>
          <p:cNvPr id="4" name="TextBox 3"/>
          <p:cNvSpPr txBox="1"/>
          <p:nvPr/>
        </p:nvSpPr>
        <p:spPr>
          <a:xfrm>
            <a:off x="728296" y="151954"/>
            <a:ext cx="10229850" cy="4770537"/>
          </a:xfrm>
          <a:prstGeom prst="rect">
            <a:avLst/>
          </a:prstGeom>
          <a:noFill/>
        </p:spPr>
        <p:txBody>
          <a:bodyPr wrap="square" rtlCol="0">
            <a:spAutoFit/>
          </a:bodyPr>
          <a:lstStyle/>
          <a:p>
            <a:r>
              <a:rPr lang="en-GB" sz="3600" dirty="0" smtClean="0">
                <a:latin typeface="CCW Cursive Writing 22" panose="03050602040000000000" pitchFamily="66" charset="0"/>
              </a:rPr>
              <a:t>Now we will practise this weeks common exception words (CEW).</a:t>
            </a:r>
          </a:p>
          <a:p>
            <a:endParaRPr lang="en-GB" sz="3600" dirty="0">
              <a:latin typeface="CCW Cursive Writing 22" panose="03050602040000000000" pitchFamily="66" charset="0"/>
            </a:endParaRPr>
          </a:p>
          <a:p>
            <a:r>
              <a:rPr lang="en-GB" sz="1600" dirty="0" smtClean="0">
                <a:solidFill>
                  <a:srgbClr val="FF0000"/>
                </a:solidFill>
                <a:latin typeface="CCW Cursive Writing 22" panose="03050602040000000000" pitchFamily="66" charset="0"/>
              </a:rPr>
              <a:t>Reveal the words</a:t>
            </a:r>
          </a:p>
          <a:p>
            <a:r>
              <a:rPr lang="en-GB" sz="1600" dirty="0" smtClean="0">
                <a:solidFill>
                  <a:srgbClr val="FF0000"/>
                </a:solidFill>
                <a:latin typeface="CCW Cursive Writing 22" panose="03050602040000000000" pitchFamily="66" charset="0"/>
              </a:rPr>
              <a:t>one by one. Look/write/check</a:t>
            </a:r>
            <a:r>
              <a:rPr lang="en-GB" sz="1100" dirty="0" smtClean="0">
                <a:solidFill>
                  <a:srgbClr val="FF0000"/>
                </a:solidFill>
                <a:latin typeface="CCW Cursive Writing 22" panose="03050602040000000000" pitchFamily="66" charset="0"/>
              </a:rPr>
              <a:t>.</a:t>
            </a:r>
            <a:r>
              <a:rPr lang="en-GB" sz="3600" dirty="0" smtClean="0">
                <a:solidFill>
                  <a:srgbClr val="FF0000"/>
                </a:solidFill>
                <a:latin typeface="CCW Cursive Writing 22" panose="03050602040000000000" pitchFamily="66" charset="0"/>
              </a:rPr>
              <a:t>  </a:t>
            </a:r>
            <a:endParaRPr lang="en-GB" sz="3600" dirty="0" smtClean="0">
              <a:latin typeface="CCW Cursive Writing 22" panose="03050602040000000000" pitchFamily="66" charset="0"/>
            </a:endParaRPr>
          </a:p>
          <a:p>
            <a:r>
              <a:rPr lang="en-GB" sz="3600" dirty="0" smtClean="0">
                <a:latin typeface="CCW Cursive Writing 22" panose="03050602040000000000" pitchFamily="66" charset="0"/>
              </a:rPr>
              <a:t>                   move</a:t>
            </a:r>
          </a:p>
          <a:p>
            <a:r>
              <a:rPr lang="en-GB" sz="3600" dirty="0">
                <a:latin typeface="CCW Cursive Writing 22" panose="03050602040000000000" pitchFamily="66" charset="0"/>
              </a:rPr>
              <a:t> </a:t>
            </a:r>
            <a:r>
              <a:rPr lang="en-GB" sz="3600" dirty="0" smtClean="0">
                <a:latin typeface="CCW Cursive Writing 22" panose="03050602040000000000" pitchFamily="66" charset="0"/>
              </a:rPr>
              <a:t>                 </a:t>
            </a:r>
            <a:r>
              <a:rPr lang="en-GB" sz="3600" dirty="0">
                <a:latin typeface="CCW Cursive Writing 22" panose="03050602040000000000" pitchFamily="66" charset="0"/>
              </a:rPr>
              <a:t> </a:t>
            </a:r>
            <a:r>
              <a:rPr lang="en-GB" sz="3600" dirty="0" smtClean="0">
                <a:latin typeface="CCW Cursive Writing 22" panose="03050602040000000000" pitchFamily="66" charset="0"/>
              </a:rPr>
              <a:t>prove</a:t>
            </a:r>
          </a:p>
          <a:p>
            <a:r>
              <a:rPr lang="en-GB" sz="3600" dirty="0" smtClean="0">
                <a:latin typeface="CCW Cursive Writing 22" panose="03050602040000000000" pitchFamily="66" charset="0"/>
              </a:rPr>
              <a:t>                   improve</a:t>
            </a:r>
            <a:endParaRPr lang="en-GB" sz="3600" dirty="0">
              <a:latin typeface="CCW Cursive Writing 22" panose="03050602040000000000" pitchFamily="66" charset="0"/>
            </a:endParaRPr>
          </a:p>
        </p:txBody>
      </p:sp>
      <p:sp>
        <p:nvSpPr>
          <p:cNvPr id="5" name="Rectangle 4"/>
          <p:cNvSpPr/>
          <p:nvPr/>
        </p:nvSpPr>
        <p:spPr>
          <a:xfrm>
            <a:off x="6284300" y="2034016"/>
            <a:ext cx="2943225" cy="332422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6" name="TextBox 5"/>
          <p:cNvSpPr txBox="1"/>
          <p:nvPr/>
        </p:nvSpPr>
        <p:spPr>
          <a:xfrm>
            <a:off x="610330" y="3887861"/>
            <a:ext cx="3486150" cy="923330"/>
          </a:xfrm>
          <a:prstGeom prst="rect">
            <a:avLst/>
          </a:prstGeom>
          <a:noFill/>
        </p:spPr>
        <p:txBody>
          <a:bodyPr wrap="square" rtlCol="0">
            <a:spAutoFit/>
          </a:bodyPr>
          <a:lstStyle/>
          <a:p>
            <a:r>
              <a:rPr lang="en-GB" dirty="0" smtClean="0">
                <a:latin typeface="CCW Cursive Writing 22" panose="03050602040000000000" pitchFamily="66" charset="0"/>
              </a:rPr>
              <a:t>Well done all of you!!</a:t>
            </a:r>
          </a:p>
          <a:p>
            <a:endParaRPr lang="en-GB" dirty="0">
              <a:latin typeface="CCW Cursive Writing 22" panose="03050602040000000000" pitchFamily="66" charset="0"/>
            </a:endParaRPr>
          </a:p>
        </p:txBody>
      </p:sp>
      <p:sp>
        <p:nvSpPr>
          <p:cNvPr id="2" name="TextBox 1"/>
          <p:cNvSpPr txBox="1"/>
          <p:nvPr/>
        </p:nvSpPr>
        <p:spPr>
          <a:xfrm>
            <a:off x="3619673" y="5793992"/>
            <a:ext cx="7780720" cy="923330"/>
          </a:xfrm>
          <a:prstGeom prst="rect">
            <a:avLst/>
          </a:prstGeom>
          <a:noFill/>
        </p:spPr>
        <p:txBody>
          <a:bodyPr wrap="none" rtlCol="0">
            <a:spAutoFit/>
          </a:bodyPr>
          <a:lstStyle/>
          <a:p>
            <a:r>
              <a:rPr lang="en-GB" dirty="0" smtClean="0"/>
              <a:t>If you already know your Year 2 CEW </a:t>
            </a:r>
            <a:r>
              <a:rPr lang="en-GB" dirty="0"/>
              <a:t>l</a:t>
            </a:r>
            <a:r>
              <a:rPr lang="en-GB" dirty="0" smtClean="0"/>
              <a:t>ook for the Super Spelling Challenge on the</a:t>
            </a:r>
          </a:p>
          <a:p>
            <a:r>
              <a:rPr lang="en-GB" dirty="0"/>
              <a:t>w</a:t>
            </a:r>
            <a:r>
              <a:rPr lang="en-GB" dirty="0" smtClean="0"/>
              <a:t>ebsite  and practise 6 x words a week. We have some fantastic new badges </a:t>
            </a:r>
          </a:p>
          <a:p>
            <a:r>
              <a:rPr lang="en-GB" dirty="0" smtClean="0"/>
              <a:t>for when you come back to school!</a:t>
            </a:r>
            <a:endParaRPr lang="en-GB"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0330" y="4922491"/>
            <a:ext cx="2616348" cy="1469516"/>
          </a:xfrm>
          <a:prstGeom prst="rect">
            <a:avLst/>
          </a:prstGeom>
        </p:spPr>
      </p:pic>
    </p:spTree>
    <p:extLst>
      <p:ext uri="{BB962C8B-B14F-4D97-AF65-F5344CB8AC3E}">
        <p14:creationId xmlns:p14="http://schemas.microsoft.com/office/powerpoint/2010/main" val="2405333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p:cNvSpPr txBox="1"/>
          <p:nvPr/>
        </p:nvSpPr>
        <p:spPr>
          <a:xfrm>
            <a:off x="1000125" y="685800"/>
            <a:ext cx="10125075" cy="1384995"/>
          </a:xfrm>
          <a:prstGeom prst="rect">
            <a:avLst/>
          </a:prstGeom>
          <a:noFill/>
        </p:spPr>
        <p:txBody>
          <a:bodyPr wrap="square" rtlCol="0">
            <a:spAutoFit/>
          </a:bodyPr>
          <a:lstStyle/>
          <a:p>
            <a:r>
              <a:rPr lang="en-GB" sz="2800" dirty="0" smtClean="0">
                <a:latin typeface="CCW Cursive Writing 22" panose="03050602040000000000" pitchFamily="66" charset="0"/>
              </a:rPr>
              <a:t>This week we are going to focus on words with the </a:t>
            </a:r>
            <a:r>
              <a:rPr lang="en-GB" sz="2800" dirty="0" smtClean="0">
                <a:solidFill>
                  <a:srgbClr val="FF0000"/>
                </a:solidFill>
                <a:latin typeface="CCW Cursive Writing 22" panose="03050602040000000000" pitchFamily="66" charset="0"/>
              </a:rPr>
              <a:t>‘o’ </a:t>
            </a:r>
            <a:r>
              <a:rPr lang="en-GB" sz="2800" dirty="0" smtClean="0">
                <a:latin typeface="CCW Cursive Writing 22" panose="03050602040000000000" pitchFamily="66" charset="0"/>
              </a:rPr>
              <a:t>sound spelt with an </a:t>
            </a:r>
            <a:r>
              <a:rPr lang="en-GB" sz="2800" dirty="0" smtClean="0">
                <a:solidFill>
                  <a:srgbClr val="FF0000"/>
                </a:solidFill>
                <a:latin typeface="CCW Cursive Writing 22" panose="03050602040000000000" pitchFamily="66" charset="0"/>
              </a:rPr>
              <a:t>‘a’.</a:t>
            </a:r>
            <a:endParaRPr lang="en-GB" sz="2800" dirty="0">
              <a:solidFill>
                <a:srgbClr val="FF0000"/>
              </a:solidFill>
              <a:latin typeface="CCW Cursive Writing 22" panose="03050602040000000000" pitchFamily="66" charset="0"/>
            </a:endParaRPr>
          </a:p>
        </p:txBody>
      </p:sp>
      <p:sp>
        <p:nvSpPr>
          <p:cNvPr id="6" name="Rectangle 5"/>
          <p:cNvSpPr/>
          <p:nvPr/>
        </p:nvSpPr>
        <p:spPr>
          <a:xfrm>
            <a:off x="1000125" y="2311251"/>
            <a:ext cx="10390095" cy="2998770"/>
          </a:xfrm>
          <a:prstGeom prst="rect">
            <a:avLst/>
          </a:prstGeom>
        </p:spPr>
        <p:txBody>
          <a:bodyPr wrap="square">
            <a:spAutoFit/>
          </a:bodyPr>
          <a:lstStyle/>
          <a:p>
            <a:pPr>
              <a:lnSpc>
                <a:spcPct val="115000"/>
              </a:lnSpc>
              <a:spcAft>
                <a:spcPts val="1000"/>
              </a:spcAft>
            </a:pPr>
            <a:endParaRPr lang="en-GB" dirty="0" smtClean="0">
              <a:latin typeface="CCW Cursive Writing 22" panose="03050602040000000000"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dirty="0" smtClean="0">
                <a:latin typeface="CCW Cursive Writing 22" panose="03050602040000000000" pitchFamily="66" charset="0"/>
                <a:ea typeface="Calibri" panose="020F0502020204030204" pitchFamily="34" charset="0"/>
                <a:cs typeface="Times New Roman" panose="02020603050405020304" pitchFamily="18" charset="0"/>
              </a:rPr>
              <a:t>What do you notice about these words? </a:t>
            </a:r>
          </a:p>
          <a:p>
            <a:pPr>
              <a:lnSpc>
                <a:spcPct val="115000"/>
              </a:lnSpc>
              <a:spcAft>
                <a:spcPts val="1000"/>
              </a:spcAft>
            </a:pPr>
            <a:endParaRPr lang="en-GB" dirty="0" smtClean="0">
              <a:latin typeface="CCW Cursive Writing 22" panose="03050602040000000000" pitchFamily="66" charset="0"/>
              <a:ea typeface="Calibri" panose="020F0502020204030204" pitchFamily="34" charset="0"/>
              <a:cs typeface="Times New Roman" panose="02020603050405020304" pitchFamily="18" charset="0"/>
            </a:endParaRPr>
          </a:p>
          <a:p>
            <a:pPr>
              <a:lnSpc>
                <a:spcPct val="115000"/>
              </a:lnSpc>
              <a:spcAft>
                <a:spcPts val="1000"/>
              </a:spcAft>
            </a:pPr>
            <a:r>
              <a:rPr lang="en-GB" sz="2000" dirty="0">
                <a:solidFill>
                  <a:srgbClr val="FF0000"/>
                </a:solidFill>
                <a:latin typeface="CCW Cursive Writing 22" panose="03050602040000000000" pitchFamily="66" charset="0"/>
                <a:ea typeface="Calibri" panose="020F0502020204030204" pitchFamily="34" charset="0"/>
                <a:cs typeface="Times New Roman" panose="02020603050405020304" pitchFamily="18" charset="0"/>
              </a:rPr>
              <a:t>w</a:t>
            </a:r>
            <a:r>
              <a:rPr lang="en-GB" sz="2000" dirty="0" smtClean="0">
                <a:solidFill>
                  <a:srgbClr val="FF0000"/>
                </a:solidFill>
                <a:latin typeface="CCW Cursive Writing 22" panose="03050602040000000000" pitchFamily="66" charset="0"/>
                <a:ea typeface="Calibri" panose="020F0502020204030204" pitchFamily="34" charset="0"/>
                <a:cs typeface="Times New Roman" panose="02020603050405020304" pitchFamily="18" charset="0"/>
              </a:rPr>
              <a:t>atch   was   wash    want   swan   squash</a:t>
            </a:r>
            <a:endParaRPr lang="en-GB" sz="2000" dirty="0">
              <a:solidFill>
                <a:srgbClr val="FF0000"/>
              </a:solidFill>
              <a:latin typeface="CCW Cursive Writing 22" panose="03050602040000000000" pitchFamily="66" charset="0"/>
              <a:ea typeface="Calibri" panose="020F0502020204030204" pitchFamily="34" charset="0"/>
              <a:cs typeface="Times New Roman" panose="02020603050405020304" pitchFamily="18" charset="0"/>
            </a:endParaRPr>
          </a:p>
          <a:p>
            <a:pPr>
              <a:lnSpc>
                <a:spcPct val="115000"/>
              </a:lnSpc>
              <a:spcAft>
                <a:spcPts val="1000"/>
              </a:spcAft>
            </a:pPr>
            <a:endParaRPr lang="en-GB" dirty="0" smtClean="0">
              <a:latin typeface="Arial" panose="020B060402020202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dirty="0" smtClean="0">
                <a:latin typeface="CCW Cursive Writing 22" panose="03050602040000000000" pitchFamily="66" charset="0"/>
                <a:ea typeface="Calibri" panose="020F0502020204030204" pitchFamily="34" charset="0"/>
                <a:cs typeface="Times New Roman" panose="02020603050405020304" pitchFamily="18" charset="0"/>
              </a:rPr>
              <a:t>Did you notice the </a:t>
            </a:r>
            <a:r>
              <a:rPr lang="en-GB" dirty="0" smtClean="0">
                <a:solidFill>
                  <a:srgbClr val="FF0000"/>
                </a:solidFill>
                <a:latin typeface="CCW Cursive Writing 22" panose="03050602040000000000" pitchFamily="66" charset="0"/>
                <a:ea typeface="Calibri" panose="020F0502020204030204" pitchFamily="34" charset="0"/>
                <a:cs typeface="Times New Roman" panose="02020603050405020304" pitchFamily="18" charset="0"/>
              </a:rPr>
              <a:t>o</a:t>
            </a:r>
            <a:r>
              <a:rPr lang="en-GB" dirty="0" smtClean="0">
                <a:latin typeface="CCW Cursive Writing 22" panose="03050602040000000000" pitchFamily="66" charset="0"/>
                <a:ea typeface="Calibri" panose="020F0502020204030204" pitchFamily="34" charset="0"/>
                <a:cs typeface="Times New Roman" panose="02020603050405020304" pitchFamily="18" charset="0"/>
              </a:rPr>
              <a:t> sound is spelt with an </a:t>
            </a:r>
            <a:r>
              <a:rPr lang="en-GB" dirty="0" smtClean="0">
                <a:solidFill>
                  <a:srgbClr val="FF0000"/>
                </a:solidFill>
                <a:latin typeface="CCW Cursive Writing 22" panose="03050602040000000000" pitchFamily="66" charset="0"/>
                <a:ea typeface="Calibri" panose="020F0502020204030204" pitchFamily="34" charset="0"/>
                <a:cs typeface="Times New Roman" panose="02020603050405020304" pitchFamily="18" charset="0"/>
              </a:rPr>
              <a:t>a</a:t>
            </a:r>
            <a:r>
              <a:rPr lang="en-GB" dirty="0" smtClean="0">
                <a:latin typeface="CCW Cursive Writing 22" panose="03050602040000000000" pitchFamily="66" charset="0"/>
                <a:ea typeface="Calibri" panose="020F0502020204030204" pitchFamily="34" charset="0"/>
                <a:cs typeface="Times New Roman" panose="02020603050405020304" pitchFamily="18" charset="0"/>
              </a:rPr>
              <a:t> after a w or </a:t>
            </a:r>
            <a:r>
              <a:rPr lang="en-GB" dirty="0" err="1" smtClean="0">
                <a:latin typeface="CCW Cursive Writing 22" panose="03050602040000000000" pitchFamily="66" charset="0"/>
                <a:ea typeface="Calibri" panose="020F0502020204030204" pitchFamily="34" charset="0"/>
                <a:cs typeface="Times New Roman" panose="02020603050405020304" pitchFamily="18" charset="0"/>
              </a:rPr>
              <a:t>qu</a:t>
            </a:r>
            <a:r>
              <a:rPr lang="en-GB" dirty="0" smtClean="0">
                <a:latin typeface="CCW Cursive Writing 22" panose="03050602040000000000" pitchFamily="66" charset="0"/>
                <a:ea typeface="Calibri" panose="020F0502020204030204" pitchFamily="34" charset="0"/>
                <a:cs typeface="Times New Roman" panose="02020603050405020304" pitchFamily="18" charset="0"/>
              </a:rPr>
              <a:t>?</a:t>
            </a:r>
            <a:endParaRPr lang="en-GB" dirty="0">
              <a:latin typeface="CCW Cursive Writing 22" panose="03050602040000000000" pitchFamily="66" charset="0"/>
              <a:ea typeface="Calibri" panose="020F0502020204030204" pitchFamily="34" charset="0"/>
              <a:cs typeface="Times New Roman" panose="02020603050405020304" pitchFamily="18" charset="0"/>
            </a:endParaRPr>
          </a:p>
        </p:txBody>
      </p:sp>
      <p:sp>
        <p:nvSpPr>
          <p:cNvPr id="8" name="Rectangle 7"/>
          <p:cNvSpPr/>
          <p:nvPr/>
        </p:nvSpPr>
        <p:spPr>
          <a:xfrm>
            <a:off x="869577" y="4559869"/>
            <a:ext cx="10255623" cy="11116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35914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329515" y="149311"/>
            <a:ext cx="9989284" cy="5109091"/>
          </a:xfrm>
          <a:prstGeom prst="rect">
            <a:avLst/>
          </a:prstGeom>
          <a:noFill/>
        </p:spPr>
        <p:txBody>
          <a:bodyPr wrap="square" rtlCol="0">
            <a:spAutoFit/>
          </a:bodyPr>
          <a:lstStyle/>
          <a:p>
            <a:r>
              <a:rPr lang="en-GB" sz="2800" b="1" dirty="0" smtClean="0">
                <a:latin typeface="CCW Cursive Writing 22" panose="03050602040000000000" pitchFamily="66" charset="0"/>
              </a:rPr>
              <a:t>Can you spell the missing word?</a:t>
            </a:r>
          </a:p>
          <a:p>
            <a:endParaRPr lang="en-GB" dirty="0">
              <a:latin typeface="CCW Cursive Writing 22" panose="03050602040000000000" pitchFamily="66" charset="0"/>
            </a:endParaRPr>
          </a:p>
          <a:p>
            <a:r>
              <a:rPr lang="en-GB" dirty="0" smtClean="0">
                <a:latin typeface="CCW Cursive Writing 22" panose="03050602040000000000" pitchFamily="66" charset="0"/>
              </a:rPr>
              <a:t>The ________________swam on the beautiful lake.</a:t>
            </a:r>
          </a:p>
          <a:p>
            <a:endParaRPr lang="en-GB" dirty="0">
              <a:latin typeface="CCW Cursive Writing 22" panose="03050602040000000000" pitchFamily="66" charset="0"/>
            </a:endParaRPr>
          </a:p>
          <a:p>
            <a:r>
              <a:rPr lang="en-GB" dirty="0" smtClean="0">
                <a:latin typeface="CCW Cursive Writing 22" panose="03050602040000000000" pitchFamily="66" charset="0"/>
              </a:rPr>
              <a:t>My ______________ tells me the time.</a:t>
            </a:r>
          </a:p>
          <a:p>
            <a:endParaRPr lang="en-GB" dirty="0">
              <a:latin typeface="CCW Cursive Writing 22" panose="03050602040000000000" pitchFamily="66" charset="0"/>
            </a:endParaRPr>
          </a:p>
          <a:p>
            <a:r>
              <a:rPr lang="en-GB" dirty="0" smtClean="0">
                <a:latin typeface="CCW Cursive Writing 22" panose="03050602040000000000" pitchFamily="66" charset="0"/>
              </a:rPr>
              <a:t>Please_____________ your hands before lunch.</a:t>
            </a:r>
            <a:endParaRPr lang="en-GB" dirty="0">
              <a:latin typeface="CCW Cursive Writing 22" panose="03050602040000000000" pitchFamily="66" charset="0"/>
            </a:endParaRPr>
          </a:p>
          <a:p>
            <a:endParaRPr lang="en-GB" dirty="0">
              <a:latin typeface="CCW Cursive Writing 22" panose="03050602040000000000" pitchFamily="66" charset="0"/>
            </a:endParaRPr>
          </a:p>
          <a:p>
            <a:r>
              <a:rPr lang="en-GB" dirty="0" smtClean="0">
                <a:latin typeface="CCW Cursive Writing 22" panose="03050602040000000000" pitchFamily="66" charset="0"/>
              </a:rPr>
              <a:t>Do you _______________ fish and chips or spaghetti for your</a:t>
            </a:r>
          </a:p>
          <a:p>
            <a:endParaRPr lang="en-GB" dirty="0">
              <a:latin typeface="CCW Cursive Writing 22" panose="03050602040000000000" pitchFamily="66" charset="0"/>
            </a:endParaRPr>
          </a:p>
          <a:p>
            <a:r>
              <a:rPr lang="en-GB" dirty="0" smtClean="0">
                <a:latin typeface="CCW Cursive Writing 22" panose="03050602040000000000" pitchFamily="66" charset="0"/>
              </a:rPr>
              <a:t>dinner?</a:t>
            </a:r>
          </a:p>
          <a:p>
            <a:endParaRPr lang="en-GB" sz="3200" b="1" dirty="0" smtClean="0">
              <a:latin typeface="CCW Cursive Writing 22" panose="03050602040000000000" pitchFamily="66" charset="0"/>
            </a:endParaRPr>
          </a:p>
          <a:p>
            <a:r>
              <a:rPr lang="en-GB" sz="3200" b="1" dirty="0" smtClean="0">
                <a:latin typeface="CCW Cursive Writing 22" panose="03050602040000000000" pitchFamily="66" charset="0"/>
              </a:rPr>
              <a:t>Well done everyone!  </a:t>
            </a:r>
          </a:p>
          <a:p>
            <a:endParaRPr lang="en-GB" dirty="0">
              <a:latin typeface="CCW Cursive Writing 22" panose="03050602040000000000" pitchFamily="66" charset="0"/>
            </a:endParaRPr>
          </a:p>
          <a:p>
            <a:endParaRPr lang="en-GB" dirty="0" smtClean="0">
              <a:latin typeface="CCW Cursive Writing 22" panose="03050602040000000000" pitchFamily="66" charset="0"/>
            </a:endParaRPr>
          </a:p>
          <a:p>
            <a:endParaRPr lang="en-GB" dirty="0">
              <a:latin typeface="CCW Cursive Writing 22" panose="03050602040000000000" pitchFamily="66" charset="0"/>
            </a:endParaRPr>
          </a:p>
        </p:txBody>
      </p:sp>
      <p:sp>
        <p:nvSpPr>
          <p:cNvPr id="4" name="AutoShape 4" descr="Fall-tree - Autumn Clipart PNG Image | Transparent PNG Free Download on  SeekPNG"/>
          <p:cNvSpPr>
            <a:spLocks noChangeAspect="1" noChangeArrowheads="1"/>
          </p:cNvSpPr>
          <p:nvPr/>
        </p:nvSpPr>
        <p:spPr bwMode="auto">
          <a:xfrm>
            <a:off x="63500" y="-136525"/>
            <a:ext cx="1847850" cy="1781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10" descr="Horn clipart beep, Horn beep Transparent FREE for download on  WebStockReview 2021"/>
          <p:cNvSpPr>
            <a:spLocks noChangeAspect="1" noChangeArrowheads="1"/>
          </p:cNvSpPr>
          <p:nvPr/>
        </p:nvSpPr>
        <p:spPr bwMode="auto">
          <a:xfrm>
            <a:off x="63500" y="-136525"/>
            <a:ext cx="1800225" cy="1876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12" descr="Horn clipart beep, Horn beep Transparent FREE for download on  WebStockReview 2021"/>
          <p:cNvSpPr>
            <a:spLocks noChangeAspect="1" noChangeArrowheads="1"/>
          </p:cNvSpPr>
          <p:nvPr/>
        </p:nvSpPr>
        <p:spPr bwMode="auto">
          <a:xfrm>
            <a:off x="215900" y="15875"/>
            <a:ext cx="1800225" cy="1876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0" name="Picture 2" descr="Swan Cartoon HD Stock Images | Shuttersto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27567" y="3292475"/>
            <a:ext cx="247650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artoon Blue Watch Illustration, Blue Watch, Cartoon Hand, Digital Watch  PNG Transparent Clipart Image and PSD File for Free Downloa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75501" y="576360"/>
            <a:ext cx="1860550" cy="186055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ow to Wash Your Hands the Right Way | Healthy Cleaning 1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35691" y="3292475"/>
            <a:ext cx="1749248" cy="2049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0053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8126" y="171450"/>
            <a:ext cx="3975100" cy="6494085"/>
          </a:xfrm>
          <a:prstGeom prst="rect">
            <a:avLst/>
          </a:prstGeom>
          <a:noFill/>
        </p:spPr>
        <p:txBody>
          <a:bodyPr wrap="square" rtlCol="0">
            <a:spAutoFit/>
          </a:bodyPr>
          <a:lstStyle/>
          <a:p>
            <a:r>
              <a:rPr lang="en-GB" sz="4000" dirty="0" smtClean="0">
                <a:latin typeface="CCW Cursive Writing 22" panose="03050602040000000000" pitchFamily="66" charset="0"/>
              </a:rPr>
              <a:t>ABC . ! ?</a:t>
            </a:r>
          </a:p>
          <a:p>
            <a:endParaRPr lang="en-GB" sz="4000" dirty="0" smtClean="0">
              <a:latin typeface="CCW Cursive Writing 22" panose="03050602040000000000" pitchFamily="66" charset="0"/>
            </a:endParaRPr>
          </a:p>
          <a:p>
            <a:r>
              <a:rPr lang="en-GB" sz="2400" dirty="0" smtClean="0">
                <a:latin typeface="CCW Cursive Writing 22" panose="03050602040000000000" pitchFamily="66" charset="0"/>
              </a:rPr>
              <a:t>Now make </a:t>
            </a:r>
          </a:p>
          <a:p>
            <a:r>
              <a:rPr lang="en-GB" sz="2400" dirty="0" smtClean="0">
                <a:latin typeface="CCW Cursive Writing 22" panose="03050602040000000000" pitchFamily="66" charset="0"/>
              </a:rPr>
              <a:t>Up your own sentence using the words from these pictures!</a:t>
            </a: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r>
              <a:rPr lang="en-GB" sz="2400" dirty="0" smtClean="0">
                <a:latin typeface="CCW Cursive Writing 22" panose="03050602040000000000" pitchFamily="66" charset="0"/>
              </a:rPr>
              <a:t>That’s all for today. Well done!!</a:t>
            </a:r>
          </a:p>
          <a:p>
            <a:endParaRPr lang="en-GB" sz="3600" dirty="0" smtClean="0">
              <a:latin typeface="CCW Cursive Writing 22" panose="03050602040000000000" pitchFamily="66" charset="0"/>
            </a:endParaRPr>
          </a:p>
          <a:p>
            <a:endParaRPr lang="en-GB" sz="3200" dirty="0">
              <a:latin typeface="CCW Cursive Writing 22" panose="03050602040000000000" pitchFamily="66" charset="0"/>
            </a:endParaRPr>
          </a:p>
          <a:p>
            <a:endParaRPr lang="en-GB" sz="2800" dirty="0">
              <a:latin typeface="CCW Cursive Writing 22" panose="03050602040000000000" pitchFamily="66" charset="0"/>
            </a:endParaRPr>
          </a:p>
        </p:txBody>
      </p:sp>
      <p:pic>
        <p:nvPicPr>
          <p:cNvPr id="7" name="Picture 2" descr="Swan Cartoon HD Stock Images | Shutterst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2399" y="1230410"/>
            <a:ext cx="247650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artoon Blue Watch Illustration, Blue Watch, Cartoon Hand, Digital Watch  PNG Transparent Clipart Image and PSD File for Free Downloa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42236" y="4299274"/>
            <a:ext cx="1860550" cy="18605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How to Wash Your Hands the Right Way | Healthy Cleaning 1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44417" y="4421479"/>
            <a:ext cx="1749248" cy="2049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9565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413694" y="1001155"/>
            <a:ext cx="10801350" cy="3785652"/>
          </a:xfrm>
          <a:prstGeom prst="rect">
            <a:avLst/>
          </a:prstGeom>
          <a:noFill/>
        </p:spPr>
        <p:txBody>
          <a:bodyPr wrap="square" rtlCol="0">
            <a:spAutoFit/>
          </a:bodyPr>
          <a:lstStyle/>
          <a:p>
            <a:r>
              <a:rPr lang="en-GB" sz="3600" dirty="0" smtClean="0">
                <a:latin typeface="CCW Cursive Writing 22" panose="03050602040000000000" pitchFamily="66" charset="0"/>
              </a:rPr>
              <a:t>Tuesday 26</a:t>
            </a:r>
            <a:r>
              <a:rPr lang="en-GB" sz="3600" baseline="30000" dirty="0" smtClean="0">
                <a:latin typeface="CCW Cursive Writing 22" panose="03050602040000000000" pitchFamily="66" charset="0"/>
              </a:rPr>
              <a:t>th</a:t>
            </a:r>
            <a:r>
              <a:rPr lang="en-GB" sz="3600" dirty="0" smtClean="0">
                <a:latin typeface="CCW Cursive Writing 22" panose="03050602040000000000" pitchFamily="66" charset="0"/>
              </a:rPr>
              <a:t> January</a:t>
            </a:r>
          </a:p>
          <a:p>
            <a:endParaRPr lang="en-GB" sz="3600" dirty="0">
              <a:latin typeface="CCW Cursive Writing 22" panose="03050602040000000000" pitchFamily="66" charset="0"/>
            </a:endParaRPr>
          </a:p>
          <a:p>
            <a:r>
              <a:rPr lang="en-GB" sz="2400" dirty="0" smtClean="0">
                <a:latin typeface="CCW Cursive Writing 22" panose="03050602040000000000" pitchFamily="66" charset="0"/>
              </a:rPr>
              <a:t>Hello everyone! </a:t>
            </a:r>
            <a:r>
              <a:rPr lang="en-GB" sz="2400" dirty="0">
                <a:latin typeface="CCW Cursive Writing 22" panose="03050602040000000000" pitchFamily="66" charset="0"/>
              </a:rPr>
              <a:t>Can you </a:t>
            </a:r>
            <a:r>
              <a:rPr lang="en-GB" sz="2400" dirty="0" smtClean="0">
                <a:latin typeface="CCW Cursive Writing 22" panose="03050602040000000000" pitchFamily="66" charset="0"/>
              </a:rPr>
              <a:t>remember how to spell words with the </a:t>
            </a:r>
            <a:r>
              <a:rPr lang="en-GB" sz="2400" dirty="0" smtClean="0">
                <a:solidFill>
                  <a:srgbClr val="FF0000"/>
                </a:solidFill>
                <a:latin typeface="CCW Cursive Writing 22" panose="03050602040000000000" pitchFamily="66" charset="0"/>
              </a:rPr>
              <a:t>or sound spelt a before an l or </a:t>
            </a:r>
            <a:r>
              <a:rPr lang="en-GB" sz="2400" dirty="0" err="1" smtClean="0">
                <a:solidFill>
                  <a:srgbClr val="FF0000"/>
                </a:solidFill>
                <a:latin typeface="CCW Cursive Writing 22" panose="03050602040000000000" pitchFamily="66" charset="0"/>
              </a:rPr>
              <a:t>ll</a:t>
            </a:r>
            <a:r>
              <a:rPr lang="en-GB" sz="2400" dirty="0" smtClean="0">
                <a:solidFill>
                  <a:srgbClr val="FF0000"/>
                </a:solidFill>
                <a:latin typeface="CCW Cursive Writing 22" panose="03050602040000000000" pitchFamily="66" charset="0"/>
              </a:rPr>
              <a:t>?</a:t>
            </a:r>
            <a:endParaRPr lang="en-GB" sz="2400" dirty="0">
              <a:solidFill>
                <a:srgbClr val="FF0000"/>
              </a:solidFill>
              <a:latin typeface="CCW Cursive Writing 22" panose="03050602040000000000" pitchFamily="66" charset="0"/>
            </a:endParaRPr>
          </a:p>
          <a:p>
            <a:endParaRPr lang="en-GB" sz="2400" dirty="0" smtClean="0">
              <a:latin typeface="CCW Cursive Writing 22" panose="03050602040000000000" pitchFamily="66" charset="0"/>
            </a:endParaRPr>
          </a:p>
          <a:p>
            <a:r>
              <a:rPr lang="en-GB" sz="2400" dirty="0" smtClean="0">
                <a:latin typeface="CCW Cursive Writing 22" panose="03050602040000000000" pitchFamily="66" charset="0"/>
              </a:rPr>
              <a:t>I’ll give you a couple of picture clues and then see if you can write a list!</a:t>
            </a:r>
          </a:p>
          <a:p>
            <a:endParaRPr lang="en-GB" sz="2400" dirty="0">
              <a:solidFill>
                <a:srgbClr val="FF0000"/>
              </a:solidFill>
              <a:latin typeface="CCW Cursive Writing 22" panose="03050602040000000000" pitchFamily="66" charset="0"/>
            </a:endParaRPr>
          </a:p>
        </p:txBody>
      </p:sp>
      <p:pic>
        <p:nvPicPr>
          <p:cNvPr id="3" name="Picture 4" descr="It's spring, but the Russian streets are alive with snowmen - Russia Beyon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0586" y="283257"/>
            <a:ext cx="2208339" cy="1241866"/>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Drawing a cartoon soccer ball | Soccer ball, Ball drawing, Circle time gam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57165" y="4520679"/>
            <a:ext cx="1523935" cy="152393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Young Man Walk On The Road by nicartoon | VideoHiv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08514" y="4617922"/>
            <a:ext cx="2362578" cy="1329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3624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262449" y="1060450"/>
            <a:ext cx="9991725" cy="3785652"/>
          </a:xfrm>
          <a:prstGeom prst="rect">
            <a:avLst/>
          </a:prstGeom>
          <a:noFill/>
        </p:spPr>
        <p:txBody>
          <a:bodyPr wrap="square" rtlCol="0">
            <a:spAutoFit/>
          </a:bodyPr>
          <a:lstStyle/>
          <a:p>
            <a:r>
              <a:rPr lang="en-GB" sz="2400" dirty="0" smtClean="0">
                <a:latin typeface="CCW Cursive Writing 22" panose="03050602040000000000" pitchFamily="66" charset="0"/>
              </a:rPr>
              <a:t>Now have a go at practising this weeks CEW. Remember there are 3 of them (or practise your super spellings).</a:t>
            </a:r>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r>
              <a:rPr lang="en-GB" sz="2400" dirty="0" smtClean="0">
                <a:latin typeface="CCW Cursive Writing 22" panose="03050602040000000000" pitchFamily="66" charset="0"/>
              </a:rPr>
              <a:t>Go back to slide 3 to check.</a:t>
            </a: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endParaRPr lang="en-GB" sz="2400" dirty="0">
              <a:latin typeface="CCW Cursive Writing 22" panose="03050602040000000000" pitchFamily="66" charset="0"/>
            </a:endParaRPr>
          </a:p>
          <a:p>
            <a:endParaRPr lang="en-GB" sz="2400" dirty="0" smtClean="0">
              <a:latin typeface="CCW Cursive Writing 22" panose="03050602040000000000" pitchFamily="66" charset="0"/>
            </a:endParaRPr>
          </a:p>
          <a:p>
            <a:endParaRPr lang="en-GB" sz="2400" dirty="0">
              <a:latin typeface="CCW Cursive Writing 22" panose="03050602040000000000" pitchFamily="66" charset="0"/>
            </a:endParaRPr>
          </a:p>
        </p:txBody>
      </p:sp>
      <p:pic>
        <p:nvPicPr>
          <p:cNvPr id="3076" name="Picture 4" descr="Check Clipart Images, Stock Photos &amp; Vectors | Shutterstock">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8082" y="3320877"/>
            <a:ext cx="2245712" cy="3241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3076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723900" y="762000"/>
            <a:ext cx="10163175" cy="7109639"/>
          </a:xfrm>
          <a:prstGeom prst="rect">
            <a:avLst/>
          </a:prstGeom>
          <a:noFill/>
        </p:spPr>
        <p:txBody>
          <a:bodyPr wrap="square" rtlCol="0">
            <a:spAutoFit/>
          </a:bodyPr>
          <a:lstStyle/>
          <a:p>
            <a:r>
              <a:rPr lang="en-GB" sz="2800" dirty="0" smtClean="0">
                <a:latin typeface="CCW Cursive Writing 22" panose="03050602040000000000" pitchFamily="66" charset="0"/>
              </a:rPr>
              <a:t>Today we will be putting some of our words from yesterday into the past tense.</a:t>
            </a:r>
          </a:p>
          <a:p>
            <a:endParaRPr lang="en-GB" sz="2800" dirty="0">
              <a:solidFill>
                <a:srgbClr val="FF0000"/>
              </a:solidFill>
              <a:latin typeface="CCW Cursive Writing 22" panose="03050602040000000000" pitchFamily="66" charset="0"/>
            </a:endParaRPr>
          </a:p>
          <a:p>
            <a:r>
              <a:rPr lang="en-GB" sz="2800" dirty="0" smtClean="0">
                <a:latin typeface="CCW Cursive Writing 22" panose="03050602040000000000" pitchFamily="66" charset="0"/>
              </a:rPr>
              <a:t>First, write the word </a:t>
            </a:r>
            <a:r>
              <a:rPr lang="en-GB" sz="2800" dirty="0" smtClean="0">
                <a:solidFill>
                  <a:srgbClr val="FF0000"/>
                </a:solidFill>
                <a:latin typeface="CCW Cursive Writing 22" panose="03050602040000000000" pitchFamily="66" charset="0"/>
              </a:rPr>
              <a:t>watch.</a:t>
            </a:r>
          </a:p>
          <a:p>
            <a:endParaRPr lang="en-GB" sz="2800" dirty="0">
              <a:solidFill>
                <a:srgbClr val="FF0000"/>
              </a:solidFill>
              <a:latin typeface="CCW Cursive Writing 22" panose="03050602040000000000" pitchFamily="66" charset="0"/>
            </a:endParaRPr>
          </a:p>
          <a:p>
            <a:r>
              <a:rPr lang="en-GB" sz="2800" dirty="0" smtClean="0">
                <a:solidFill>
                  <a:srgbClr val="FF0000"/>
                </a:solidFill>
                <a:latin typeface="CCW Cursive Writing 22" panose="03050602040000000000" pitchFamily="66" charset="0"/>
              </a:rPr>
              <a:t>Now write the word in the past tense.(Remember Uncle Ed!)</a:t>
            </a:r>
          </a:p>
          <a:p>
            <a:endParaRPr lang="en-GB" sz="2800" dirty="0">
              <a:solidFill>
                <a:srgbClr val="FF0000"/>
              </a:solidFill>
              <a:latin typeface="CCW Cursive Writing 22" panose="03050602040000000000" pitchFamily="66" charset="0"/>
            </a:endParaRPr>
          </a:p>
          <a:p>
            <a:r>
              <a:rPr lang="en-GB" sz="2800" dirty="0" smtClean="0">
                <a:latin typeface="CCW Cursive Writing 22" panose="03050602040000000000" pitchFamily="66" charset="0"/>
              </a:rPr>
              <a:t>watch</a:t>
            </a:r>
            <a:r>
              <a:rPr lang="en-GB" sz="2800" dirty="0" smtClean="0">
                <a:solidFill>
                  <a:srgbClr val="FF0000"/>
                </a:solidFill>
                <a:latin typeface="CCW Cursive Writing 22" panose="03050602040000000000" pitchFamily="66" charset="0"/>
              </a:rPr>
              <a:t>ed</a:t>
            </a:r>
          </a:p>
          <a:p>
            <a:endParaRPr lang="en-GB" sz="2800" dirty="0">
              <a:latin typeface="CCW Cursive Writing 22" panose="03050602040000000000" pitchFamily="66" charset="0"/>
            </a:endParaRPr>
          </a:p>
          <a:p>
            <a:r>
              <a:rPr lang="en-GB" sz="2800" dirty="0" smtClean="0">
                <a:latin typeface="CCW Cursive Writing 22" panose="03050602040000000000" pitchFamily="66" charset="0"/>
              </a:rPr>
              <a:t>Now do the same with </a:t>
            </a:r>
            <a:r>
              <a:rPr lang="en-GB" sz="2800" dirty="0" smtClean="0">
                <a:solidFill>
                  <a:srgbClr val="FF0000"/>
                </a:solidFill>
                <a:latin typeface="CCW Cursive Writing 22" panose="03050602040000000000" pitchFamily="66" charset="0"/>
              </a:rPr>
              <a:t>wash</a:t>
            </a:r>
            <a:r>
              <a:rPr lang="en-GB" sz="2800" dirty="0" smtClean="0">
                <a:latin typeface="CCW Cursive Writing 22" panose="03050602040000000000" pitchFamily="66" charset="0"/>
              </a:rPr>
              <a:t> and </a:t>
            </a:r>
            <a:r>
              <a:rPr lang="en-GB" sz="2800" dirty="0" smtClean="0">
                <a:solidFill>
                  <a:srgbClr val="FF0000"/>
                </a:solidFill>
                <a:latin typeface="CCW Cursive Writing 22" panose="03050602040000000000" pitchFamily="66" charset="0"/>
              </a:rPr>
              <a:t>want.</a:t>
            </a:r>
          </a:p>
          <a:p>
            <a:endParaRPr lang="en-GB" sz="2800" dirty="0">
              <a:solidFill>
                <a:srgbClr val="FF0000"/>
              </a:solidFill>
              <a:latin typeface="CCW Cursive Writing 22" panose="03050602040000000000" pitchFamily="66" charset="0"/>
            </a:endParaRPr>
          </a:p>
          <a:p>
            <a:pPr algn="ctr"/>
            <a:endParaRPr lang="en-GB" sz="3600" dirty="0" smtClean="0">
              <a:solidFill>
                <a:srgbClr val="FF0000"/>
              </a:solidFill>
              <a:latin typeface="CCW Cursive Writing 22" panose="03050602040000000000" pitchFamily="66" charset="0"/>
            </a:endParaRPr>
          </a:p>
          <a:p>
            <a:pPr algn="ctr"/>
            <a:endParaRPr lang="en-GB" sz="2800" dirty="0" smtClean="0">
              <a:latin typeface="CCW Cursive Writing 22" panose="03050602040000000000" pitchFamily="66" charset="0"/>
            </a:endParaRPr>
          </a:p>
        </p:txBody>
      </p:sp>
      <p:sp>
        <p:nvSpPr>
          <p:cNvPr id="4" name="Rectangle 3"/>
          <p:cNvSpPr/>
          <p:nvPr/>
        </p:nvSpPr>
        <p:spPr>
          <a:xfrm>
            <a:off x="723900" y="4316819"/>
            <a:ext cx="2528596" cy="7464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777684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425</TotalTime>
  <Words>803</Words>
  <Application>Microsoft Office PowerPoint</Application>
  <PresentationFormat>Widescreen</PresentationFormat>
  <Paragraphs>182</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CCW Cursive Writing 22</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Perryfields Infant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Etheridge</dc:creator>
  <cp:lastModifiedBy>Rosie Newland</cp:lastModifiedBy>
  <cp:revision>49</cp:revision>
  <dcterms:created xsi:type="dcterms:W3CDTF">2021-01-02T12:02:29Z</dcterms:created>
  <dcterms:modified xsi:type="dcterms:W3CDTF">2021-01-21T15:47:53Z</dcterms:modified>
</cp:coreProperties>
</file>